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94"/>
  </p:normalViewPr>
  <p:slideViewPr>
    <p:cSldViewPr snapToGrid="0" snapToObjects="1">
      <p:cViewPr varScale="1">
        <p:scale>
          <a:sx n="115" d="100"/>
          <a:sy n="115" d="100"/>
        </p:scale>
        <p:origin x="3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8/27/2020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8/27/2020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8/27/2020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8/27/2020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8/27/2020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8/27/2020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8/27/2020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8/27/2020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8/27/2020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8/27/2020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8/27/2020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8/27/2020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622C32-8F11-3A48-849B-4011BC0EA1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4800" dirty="0"/>
              <a:t>Nowa sytuacja edukacyjna - jak możemy pomóc uczniom</a:t>
            </a:r>
            <a:br>
              <a:rPr lang="pl-PL" sz="4800" dirty="0"/>
            </a:br>
            <a:r>
              <a:rPr lang="pl-PL" sz="4800" dirty="0"/>
              <a:t/>
            </a:r>
            <a:br>
              <a:rPr lang="pl-PL" sz="4800" dirty="0"/>
            </a:br>
            <a:r>
              <a:rPr lang="pl-PL" sz="4800" dirty="0"/>
              <a:t>i rodzicom? Aspekt psychologiczny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E5DB769-9A7A-0742-9BBB-C879F2BB01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Bogna Białecka, psycholog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FFDDED4E-5495-9C4B-BDAE-62A39BDC9E69}"/>
              </a:ext>
            </a:extLst>
          </p:cNvPr>
          <p:cNvSpPr txBox="1"/>
          <p:nvPr/>
        </p:nvSpPr>
        <p:spPr>
          <a:xfrm rot="21366818">
            <a:off x="7019317" y="4890053"/>
            <a:ext cx="4006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pc="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www.edukacja-zdrowotna.pl</a:t>
            </a:r>
            <a:endParaRPr lang="pl-PL" spc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002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886762-16F0-4868-B83A-2617462141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>
            <a:extLst>
              <a:ext uri="{FF2B5EF4-FFF2-40B4-BE49-F238E27FC236}">
                <a16:creationId xmlns:a16="http://schemas.microsoft.com/office/drawing/2014/main" id="{D2B54B4E-3454-4B76-B85A-8512B77298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7EFFE965-5586-4889-A74D-3A6080D04B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25">
            <a:extLst>
              <a:ext uri="{FF2B5EF4-FFF2-40B4-BE49-F238E27FC236}">
                <a16:creationId xmlns:a16="http://schemas.microsoft.com/office/drawing/2014/main" id="{5BC4125D-18D9-4A65-82B6-C24FE9434F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id="{A86DE327-0F45-4F54-BB6C-68A093CE55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0" name="5-Point Star 24">
            <a:extLst>
              <a:ext uri="{FF2B5EF4-FFF2-40B4-BE49-F238E27FC236}">
                <a16:creationId xmlns:a16="http://schemas.microsoft.com/office/drawing/2014/main" id="{795857C2-E6E7-405A-B5A3-4DE3B50A7B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CC9F5E0-AB6A-6E4D-BD0B-1A0859C84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20000">
            <a:off x="4973300" y="416345"/>
            <a:ext cx="5683314" cy="32849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000"/>
              <a:t>Dziękuję za Uwagę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BC192F2-43B8-1B4F-B684-2BE8CC8973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 rot="21420000">
            <a:off x="5065715" y="3674838"/>
            <a:ext cx="5681180" cy="6217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buNone/>
            </a:pPr>
            <a:r>
              <a:rPr lang="en-US" sz="2800">
                <a:solidFill>
                  <a:schemeClr val="bg1">
                    <a:lumMod val="50000"/>
                  </a:schemeClr>
                </a:solidFill>
              </a:rPr>
              <a:t>Bogna Białecka, psycholog</a:t>
            </a:r>
          </a:p>
        </p:txBody>
      </p:sp>
      <p:pic>
        <p:nvPicPr>
          <p:cNvPr id="5" name="Obraz 4" descr="Obraz zawierający osoba, kobieta, budynek, zewnętrzne&#10;&#10;Opis wygenerowany automatycznie">
            <a:extLst>
              <a:ext uri="{FF2B5EF4-FFF2-40B4-BE49-F238E27FC236}">
                <a16:creationId xmlns:a16="http://schemas.microsoft.com/office/drawing/2014/main" id="{ABE5F862-83E2-9F40-854B-ECAEB5C746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2" b="1247"/>
          <a:stretch/>
        </p:blipFill>
        <p:spPr>
          <a:xfrm rot="21420000">
            <a:off x="-118586" y="237518"/>
            <a:ext cx="4633277" cy="4518254"/>
          </a:xfrm>
          <a:custGeom>
            <a:avLst/>
            <a:gdLst/>
            <a:ahLst/>
            <a:cxnLst/>
            <a:rect l="l" t="t" r="r" b="b"/>
            <a:pathLst>
              <a:path w="4633277" h="4410442">
                <a:moveTo>
                  <a:pt x="4633277" y="0"/>
                </a:moveTo>
                <a:lnTo>
                  <a:pt x="4633277" y="4410442"/>
                </a:lnTo>
                <a:lnTo>
                  <a:pt x="0" y="4410442"/>
                </a:lnTo>
                <a:lnTo>
                  <a:pt x="231142" y="0"/>
                </a:lnTo>
                <a:close/>
              </a:path>
            </a:pathLst>
          </a:custGeom>
        </p:spPr>
      </p:pic>
      <p:sp>
        <p:nvSpPr>
          <p:cNvPr id="22" name="Freeform 25">
            <a:extLst>
              <a:ext uri="{FF2B5EF4-FFF2-40B4-BE49-F238E27FC236}">
                <a16:creationId xmlns:a16="http://schemas.microsoft.com/office/drawing/2014/main" id="{07280DB5-560C-4CF6-A5D0-61550AAA6E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04993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46730D-F773-0340-BC3D-5B0A7DF3B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98174"/>
            <a:ext cx="10396882" cy="1151965"/>
          </a:xfrm>
        </p:spPr>
        <p:txBody>
          <a:bodyPr/>
          <a:lstStyle/>
          <a:p>
            <a:r>
              <a:rPr lang="pl-PL" dirty="0"/>
              <a:t>Ważne pytania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00D7C81-3F7D-3E4C-AF12-43AAFF37F7C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7976" y="1773405"/>
            <a:ext cx="10394707" cy="3311189"/>
          </a:xfrm>
        </p:spPr>
        <p:txBody>
          <a:bodyPr>
            <a:noAutofit/>
          </a:bodyPr>
          <a:lstStyle/>
          <a:p>
            <a:r>
              <a:rPr lang="pl-PL" sz="2400" cap="none" dirty="0">
                <a:latin typeface="Arial" panose="020B0604020202020204" pitchFamily="34" charset="0"/>
                <a:cs typeface="Arial" panose="020B0604020202020204" pitchFamily="34" charset="0"/>
              </a:rPr>
              <a:t>Co rozumiemy przez zapewnienie bezpieczeństwa dzieciom i młodzieży?</a:t>
            </a:r>
          </a:p>
          <a:p>
            <a:r>
              <a:rPr lang="pl-PL" sz="2400" cap="none" dirty="0">
                <a:latin typeface="Arial" panose="020B0604020202020204" pitchFamily="34" charset="0"/>
                <a:cs typeface="Arial" panose="020B0604020202020204" pitchFamily="34" charset="0"/>
              </a:rPr>
              <a:t>Czy myślimy </a:t>
            </a:r>
            <a:r>
              <a:rPr lang="pl-PL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wyłącznie </a:t>
            </a:r>
            <a:r>
              <a:rPr lang="pl-PL" sz="2400" cap="none" dirty="0">
                <a:latin typeface="Arial" panose="020B0604020202020204" pitchFamily="34" charset="0"/>
                <a:cs typeface="Arial" panose="020B0604020202020204" pitchFamily="34" charset="0"/>
              </a:rPr>
              <a:t>o bezpieczeństwie fizycznym czy też emocjonalnym?</a:t>
            </a:r>
          </a:p>
          <a:p>
            <a:r>
              <a:rPr lang="pl-PL" sz="2400" cap="none" dirty="0">
                <a:latin typeface="Arial" panose="020B0604020202020204" pitchFamily="34" charset="0"/>
                <a:cs typeface="Arial" panose="020B0604020202020204" pitchFamily="34" charset="0"/>
              </a:rPr>
              <a:t>Co możemy zrobić, by dzieci nie nabawiły się fobii społecznej wskutek rygoru sanitarnego?</a:t>
            </a:r>
          </a:p>
          <a:p>
            <a:r>
              <a:rPr lang="pl-PL" sz="2400" cap="none" dirty="0">
                <a:latin typeface="Arial" panose="020B0604020202020204" pitchFamily="34" charset="0"/>
                <a:cs typeface="Arial" panose="020B0604020202020204" pitchFamily="34" charset="0"/>
              </a:rPr>
              <a:t>Czy możliwe jest wyegzekwowanie posłuszeństwa w zakresie ścisłego przestrzegania rygoru sanitarnego bez wywoływania u dzieci i młodzieży toksycznego lęku przed zarażeniem?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F4C6824A-F5E3-9243-A108-ECE6E00A699C}"/>
              </a:ext>
            </a:extLst>
          </p:cNvPr>
          <p:cNvSpPr txBox="1"/>
          <p:nvPr/>
        </p:nvSpPr>
        <p:spPr>
          <a:xfrm>
            <a:off x="5235412" y="5883965"/>
            <a:ext cx="6250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Bogna Białecka </a:t>
            </a:r>
            <a:r>
              <a:rPr lang="pl-PL" spc="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www.edukacja-zdrowotna.pl</a:t>
            </a:r>
            <a:endParaRPr lang="pl-PL" spc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527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21F9C4-50F4-E749-B6A4-8DDB3ECF1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 co zwrócić uwagę?</a:t>
            </a: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2C58A312-718D-D34F-93F7-F5858DFBE55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7976" y="1773405"/>
            <a:ext cx="10394707" cy="3311189"/>
          </a:xfrm>
        </p:spPr>
        <p:txBody>
          <a:bodyPr>
            <a:noAutofit/>
          </a:bodyPr>
          <a:lstStyle/>
          <a:p>
            <a:r>
              <a:rPr lang="pl-PL" sz="2400" cap="none" dirty="0">
                <a:latin typeface="Arial" panose="020B0604020202020204" pitchFamily="34" charset="0"/>
                <a:cs typeface="Arial" panose="020B0604020202020204" pitchFamily="34" charset="0"/>
              </a:rPr>
              <a:t>Rozwojowy lęk przed chorobą i śmiercią u dzieci wczesnoszkolnych.</a:t>
            </a:r>
          </a:p>
          <a:p>
            <a:r>
              <a:rPr lang="pl-PL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Hiperracjonalizm</a:t>
            </a:r>
            <a:r>
              <a:rPr lang="pl-PL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nastolatków.</a:t>
            </a:r>
          </a:p>
          <a:p>
            <a:r>
              <a:rPr lang="pl-PL" sz="2400" cap="none" dirty="0">
                <a:latin typeface="Arial" panose="020B0604020202020204" pitchFamily="34" charset="0"/>
                <a:cs typeface="Arial" panose="020B0604020202020204" pitchFamily="34" charset="0"/>
              </a:rPr>
              <a:t>Dzieci łatwo zarażają się emocjami i odzwierciedlają lęki dorosłych.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6823126-D69C-5B4D-BC75-F0FF80B95098}"/>
              </a:ext>
            </a:extLst>
          </p:cNvPr>
          <p:cNvSpPr txBox="1"/>
          <p:nvPr/>
        </p:nvSpPr>
        <p:spPr>
          <a:xfrm>
            <a:off x="5235412" y="5883965"/>
            <a:ext cx="6250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Bogna Białecka </a:t>
            </a:r>
            <a:r>
              <a:rPr lang="pl-PL" spc="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www.edukacja-zdrowotna.pl</a:t>
            </a:r>
            <a:endParaRPr lang="pl-PL" spc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78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21F9C4-50F4-E749-B6A4-8DDB3ECF1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976" y="221754"/>
            <a:ext cx="10396882" cy="1151965"/>
          </a:xfrm>
        </p:spPr>
        <p:txBody>
          <a:bodyPr/>
          <a:lstStyle/>
          <a:p>
            <a:r>
              <a:rPr lang="pl-PL" dirty="0"/>
              <a:t>Na co zwrócić uwagę?</a:t>
            </a: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2C58A312-718D-D34F-93F7-F5858DFBE55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2625" y="1388195"/>
            <a:ext cx="7813473" cy="3710875"/>
          </a:xfrm>
        </p:spPr>
        <p:txBody>
          <a:bodyPr>
            <a:noAutofit/>
          </a:bodyPr>
          <a:lstStyle/>
          <a:p>
            <a:r>
              <a:rPr lang="pl-PL" sz="2400" cap="none" dirty="0">
                <a:latin typeface="Arial" panose="020B0604020202020204" pitchFamily="34" charset="0"/>
                <a:cs typeface="Arial" panose="020B0604020202020204" pitchFamily="34" charset="0"/>
              </a:rPr>
              <a:t>Zadanie na godziny wychowawcze: gry, zabawy, zadania wzmacniające siłę i odporność psychiczną dzieci (</a:t>
            </a:r>
            <a:r>
              <a:rPr lang="pl-PL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resilience</a:t>
            </a:r>
            <a:r>
              <a:rPr lang="pl-PL" sz="2400" cap="none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pl-PL" sz="2400" cap="none" dirty="0">
                <a:latin typeface="Arial" panose="020B0604020202020204" pitchFamily="34" charset="0"/>
                <a:cs typeface="Arial" panose="020B0604020202020204" pitchFamily="34" charset="0"/>
              </a:rPr>
              <a:t>„Mózg ludzki skanuje nastawienie drugiej osoby, analizując układ: oczy i okolice ust. Twarze zasłonięte maseczkami (białymi, szpitalnymi, czarnymi) kreują atmosferę niebezpieczeństwa.” </a:t>
            </a:r>
          </a:p>
          <a:p>
            <a:pPr marL="0" indent="0" algn="r">
              <a:buNone/>
            </a:pPr>
            <a:r>
              <a:rPr lang="pl-PL" sz="1400" cap="none" dirty="0">
                <a:latin typeface="Arial" panose="020B0604020202020204" pitchFamily="34" charset="0"/>
                <a:cs typeface="Arial" panose="020B0604020202020204" pitchFamily="34" charset="0"/>
              </a:rPr>
              <a:t>Małgorzata Taraszkiewicz, Zofia Nalepa „Jak wspierać dzieci w kryzysie” s 71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6823126-D69C-5B4D-BC75-F0FF80B95098}"/>
              </a:ext>
            </a:extLst>
          </p:cNvPr>
          <p:cNvSpPr txBox="1"/>
          <p:nvPr/>
        </p:nvSpPr>
        <p:spPr>
          <a:xfrm>
            <a:off x="589271" y="5883965"/>
            <a:ext cx="6250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Bogna Białecka </a:t>
            </a:r>
            <a:r>
              <a:rPr lang="pl-PL" spc="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www.edukacja-zdrowotna.pl</a:t>
            </a:r>
            <a:endParaRPr lang="pl-PL" spc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az 5" descr="Obraz zawierający budynek, osoba, mężczyzna, trzymający&#10;&#10;Opis wygenerowany automatycznie">
            <a:extLst>
              <a:ext uri="{FF2B5EF4-FFF2-40B4-BE49-F238E27FC236}">
                <a16:creationId xmlns:a16="http://schemas.microsoft.com/office/drawing/2014/main" id="{52337AA0-8493-4346-AEF6-D2FC931958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839" t="18019" r="14477" b="21081"/>
          <a:stretch/>
        </p:blipFill>
        <p:spPr>
          <a:xfrm>
            <a:off x="9065698" y="96914"/>
            <a:ext cx="2231890" cy="2238513"/>
          </a:xfrm>
          <a:prstGeom prst="rect">
            <a:avLst/>
          </a:prstGeom>
        </p:spPr>
      </p:pic>
      <p:pic>
        <p:nvPicPr>
          <p:cNvPr id="8" name="Obraz 7" descr="Obraz zawierający osoba, wewnątrz, odzież, dziewczynka&#10;&#10;Opis wygenerowany automatycznie">
            <a:extLst>
              <a:ext uri="{FF2B5EF4-FFF2-40B4-BE49-F238E27FC236}">
                <a16:creationId xmlns:a16="http://schemas.microsoft.com/office/drawing/2014/main" id="{90E2CA67-242D-D647-96F8-59A310AEC7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97" r="20563" b="22595"/>
          <a:stretch/>
        </p:blipFill>
        <p:spPr>
          <a:xfrm>
            <a:off x="9065698" y="3984988"/>
            <a:ext cx="2231890" cy="2406697"/>
          </a:xfrm>
          <a:prstGeom prst="rect">
            <a:avLst/>
          </a:prstGeom>
        </p:spPr>
      </p:pic>
      <p:pic>
        <p:nvPicPr>
          <p:cNvPr id="10" name="Obraz 9" descr="Obraz zawierający wewnątrz, odzież, osoba, siedzi&#10;&#10;Opis wygenerowany automatycznie">
            <a:extLst>
              <a:ext uri="{FF2B5EF4-FFF2-40B4-BE49-F238E27FC236}">
                <a16:creationId xmlns:a16="http://schemas.microsoft.com/office/drawing/2014/main" id="{B781FA81-B07A-1C44-BABC-B51092C88C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5696" y="2335427"/>
            <a:ext cx="2231891" cy="167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970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576E8DBD-6DBD-4FCB-8FE8-8F0425C0B6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7" name="Freeform 11">
            <a:extLst>
              <a:ext uri="{FF2B5EF4-FFF2-40B4-BE49-F238E27FC236}">
                <a16:creationId xmlns:a16="http://schemas.microsoft.com/office/drawing/2014/main" id="{70BE0118-665B-49AC-8ED9-B29C009CED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13">
            <a:extLst>
              <a:ext uri="{FF2B5EF4-FFF2-40B4-BE49-F238E27FC236}">
                <a16:creationId xmlns:a16="http://schemas.microsoft.com/office/drawing/2014/main" id="{DB8E4593-3024-4A7B-92FB-8114D72E57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Freeform 25">
            <a:extLst>
              <a:ext uri="{FF2B5EF4-FFF2-40B4-BE49-F238E27FC236}">
                <a16:creationId xmlns:a16="http://schemas.microsoft.com/office/drawing/2014/main" id="{F72029E6-113E-4A42-8D29-4B796B39B9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Freeform 14">
            <a:extLst>
              <a:ext uri="{FF2B5EF4-FFF2-40B4-BE49-F238E27FC236}">
                <a16:creationId xmlns:a16="http://schemas.microsoft.com/office/drawing/2014/main" id="{FBAE6AE5-2B20-46E6-B338-A385BFF09F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35" name="5-Point Star 24">
            <a:extLst>
              <a:ext uri="{FF2B5EF4-FFF2-40B4-BE49-F238E27FC236}">
                <a16:creationId xmlns:a16="http://schemas.microsoft.com/office/drawing/2014/main" id="{4555B12C-E2CF-448D-918F-96D0958DC6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47458151-6535-4712-9D31-5BFEBD2205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28F956D1-3AF5-47E1-BF12-D331E34AAA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6" y="0"/>
            <a:ext cx="4632997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5">
            <a:extLst>
              <a:ext uri="{FF2B5EF4-FFF2-40B4-BE49-F238E27FC236}">
                <a16:creationId xmlns:a16="http://schemas.microsoft.com/office/drawing/2014/main" id="{4A5A7DD1-718C-42BE-9B90-4D960E22E3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856" y="0"/>
            <a:ext cx="4293205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921F9C4-50F4-E749-B6A4-8DDB3ECF1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21" y="1837430"/>
            <a:ext cx="3326650" cy="29017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/>
            <a:r>
              <a:rPr lang="en-US" sz="4000" dirty="0" err="1"/>
              <a:t>Zadbaj</a:t>
            </a:r>
            <a:r>
              <a:rPr lang="en-US" sz="4000" dirty="0"/>
              <a:t> </a:t>
            </a:r>
            <a:br>
              <a:rPr lang="en-US" sz="4000" dirty="0"/>
            </a:br>
            <a:r>
              <a:rPr lang="en-US" sz="4000" dirty="0"/>
              <a:t>o </a:t>
            </a:r>
            <a:r>
              <a:rPr lang="en-US" sz="4000" dirty="0" err="1"/>
              <a:t>kondycję</a:t>
            </a:r>
            <a:r>
              <a:rPr lang="en-US" sz="4000" dirty="0"/>
              <a:t> </a:t>
            </a:r>
            <a:r>
              <a:rPr lang="en-US" sz="4000" dirty="0" err="1"/>
              <a:t>psychiczną</a:t>
            </a:r>
            <a:r>
              <a:rPr lang="en-US" sz="4000" dirty="0"/>
              <a:t> </a:t>
            </a:r>
            <a:r>
              <a:rPr lang="en-US" sz="4000" dirty="0" err="1"/>
              <a:t>dorosłych</a:t>
            </a:r>
            <a:r>
              <a:rPr lang="en-US" sz="4000" dirty="0"/>
              <a:t>: </a:t>
            </a:r>
            <a:r>
              <a:rPr lang="en-US" sz="4000" dirty="0" err="1"/>
              <a:t>nauczycieli</a:t>
            </a:r>
            <a:r>
              <a:rPr lang="en-US" sz="4000" dirty="0"/>
              <a:t> </a:t>
            </a:r>
            <a:r>
              <a:rPr lang="en-US" sz="4000" dirty="0" err="1"/>
              <a:t>rodzicow</a:t>
            </a:r>
            <a:endParaRPr lang="en-US" sz="40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DE02FF1-20BC-4306-B0FB-AE6D71D737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248871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9A8C427-1B47-42B2-9206-1F34BE757D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52622"/>
            <a:ext cx="4250216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9864909-0F48-48BD-B525-B293738D4E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1883" y="450792"/>
            <a:ext cx="6636823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BB97CDFF-C7F0-D348-B291-D8CD471A30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2242" y="1381540"/>
            <a:ext cx="6565693" cy="3856382"/>
          </a:xfrm>
          <a:prstGeom prst="rect">
            <a:avLst/>
          </a:prstGeom>
        </p:spPr>
      </p:pic>
      <p:sp>
        <p:nvSpPr>
          <p:cNvPr id="24" name="pole tekstowe 23">
            <a:extLst>
              <a:ext uri="{FF2B5EF4-FFF2-40B4-BE49-F238E27FC236}">
                <a16:creationId xmlns:a16="http://schemas.microsoft.com/office/drawing/2014/main" id="{DDC3A108-94DE-A849-A449-D3ACAA263BDC}"/>
              </a:ext>
            </a:extLst>
          </p:cNvPr>
          <p:cNvSpPr txBox="1"/>
          <p:nvPr/>
        </p:nvSpPr>
        <p:spPr>
          <a:xfrm>
            <a:off x="5310410" y="6000386"/>
            <a:ext cx="6250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pc="300" dirty="0">
                <a:latin typeface="Arial" panose="020B0604020202020204" pitchFamily="34" charset="0"/>
                <a:cs typeface="Arial" panose="020B0604020202020204" pitchFamily="34" charset="0"/>
              </a:rPr>
              <a:t>Bogna Białecka </a:t>
            </a:r>
            <a:r>
              <a:rPr lang="pl-PL" spc="300" dirty="0" err="1">
                <a:latin typeface="Arial" panose="020B0604020202020204" pitchFamily="34" charset="0"/>
                <a:cs typeface="Arial" panose="020B0604020202020204" pitchFamily="34" charset="0"/>
              </a:rPr>
              <a:t>www.edukacja-zdrowotna.pl</a:t>
            </a:r>
            <a:endParaRPr lang="pl-PL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239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576E8DBD-6DBD-4FCB-8FE8-8F0425C0B6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7" name="Freeform 11">
            <a:extLst>
              <a:ext uri="{FF2B5EF4-FFF2-40B4-BE49-F238E27FC236}">
                <a16:creationId xmlns:a16="http://schemas.microsoft.com/office/drawing/2014/main" id="{70BE0118-665B-49AC-8ED9-B29C009CED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13">
            <a:extLst>
              <a:ext uri="{FF2B5EF4-FFF2-40B4-BE49-F238E27FC236}">
                <a16:creationId xmlns:a16="http://schemas.microsoft.com/office/drawing/2014/main" id="{DB8E4593-3024-4A7B-92FB-8114D72E57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Freeform 25">
            <a:extLst>
              <a:ext uri="{FF2B5EF4-FFF2-40B4-BE49-F238E27FC236}">
                <a16:creationId xmlns:a16="http://schemas.microsoft.com/office/drawing/2014/main" id="{F72029E6-113E-4A42-8D29-4B796B39B9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Freeform 14">
            <a:extLst>
              <a:ext uri="{FF2B5EF4-FFF2-40B4-BE49-F238E27FC236}">
                <a16:creationId xmlns:a16="http://schemas.microsoft.com/office/drawing/2014/main" id="{FBAE6AE5-2B20-46E6-B338-A385BFF09F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35" name="5-Point Star 24">
            <a:extLst>
              <a:ext uri="{FF2B5EF4-FFF2-40B4-BE49-F238E27FC236}">
                <a16:creationId xmlns:a16="http://schemas.microsoft.com/office/drawing/2014/main" id="{4555B12C-E2CF-448D-918F-96D0958DC6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47458151-6535-4712-9D31-5BFEBD2205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28F956D1-3AF5-47E1-BF12-D331E34AAA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6" y="0"/>
            <a:ext cx="4632997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5">
            <a:extLst>
              <a:ext uri="{FF2B5EF4-FFF2-40B4-BE49-F238E27FC236}">
                <a16:creationId xmlns:a16="http://schemas.microsoft.com/office/drawing/2014/main" id="{4A5A7DD1-718C-42BE-9B90-4D960E22E3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856" y="0"/>
            <a:ext cx="4293205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921F9C4-50F4-E749-B6A4-8DDB3ECF1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21" y="1837430"/>
            <a:ext cx="3326650" cy="29017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/>
            <a:r>
              <a:rPr lang="en-US" sz="4000" dirty="0" err="1"/>
              <a:t>Zadbaj</a:t>
            </a:r>
            <a:r>
              <a:rPr lang="en-US" sz="4000" dirty="0"/>
              <a:t> </a:t>
            </a:r>
            <a:br>
              <a:rPr lang="en-US" sz="4000" dirty="0"/>
            </a:br>
            <a:r>
              <a:rPr lang="en-US" sz="4000" dirty="0"/>
              <a:t>o </a:t>
            </a:r>
            <a:r>
              <a:rPr lang="en-US" sz="4000" dirty="0" err="1"/>
              <a:t>kondycję</a:t>
            </a:r>
            <a:r>
              <a:rPr lang="en-US" sz="4000" dirty="0"/>
              <a:t> </a:t>
            </a:r>
            <a:r>
              <a:rPr lang="en-US" sz="4000" dirty="0" err="1"/>
              <a:t>psychiczną</a:t>
            </a:r>
            <a:r>
              <a:rPr lang="en-US" sz="4000" dirty="0"/>
              <a:t> </a:t>
            </a:r>
            <a:r>
              <a:rPr lang="en-US" sz="4000" dirty="0" err="1"/>
              <a:t>dorosłych</a:t>
            </a:r>
            <a:r>
              <a:rPr lang="en-US" sz="4000" dirty="0"/>
              <a:t>: </a:t>
            </a:r>
            <a:r>
              <a:rPr lang="en-US" sz="4000" dirty="0" err="1"/>
              <a:t>nauczycieli</a:t>
            </a:r>
            <a:r>
              <a:rPr lang="en-US" sz="4000" dirty="0"/>
              <a:t> </a:t>
            </a:r>
            <a:r>
              <a:rPr lang="en-US" sz="4000" dirty="0" err="1"/>
              <a:t>rodzicow</a:t>
            </a:r>
            <a:endParaRPr lang="en-US" sz="40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DE02FF1-20BC-4306-B0FB-AE6D71D737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248871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9A8C427-1B47-42B2-9206-1F34BE757D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52622"/>
            <a:ext cx="4250216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9864909-0F48-48BD-B525-B293738D4E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1883" y="450792"/>
            <a:ext cx="6636823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DDC3A108-94DE-A849-A449-D3ACAA263BDC}"/>
              </a:ext>
            </a:extLst>
          </p:cNvPr>
          <p:cNvSpPr txBox="1"/>
          <p:nvPr/>
        </p:nvSpPr>
        <p:spPr>
          <a:xfrm>
            <a:off x="6967987" y="6075402"/>
            <a:ext cx="4730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spc="300" dirty="0">
                <a:latin typeface="Arial" panose="020B0604020202020204" pitchFamily="34" charset="0"/>
                <a:cs typeface="Arial" panose="020B0604020202020204" pitchFamily="34" charset="0"/>
              </a:rPr>
              <a:t>Bogna Białecka </a:t>
            </a:r>
            <a:r>
              <a:rPr lang="pl-PL" sz="1200" spc="300" dirty="0" err="1">
                <a:latin typeface="Arial" panose="020B0604020202020204" pitchFamily="34" charset="0"/>
                <a:cs typeface="Arial" panose="020B0604020202020204" pitchFamily="34" charset="0"/>
              </a:rPr>
              <a:t>www.edukacja-zdrowotna.pl</a:t>
            </a:r>
            <a:endParaRPr lang="pl-PL" sz="12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22B2300-9748-7A4A-BD32-CBAEA753C0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2242" y="1360576"/>
            <a:ext cx="6629907" cy="699639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D9F20749-E297-BB41-B2E9-5122ED2ED358}"/>
              </a:ext>
            </a:extLst>
          </p:cNvPr>
          <p:cNvSpPr/>
          <p:nvPr/>
        </p:nvSpPr>
        <p:spPr>
          <a:xfrm>
            <a:off x="5278968" y="2410133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err="1">
                <a:solidFill>
                  <a:srgbClr val="000000"/>
                </a:solidFill>
                <a:latin typeface="Roboto Medium"/>
              </a:rPr>
              <a:t>Koronawirus</a:t>
            </a:r>
            <a:r>
              <a:rPr lang="pl-PL" dirty="0">
                <a:solidFill>
                  <a:srgbClr val="000000"/>
                </a:solidFill>
                <a:latin typeface="Roboto Medium"/>
              </a:rPr>
              <a:t> był oficjalną przyczyną śmierci 1960 osób w Polsce. Najstarszymi zmarłymi są kobieta i mężczyzna, którzy mieli po 99 lat. Najmłodsze ofiary śmiertelne to 18-letni mężczyzna i 18-letnia kobieta. Wśród ofiar śmiertelnych jest 25 osób w wieku poniżej 40 lat. Artykuł na bieżąco, na podstawie danych </a:t>
            </a:r>
            <a:r>
              <a:rPr lang="pl-PL">
                <a:solidFill>
                  <a:srgbClr val="000000"/>
                </a:solidFill>
                <a:latin typeface="Roboto Medium"/>
              </a:rPr>
              <a:t>Ministerstwa </a:t>
            </a:r>
            <a:r>
              <a:rPr lang="pl-PL" smtClean="0">
                <a:solidFill>
                  <a:srgbClr val="000000"/>
                </a:solidFill>
                <a:latin typeface="Roboto Medium"/>
              </a:rPr>
              <a:t>Zdrowia</a:t>
            </a:r>
            <a:r>
              <a:rPr lang="pl-PL">
                <a:solidFill>
                  <a:srgbClr val="000000"/>
                </a:solidFill>
                <a:latin typeface="Roboto Medium"/>
              </a:rPr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97354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6386C8-4118-444D-9B37-E94F43F1A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4951408" cy="1151965"/>
          </a:xfrm>
        </p:spPr>
        <p:txBody>
          <a:bodyPr>
            <a:normAutofit/>
          </a:bodyPr>
          <a:lstStyle/>
          <a:p>
            <a:r>
              <a:rPr lang="pl-PL" sz="3800"/>
              <a:t>Odwołuj się do pozytywnych potrzeb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9BB44F5-B952-DB45-B426-8FC4FC2CB5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2076423"/>
            <a:ext cx="4951410" cy="3288739"/>
          </a:xfrm>
        </p:spPr>
        <p:txBody>
          <a:bodyPr>
            <a:normAutofit/>
          </a:bodyPr>
          <a:lstStyle/>
          <a:p>
            <a:r>
              <a:rPr lang="pl-PL" dirty="0"/>
              <a:t>Nie: „jak nie będziesz się stosować do zaleceń to ludzie przez ciebie poumierają!</a:t>
            </a:r>
          </a:p>
          <a:p>
            <a:r>
              <a:rPr lang="pl-PL" dirty="0"/>
              <a:t>Tak: „Jeżeli chcesz uczyć się w szkole a nie zdalnie, chcesz spotykać kolegów koleżanki – musimy przestrzegać rygoru sanitarnego”</a:t>
            </a:r>
          </a:p>
        </p:txBody>
      </p:sp>
      <p:pic>
        <p:nvPicPr>
          <p:cNvPr id="5" name="Obraz 4" descr="Obraz zawierający wewnątrz, osoba, stół, siedzi&#10;&#10;Opis wygenerowany automatycznie">
            <a:extLst>
              <a:ext uri="{FF2B5EF4-FFF2-40B4-BE49-F238E27FC236}">
                <a16:creationId xmlns:a16="http://schemas.microsoft.com/office/drawing/2014/main" id="{765F030F-86B8-5745-B38B-FF291AC12D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11" r="4716"/>
          <a:stretch/>
        </p:blipFill>
        <p:spPr>
          <a:xfrm>
            <a:off x="6094410" y="10"/>
            <a:ext cx="5310189" cy="5301586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378E4E3F-38DE-1142-9EF2-A66202DC55BA}"/>
              </a:ext>
            </a:extLst>
          </p:cNvPr>
          <p:cNvSpPr txBox="1"/>
          <p:nvPr/>
        </p:nvSpPr>
        <p:spPr>
          <a:xfrm>
            <a:off x="5298053" y="5987534"/>
            <a:ext cx="6250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Bogna Białecka </a:t>
            </a:r>
            <a:r>
              <a:rPr lang="pl-PL" spc="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www.edukacja-zdrowotna.pl</a:t>
            </a:r>
            <a:endParaRPr lang="pl-PL" spc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359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D16444-AEDC-6949-A5ED-77DE546F0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189" y="5510040"/>
            <a:ext cx="10396882" cy="1151965"/>
          </a:xfrm>
        </p:spPr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Problem nauczania zdalnego</a:t>
            </a:r>
          </a:p>
        </p:txBody>
      </p:sp>
      <p:pic>
        <p:nvPicPr>
          <p:cNvPr id="5" name="Obraz 4" descr="Obraz zawierający zrzut ekranu, rysunek&#10;&#10;Opis wygenerowany automatycznie">
            <a:extLst>
              <a:ext uri="{FF2B5EF4-FFF2-40B4-BE49-F238E27FC236}">
                <a16:creationId xmlns:a16="http://schemas.microsoft.com/office/drawing/2014/main" id="{94D207D4-5CB2-8D47-AAD5-EB8D100AE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398" y="0"/>
            <a:ext cx="9946502" cy="5597509"/>
          </a:xfrm>
          <a:prstGeom prst="rect">
            <a:avLst/>
          </a:prstGeom>
        </p:spPr>
      </p:pic>
      <p:sp>
        <p:nvSpPr>
          <p:cNvPr id="6" name="Objaśnienie ze strzałką w dół 5">
            <a:extLst>
              <a:ext uri="{FF2B5EF4-FFF2-40B4-BE49-F238E27FC236}">
                <a16:creationId xmlns:a16="http://schemas.microsoft.com/office/drawing/2014/main" id="{6872C2D9-C57A-C444-8384-A7707CDD69CC}"/>
              </a:ext>
            </a:extLst>
          </p:cNvPr>
          <p:cNvSpPr/>
          <p:nvPr/>
        </p:nvSpPr>
        <p:spPr>
          <a:xfrm>
            <a:off x="3882708" y="835862"/>
            <a:ext cx="1162879" cy="1063488"/>
          </a:xfrm>
          <a:prstGeom prst="downArrowCallou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Średnia w lutym 2020:</a:t>
            </a:r>
          </a:p>
          <a:p>
            <a:pPr algn="ctr"/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5h</a:t>
            </a:r>
          </a:p>
        </p:txBody>
      </p:sp>
      <p:sp>
        <p:nvSpPr>
          <p:cNvPr id="7" name="Objaśnienie ze strzałką w dół 6">
            <a:extLst>
              <a:ext uri="{FF2B5EF4-FFF2-40B4-BE49-F238E27FC236}">
                <a16:creationId xmlns:a16="http://schemas.microsoft.com/office/drawing/2014/main" id="{A7D50598-1F8E-7B48-B298-BDF194EA23CD}"/>
              </a:ext>
            </a:extLst>
          </p:cNvPr>
          <p:cNvSpPr/>
          <p:nvPr/>
        </p:nvSpPr>
        <p:spPr>
          <a:xfrm>
            <a:off x="6394630" y="835862"/>
            <a:ext cx="1162879" cy="106348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Średnia w maju 2020:</a:t>
            </a:r>
          </a:p>
          <a:p>
            <a:pPr algn="ctr"/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9h</a:t>
            </a:r>
          </a:p>
        </p:txBody>
      </p:sp>
      <p:pic>
        <p:nvPicPr>
          <p:cNvPr id="9" name="Obraz 8" descr="Obraz zawierający żywność, rysunek&#10;&#10;Opis wygenerowany automatycznie">
            <a:extLst>
              <a:ext uri="{FF2B5EF4-FFF2-40B4-BE49-F238E27FC236}">
                <a16:creationId xmlns:a16="http://schemas.microsoft.com/office/drawing/2014/main" id="{C7DDD8FA-7CF9-D846-9E59-ACE158AF7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0432" y="116510"/>
            <a:ext cx="1147468" cy="143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430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369AF9-B185-7042-BF99-066D90DFB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Problemy związane z nauką online:</a:t>
            </a: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0ECDA16D-46EB-9042-AF7A-4F9799855A0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7976" y="1773405"/>
            <a:ext cx="10394707" cy="3311189"/>
          </a:xfrm>
        </p:spPr>
        <p:txBody>
          <a:bodyPr>
            <a:noAutofit/>
          </a:bodyPr>
          <a:lstStyle/>
          <a:p>
            <a:r>
              <a:rPr lang="pl-PL" sz="2400" cap="none" dirty="0">
                <a:latin typeface="Arial" panose="020B0604020202020204" pitchFamily="34" charset="0"/>
                <a:cs typeface="Arial" panose="020B0604020202020204" pitchFamily="34" charset="0"/>
              </a:rPr>
              <a:t>Cyberprzemoc</a:t>
            </a:r>
          </a:p>
          <a:p>
            <a:r>
              <a:rPr lang="pl-PL" sz="2400" cap="none" dirty="0">
                <a:latin typeface="Arial" panose="020B0604020202020204" pitchFamily="34" charset="0"/>
                <a:cs typeface="Arial" panose="020B0604020202020204" pitchFamily="34" charset="0"/>
              </a:rPr>
              <a:t>„Rajdy”</a:t>
            </a:r>
          </a:p>
          <a:p>
            <a:r>
              <a:rPr lang="pl-PL" sz="2400" cap="none" dirty="0">
                <a:latin typeface="Arial" panose="020B0604020202020204" pitchFamily="34" charset="0"/>
                <a:cs typeface="Arial" panose="020B0604020202020204" pitchFamily="34" charset="0"/>
              </a:rPr>
              <a:t>Rozproszenie (wielozadaniowość)</a:t>
            </a:r>
          </a:p>
          <a:p>
            <a:r>
              <a:rPr lang="pl-PL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Cyberwykluczenie</a:t>
            </a:r>
            <a:endParaRPr lang="pl-PL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cap="none" dirty="0">
                <a:latin typeface="Arial" panose="020B0604020202020204" pitchFamily="34" charset="0"/>
                <a:cs typeface="Arial" panose="020B0604020202020204" pitchFamily="34" charset="0"/>
              </a:rPr>
              <a:t>Zespół Stresu Elektronicznego – więcej: www. </a:t>
            </a:r>
            <a:r>
              <a:rPr lang="pl-PL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rodzice.co</a:t>
            </a:r>
            <a:endParaRPr lang="pl-PL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B97A516-D5BB-1640-BA22-A237D3160FFA}"/>
              </a:ext>
            </a:extLst>
          </p:cNvPr>
          <p:cNvSpPr txBox="1"/>
          <p:nvPr/>
        </p:nvSpPr>
        <p:spPr>
          <a:xfrm>
            <a:off x="5298053" y="5987534"/>
            <a:ext cx="6250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Bogna Białecka </a:t>
            </a:r>
            <a:r>
              <a:rPr lang="pl-PL" spc="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www.edukacja-zdrowotna.pl</a:t>
            </a:r>
            <a:endParaRPr lang="pl-PL" spc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4887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darzenie główne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335</Words>
  <Application>Microsoft Office PowerPoint</Application>
  <PresentationFormat>Panoramiczny</PresentationFormat>
  <Paragraphs>42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4" baseType="lpstr">
      <vt:lpstr>Arial</vt:lpstr>
      <vt:lpstr>Impact</vt:lpstr>
      <vt:lpstr>Roboto Medium</vt:lpstr>
      <vt:lpstr>Wydarzenie główne</vt:lpstr>
      <vt:lpstr>Nowa sytuacja edukacyjna - jak możemy pomóc uczniom  i rodzicom? Aspekt psychologiczny</vt:lpstr>
      <vt:lpstr>Ważne pytania</vt:lpstr>
      <vt:lpstr>Na co zwrócić uwagę?</vt:lpstr>
      <vt:lpstr>Na co zwrócić uwagę?</vt:lpstr>
      <vt:lpstr>Zadbaj  o kondycję psychiczną dorosłych: nauczycieli rodzicow</vt:lpstr>
      <vt:lpstr>Zadbaj  o kondycję psychiczną dorosłych: nauczycieli rodzicow</vt:lpstr>
      <vt:lpstr>Odwołuj się do pozytywnych potrzeb</vt:lpstr>
      <vt:lpstr>Problem nauczania zdalnego</vt:lpstr>
      <vt:lpstr>Problemy związane z nauką online:</vt:lpstr>
      <vt:lpstr>Dziękuję za Uwagę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Nowa sytuacja edukacyjna - jak możemy pomóc uczniom  i rodzicom? Aspekt psychologiczny</dc:title>
  <dc:creator>Bogna Białecka</dc:creator>
  <cp:lastModifiedBy>Sekretariat WRE</cp:lastModifiedBy>
  <cp:revision>2</cp:revision>
  <dcterms:created xsi:type="dcterms:W3CDTF">2020-08-24T10:14:45Z</dcterms:created>
  <dcterms:modified xsi:type="dcterms:W3CDTF">2020-08-27T10:38:09Z</dcterms:modified>
</cp:coreProperties>
</file>