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331" r:id="rId6"/>
    <p:sldId id="333" r:id="rId7"/>
    <p:sldId id="334" r:id="rId8"/>
    <p:sldId id="335" r:id="rId9"/>
    <p:sldId id="265" r:id="rId10"/>
    <p:sldId id="327" r:id="rId11"/>
    <p:sldId id="328" r:id="rId12"/>
    <p:sldId id="259" r:id="rId13"/>
    <p:sldId id="268" r:id="rId14"/>
    <p:sldId id="269" r:id="rId15"/>
    <p:sldId id="270" r:id="rId16"/>
    <p:sldId id="266" r:id="rId17"/>
    <p:sldId id="336" r:id="rId18"/>
    <p:sldId id="337" r:id="rId19"/>
    <p:sldId id="272" r:id="rId20"/>
    <p:sldId id="273" r:id="rId21"/>
    <p:sldId id="338" r:id="rId22"/>
    <p:sldId id="275" r:id="rId23"/>
    <p:sldId id="276" r:id="rId24"/>
    <p:sldId id="277" r:id="rId25"/>
    <p:sldId id="278" r:id="rId26"/>
    <p:sldId id="279" r:id="rId27"/>
    <p:sldId id="280" r:id="rId28"/>
    <p:sldId id="339" r:id="rId29"/>
    <p:sldId id="281" r:id="rId30"/>
    <p:sldId id="282" r:id="rId31"/>
    <p:sldId id="283" r:id="rId32"/>
    <p:sldId id="284" r:id="rId33"/>
    <p:sldId id="340" r:id="rId34"/>
    <p:sldId id="286" r:id="rId35"/>
    <p:sldId id="341" r:id="rId36"/>
    <p:sldId id="288" r:id="rId37"/>
    <p:sldId id="289" r:id="rId38"/>
    <p:sldId id="342" r:id="rId39"/>
    <p:sldId id="343" r:id="rId40"/>
    <p:sldId id="291" r:id="rId41"/>
    <p:sldId id="292" r:id="rId42"/>
    <p:sldId id="293" r:id="rId43"/>
    <p:sldId id="294" r:id="rId44"/>
    <p:sldId id="295" r:id="rId45"/>
    <p:sldId id="296" r:id="rId46"/>
    <p:sldId id="297" r:id="rId47"/>
    <p:sldId id="299" r:id="rId48"/>
    <p:sldId id="344" r:id="rId49"/>
    <p:sldId id="300" r:id="rId50"/>
    <p:sldId id="301" r:id="rId51"/>
    <p:sldId id="325" r:id="rId52"/>
    <p:sldId id="326" r:id="rId53"/>
    <p:sldId id="302" r:id="rId54"/>
    <p:sldId id="345" r:id="rId55"/>
    <p:sldId id="347" r:id="rId56"/>
    <p:sldId id="309" r:id="rId57"/>
    <p:sldId id="305" r:id="rId58"/>
    <p:sldId id="310" r:id="rId59"/>
    <p:sldId id="306" r:id="rId60"/>
    <p:sldId id="311" r:id="rId61"/>
    <p:sldId id="307" r:id="rId62"/>
    <p:sldId id="312" r:id="rId63"/>
    <p:sldId id="319" r:id="rId64"/>
    <p:sldId id="320" r:id="rId65"/>
    <p:sldId id="321" r:id="rId66"/>
    <p:sldId id="322" r:id="rId67"/>
    <p:sldId id="317" r:id="rId68"/>
    <p:sldId id="318" r:id="rId69"/>
    <p:sldId id="323" r:id="rId70"/>
    <p:sldId id="329" r:id="rId71"/>
    <p:sldId id="348" r:id="rId72"/>
    <p:sldId id="349" r:id="rId73"/>
    <p:sldId id="350" r:id="rId74"/>
    <p:sldId id="351" r:id="rId75"/>
    <p:sldId id="352" r:id="rId76"/>
    <p:sldId id="346" r:id="rId77"/>
    <p:sldId id="353" r:id="rId7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2478" y="-132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34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4170767716536E-2"/>
          <c:y val="0"/>
          <c:w val="0.8963609094317756"/>
          <c:h val="0.97059073753747926"/>
        </c:manualLayout>
      </c:layout>
      <c:pieChart>
        <c:varyColors val="1"/>
        <c:ser>
          <c:idx val="0"/>
          <c:order val="0"/>
          <c:tx>
            <c:strRef>
              <c:f>Arkusz1!$B$1</c:f>
              <c:strCache>
                <c:ptCount val="1"/>
                <c:pt idx="0">
                  <c:v>Sprzedaż</c:v>
                </c:pt>
              </c:strCache>
            </c:strRef>
          </c:tx>
          <c:dPt>
            <c:idx val="0"/>
            <c:bubble3D val="0"/>
            <c:explosion val="6"/>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84B8-449B-AE9C-538F3D915439}"/>
              </c:ext>
            </c:extLst>
          </c:dPt>
          <c:dPt>
            <c:idx val="1"/>
            <c:bubble3D val="0"/>
            <c:spPr>
              <a:pattFill prst="wdDnDiag">
                <a:fgClr>
                  <a:schemeClr val="tx1"/>
                </a:fgClr>
                <a:bgClr>
                  <a:schemeClr val="tx1">
                    <a:lumMod val="65000"/>
                    <a:lumOff val="35000"/>
                  </a:schemeClr>
                </a:bgClr>
              </a:pattFill>
              <a:ln w="19050">
                <a:solidFill>
                  <a:schemeClr val="tx1"/>
                </a:solidFill>
              </a:ln>
              <a:effectLst/>
            </c:spPr>
            <c:extLst xmlns:c16r2="http://schemas.microsoft.com/office/drawing/2015/06/chart">
              <c:ext xmlns:c16="http://schemas.microsoft.com/office/drawing/2014/chart" uri="{C3380CC4-5D6E-409C-BE32-E72D297353CC}">
                <c16:uniqueId val="{00000003-84B8-449B-AE9C-538F3D915439}"/>
              </c:ext>
            </c:extLst>
          </c:dPt>
          <c:dPt>
            <c:idx val="2"/>
            <c:bubble3D val="0"/>
            <c:spPr>
              <a:solidFill>
                <a:schemeClr val="tx1"/>
              </a:solidFill>
              <a:ln w="19050">
                <a:solidFill>
                  <a:schemeClr val="tx1"/>
                </a:solidFill>
              </a:ln>
              <a:effectLst/>
            </c:spPr>
            <c:extLst xmlns:c16r2="http://schemas.microsoft.com/office/drawing/2015/06/chart">
              <c:ext xmlns:c16="http://schemas.microsoft.com/office/drawing/2014/chart" uri="{C3380CC4-5D6E-409C-BE32-E72D297353CC}">
                <c16:uniqueId val="{00000002-84B8-449B-AE9C-538F3D91543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4CB-4A0A-AC4D-9E0D34076047}"/>
              </c:ext>
            </c:extLst>
          </c:dPt>
          <c:cat>
            <c:strRef>
              <c:f>Arkusz1!$A$2:$A$5</c:f>
              <c:strCache>
                <c:ptCount val="4"/>
                <c:pt idx="0">
                  <c:v>1. kwartał</c:v>
                </c:pt>
                <c:pt idx="1">
                  <c:v>2. kwartał</c:v>
                </c:pt>
                <c:pt idx="2">
                  <c:v>3. kwartał</c:v>
                </c:pt>
                <c:pt idx="3">
                  <c:v>4. kwartał</c:v>
                </c:pt>
              </c:strCache>
            </c:strRef>
          </c:cat>
          <c:val>
            <c:numRef>
              <c:f>Arkusz1!$B$2:$B$5</c:f>
              <c:numCache>
                <c:formatCode>General</c:formatCode>
                <c:ptCount val="4"/>
                <c:pt idx="0">
                  <c:v>90</c:v>
                </c:pt>
                <c:pt idx="1">
                  <c:v>5</c:v>
                </c:pt>
                <c:pt idx="2">
                  <c:v>5</c:v>
                </c:pt>
              </c:numCache>
            </c:numRef>
          </c:val>
          <c:extLst xmlns:c16r2="http://schemas.microsoft.com/office/drawing/2015/06/chart">
            <c:ext xmlns:c16="http://schemas.microsoft.com/office/drawing/2014/chart" uri="{C3380CC4-5D6E-409C-BE32-E72D297353CC}">
              <c16:uniqueId val="{00000000-84B8-449B-AE9C-538F3D9154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71EB4143-1F41-4461-BE2C-03BA639ABC90}" type="datetimeFigureOut">
              <a:rPr lang="pl-PL" smtClean="0"/>
              <a:t>2019-02-04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15764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1EB4143-1F41-4461-BE2C-03BA639ABC90}" type="datetimeFigureOut">
              <a:rPr lang="pl-PL" smtClean="0"/>
              <a:t>2019-02-04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216650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1EB4143-1F41-4461-BE2C-03BA639ABC90}" type="datetimeFigureOut">
              <a:rPr lang="pl-PL" smtClean="0"/>
              <a:t>2019-02-04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344648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1EB4143-1F41-4461-BE2C-03BA639ABC90}" type="datetimeFigureOut">
              <a:rPr lang="pl-PL" smtClean="0"/>
              <a:t>2019-02-04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69360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71EB4143-1F41-4461-BE2C-03BA639ABC90}" type="datetimeFigureOut">
              <a:rPr lang="pl-PL" smtClean="0"/>
              <a:t>2019-02-04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384851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71EB4143-1F41-4461-BE2C-03BA639ABC90}" type="datetimeFigureOut">
              <a:rPr lang="pl-PL" smtClean="0"/>
              <a:t>2019-02-04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354165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71EB4143-1F41-4461-BE2C-03BA639ABC90}" type="datetimeFigureOut">
              <a:rPr lang="pl-PL" smtClean="0"/>
              <a:t>2019-02-04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350466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71EB4143-1F41-4461-BE2C-03BA639ABC90}" type="datetimeFigureOut">
              <a:rPr lang="pl-PL" smtClean="0"/>
              <a:t>2019-02-04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171831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1EB4143-1F41-4461-BE2C-03BA639ABC90}" type="datetimeFigureOut">
              <a:rPr lang="pl-PL" smtClean="0"/>
              <a:t>2019-02-04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80033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1EB4143-1F41-4461-BE2C-03BA639ABC90}" type="datetimeFigureOut">
              <a:rPr lang="pl-PL" smtClean="0"/>
              <a:t>2019-02-04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420908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1EB4143-1F41-4461-BE2C-03BA639ABC90}" type="datetimeFigureOut">
              <a:rPr lang="pl-PL" smtClean="0"/>
              <a:t>2019-02-04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65FEEA6-8353-4CE8-8FC9-045761AC9D1F}" type="slidenum">
              <a:rPr lang="pl-PL" smtClean="0"/>
              <a:t>‹#›</a:t>
            </a:fld>
            <a:endParaRPr lang="pl-PL"/>
          </a:p>
        </p:txBody>
      </p:sp>
    </p:spTree>
    <p:extLst>
      <p:ext uri="{BB962C8B-B14F-4D97-AF65-F5344CB8AC3E}">
        <p14:creationId xmlns:p14="http://schemas.microsoft.com/office/powerpoint/2010/main" val="17030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B4143-1F41-4461-BE2C-03BA639ABC90}" type="datetimeFigureOut">
              <a:rPr lang="pl-PL" smtClean="0"/>
              <a:t>2019-02-04</a:t>
            </a:fld>
            <a:endParaRPr lang="pl-PL"/>
          </a:p>
        </p:txBody>
      </p:sp>
      <p:sp>
        <p:nvSpPr>
          <p:cNvPr id="5" name="Symbol zastępczy stop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FEEA6-8353-4CE8-8FC9-045761AC9D1F}" type="slidenum">
              <a:rPr lang="pl-PL" smtClean="0"/>
              <a:t>‹#›</a:t>
            </a:fld>
            <a:endParaRPr lang="pl-PL"/>
          </a:p>
        </p:txBody>
      </p:sp>
    </p:spTree>
    <p:extLst>
      <p:ext uri="{BB962C8B-B14F-4D97-AF65-F5344CB8AC3E}">
        <p14:creationId xmlns:p14="http://schemas.microsoft.com/office/powerpoint/2010/main" val="238638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publicidadeimobiliaria.com/como-realizar-a-venda-de-imoveis-com-as-redes-sociais/" TargetMode="External"/><Relationship Id="rId13" Type="http://schemas.openxmlformats.org/officeDocument/2006/relationships/hyperlink" Target="https://olsztyn.tvp.pl/28147099/hejt-problemem-spolecznym-jak-sobie-z-nim-radzic" TargetMode="External"/><Relationship Id="rId18" Type="http://schemas.openxmlformats.org/officeDocument/2006/relationships/hyperlink" Target="https://kobieta.interia.pl/zycie-i-styl/news-dzien-kobiet-w-prl-i-dzis,nId,2158761" TargetMode="External"/><Relationship Id="rId3" Type="http://schemas.openxmlformats.org/officeDocument/2006/relationships/hyperlink" Target="http://smartntechs.com/apps/an-entire-account-on-snapchat-how-to-get-started-find-friends-block-person-and-lot-more/" TargetMode="External"/><Relationship Id="rId7" Type="http://schemas.openxmlformats.org/officeDocument/2006/relationships/hyperlink" Target="https://www.salterschool.com/is-your-cell-phone-running-your-life/#.W8WJCmgzaUk" TargetMode="External"/><Relationship Id="rId12" Type="http://schemas.openxmlformats.org/officeDocument/2006/relationships/hyperlink" Target="http://razemztoba.pl/beta/index.php?NS=srodek&amp;nrartyk=7851" TargetMode="External"/><Relationship Id="rId17" Type="http://schemas.openxmlformats.org/officeDocument/2006/relationships/hyperlink" Target="http://gozdawianka.pl/galeria/mieczyslaw-godlewski/" TargetMode="External"/><Relationship Id="rId2" Type="http://schemas.openxmlformats.org/officeDocument/2006/relationships/hyperlink" Target="https://www.businessinsider.com/anonymous-crowdfunder-asks-internet-to-make-him-a-millionaire-2015-8?IR=T" TargetMode="External"/><Relationship Id="rId16" Type="http://schemas.openxmlformats.org/officeDocument/2006/relationships/hyperlink" Target="https://polki.pl/zdrowie/choroby,rusza-spoleczna-kampania-fundacji-rodzice-przyszlosci-pt-sprawdz-czy-jestes-swiadomym-rodzicem,10397578,artykul.html" TargetMode="External"/><Relationship Id="rId1" Type="http://schemas.openxmlformats.org/officeDocument/2006/relationships/slideLayout" Target="../slideLayouts/slideLayout2.xml"/><Relationship Id="rId6" Type="http://schemas.openxmlformats.org/officeDocument/2006/relationships/hyperlink" Target="https://joemonster.org/art/31378" TargetMode="External"/><Relationship Id="rId11" Type="http://schemas.openxmlformats.org/officeDocument/2006/relationships/hyperlink" Target="https://club4business.it/happy-slapping" TargetMode="External"/><Relationship Id="rId5" Type="http://schemas.openxmlformats.org/officeDocument/2006/relationships/hyperlink" Target="https://geekeasier.com/find-out-if-someone-is-secretly-accessing-your-computer/7243/" TargetMode="External"/><Relationship Id="rId15" Type="http://schemas.openxmlformats.org/officeDocument/2006/relationships/hyperlink" Target="http://associated-labels.com/news/tag/flexography/" TargetMode="External"/><Relationship Id="rId10" Type="http://schemas.openxmlformats.org/officeDocument/2006/relationships/hyperlink" Target="https://portalplock.pl/pl/11_wiadomosci/15180_ktore_osiedla_uchodza_za_najbardziej_niebezpieczne.html" TargetMode="External"/><Relationship Id="rId19" Type="http://schemas.openxmlformats.org/officeDocument/2006/relationships/hyperlink" Target="http://xportal.pl/?p=16053" TargetMode="External"/><Relationship Id="rId4" Type="http://schemas.openxmlformats.org/officeDocument/2006/relationships/hyperlink" Target="https://socialmediaweek.org/blog/2015/10/snapchat-selfies-branded/" TargetMode="External"/><Relationship Id="rId9" Type="http://schemas.openxmlformats.org/officeDocument/2006/relationships/hyperlink" Target="https://www.istockphoto.com/mx/vector/conectar-personas-y-medios-de-comunicaci%C3%B3n-social-gm858236474-141673643" TargetMode="External"/><Relationship Id="rId14" Type="http://schemas.openxmlformats.org/officeDocument/2006/relationships/hyperlink" Target="https://natemat.pl/215955,zmarl-grzegorz-miecugow-wiec-prawica-otwiera-szampana-skandaliczne-pelne-hejtu-komentarze-w-internecie" TargetMode="External"/></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xmlns="" id="{1885B277-F56A-4780-BE15-83A9A35BD24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7813" b="7813"/>
          <a:stretch/>
        </p:blipFill>
        <p:spPr>
          <a:xfrm>
            <a:off x="0" y="0"/>
            <a:ext cx="12192000" cy="6858000"/>
          </a:xfrm>
          <a:prstGeom prst="rect">
            <a:avLst/>
          </a:prstGeom>
        </p:spPr>
      </p:pic>
      <p:sp>
        <p:nvSpPr>
          <p:cNvPr id="9" name="Dowolny kształt: kształt 8">
            <a:extLst>
              <a:ext uri="{FF2B5EF4-FFF2-40B4-BE49-F238E27FC236}">
                <a16:creationId xmlns:a16="http://schemas.microsoft.com/office/drawing/2014/main" xmlns="" id="{61191E87-3B5B-4EDC-B760-321B655F008B}"/>
              </a:ext>
            </a:extLst>
          </p:cNvPr>
          <p:cNvSpPr/>
          <p:nvPr/>
        </p:nvSpPr>
        <p:spPr>
          <a:xfrm>
            <a:off x="0" y="0"/>
            <a:ext cx="7467600" cy="6858000"/>
          </a:xfrm>
          <a:custGeom>
            <a:avLst/>
            <a:gdLst>
              <a:gd name="connsiteX0" fmla="*/ 0 w 6858000"/>
              <a:gd name="connsiteY0" fmla="*/ 0 h 6858000"/>
              <a:gd name="connsiteX1" fmla="*/ 4800600 w 6858000"/>
              <a:gd name="connsiteY1" fmla="*/ 0 h 6858000"/>
              <a:gd name="connsiteX2" fmla="*/ 6858000 w 6858000"/>
              <a:gd name="connsiteY2" fmla="*/ 6858000 h 6858000"/>
              <a:gd name="connsiteX3" fmla="*/ 4800600 w 6858000"/>
              <a:gd name="connsiteY3" fmla="*/ 6858000 h 6858000"/>
              <a:gd name="connsiteX4" fmla="*/ 0 w 6858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858000">
                <a:moveTo>
                  <a:pt x="0" y="0"/>
                </a:moveTo>
                <a:lnTo>
                  <a:pt x="4800600" y="0"/>
                </a:lnTo>
                <a:lnTo>
                  <a:pt x="6858000" y="6858000"/>
                </a:lnTo>
                <a:lnTo>
                  <a:pt x="4800600" y="6858000"/>
                </a:lnTo>
                <a:lnTo>
                  <a:pt x="0" y="68580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ctrTitle"/>
          </p:nvPr>
        </p:nvSpPr>
        <p:spPr>
          <a:xfrm>
            <a:off x="457200" y="1799949"/>
            <a:ext cx="4876800" cy="1470025"/>
          </a:xfrm>
        </p:spPr>
        <p:txBody>
          <a:bodyPr>
            <a:normAutofit fontScale="90000"/>
          </a:bodyPr>
          <a:lstStyle/>
          <a:p>
            <a:r>
              <a:rPr lang="pl-PL" dirty="0">
                <a:solidFill>
                  <a:schemeClr val="bg1"/>
                </a:solidFill>
                <a:latin typeface="Arial Black" panose="020B0A04020102020204" pitchFamily="34" charset="0"/>
              </a:rPr>
              <a:t>Cyberbullying jako forma przemocy elektronicznej</a:t>
            </a:r>
          </a:p>
        </p:txBody>
      </p:sp>
      <p:sp>
        <p:nvSpPr>
          <p:cNvPr id="3" name="Podtytuł 2"/>
          <p:cNvSpPr>
            <a:spLocks noGrp="1"/>
          </p:cNvSpPr>
          <p:nvPr>
            <p:ph type="subTitle" idx="1"/>
          </p:nvPr>
        </p:nvSpPr>
        <p:spPr>
          <a:xfrm>
            <a:off x="543339" y="4343400"/>
            <a:ext cx="4704522" cy="1752600"/>
          </a:xfrm>
        </p:spPr>
        <p:txBody>
          <a:bodyPr>
            <a:normAutofit/>
          </a:bodyPr>
          <a:lstStyle/>
          <a:p>
            <a:r>
              <a:rPr lang="pl-PL" sz="2800" dirty="0">
                <a:solidFill>
                  <a:schemeClr val="bg1"/>
                </a:solidFill>
                <a:latin typeface="Calibri Light" panose="020F0302020204030204" pitchFamily="34" charset="0"/>
                <a:cs typeface="Calibri Light" panose="020F0302020204030204" pitchFamily="34" charset="0"/>
              </a:rPr>
              <a:t>Robert Sarnecki</a:t>
            </a:r>
          </a:p>
          <a:p>
            <a:r>
              <a:rPr lang="pl-PL" sz="2800" dirty="0">
                <a:solidFill>
                  <a:schemeClr val="bg1"/>
                </a:solidFill>
                <a:latin typeface="Calibri Light" panose="020F0302020204030204" pitchFamily="34" charset="0"/>
                <a:cs typeface="Calibri Light" panose="020F0302020204030204" pitchFamily="34" charset="0"/>
              </a:rPr>
              <a:t>Piła, dnia 23 sierpnia 2017 roku</a:t>
            </a:r>
          </a:p>
        </p:txBody>
      </p:sp>
    </p:spTree>
    <p:extLst>
      <p:ext uri="{BB962C8B-B14F-4D97-AF65-F5344CB8AC3E}">
        <p14:creationId xmlns:p14="http://schemas.microsoft.com/office/powerpoint/2010/main" val="68716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holding smartphone">
            <a:extLst>
              <a:ext uri="{FF2B5EF4-FFF2-40B4-BE49-F238E27FC236}">
                <a16:creationId xmlns:a16="http://schemas.microsoft.com/office/drawing/2014/main" xmlns="" id="{5AD5FB90-8B00-4761-A1A8-B9C5BD7735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 t="28786" r="16677" b="976"/>
          <a:stretch/>
        </p:blipFill>
        <p:spPr bwMode="auto">
          <a:xfrm>
            <a:off x="-662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a:extLst>
              <a:ext uri="{FF2B5EF4-FFF2-40B4-BE49-F238E27FC236}">
                <a16:creationId xmlns:a16="http://schemas.microsoft.com/office/drawing/2014/main" xmlns="" id="{11B5F2DD-B8E2-4B4E-AFC0-992E7B9FE8C4}"/>
              </a:ext>
            </a:extLst>
          </p:cNvPr>
          <p:cNvSpPr/>
          <p:nvPr/>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sp>
        <p:nvSpPr>
          <p:cNvPr id="3" name="Symbol zastępczy zawartości 2"/>
          <p:cNvSpPr>
            <a:spLocks noGrp="1"/>
          </p:cNvSpPr>
          <p:nvPr>
            <p:ph idx="1"/>
          </p:nvPr>
        </p:nvSpPr>
        <p:spPr/>
        <p:txBody>
          <a:bodyPr/>
          <a:lstStyle/>
          <a:p>
            <a:pPr marL="0" indent="0" algn="ctr">
              <a:buNone/>
            </a:pPr>
            <a:r>
              <a:rPr lang="pl-PL" sz="3700" dirty="0">
                <a:solidFill>
                  <a:schemeClr val="bg1"/>
                </a:solidFill>
                <a:latin typeface="Arial Black" panose="020B0A04020102020204" pitchFamily="34" charset="0"/>
                <a:ea typeface="+mj-ea"/>
                <a:cs typeface="+mj-cs"/>
              </a:rPr>
              <a:t>Charakterystyczną cechą ,,pokolenia Z” jest powierzchowne analizowanie </a:t>
            </a:r>
            <a:br>
              <a:rPr lang="pl-PL" sz="3700" dirty="0">
                <a:solidFill>
                  <a:schemeClr val="bg1"/>
                </a:solidFill>
                <a:latin typeface="Arial Black" panose="020B0A04020102020204" pitchFamily="34" charset="0"/>
                <a:ea typeface="+mj-ea"/>
                <a:cs typeface="+mj-cs"/>
              </a:rPr>
            </a:br>
            <a:r>
              <a:rPr lang="pl-PL" sz="3700" dirty="0">
                <a:solidFill>
                  <a:schemeClr val="bg1"/>
                </a:solidFill>
                <a:latin typeface="Arial Black" panose="020B0A04020102020204" pitchFamily="34" charset="0"/>
                <a:ea typeface="+mj-ea"/>
                <a:cs typeface="+mj-cs"/>
              </a:rPr>
              <a:t>i pobieżna ocena sytuacji. </a:t>
            </a:r>
          </a:p>
          <a:p>
            <a:pPr marL="0" indent="0" algn="ctr">
              <a:buNone/>
            </a:pPr>
            <a:r>
              <a:rPr lang="pl-PL" sz="3700" dirty="0">
                <a:solidFill>
                  <a:schemeClr val="bg1"/>
                </a:solidFill>
                <a:latin typeface="Arial Black" panose="020B0A04020102020204" pitchFamily="34" charset="0"/>
                <a:ea typeface="+mj-ea"/>
                <a:cs typeface="+mj-cs"/>
              </a:rPr>
              <a:t>Nie cenią głębszego zaangażowania, </a:t>
            </a:r>
            <a:br>
              <a:rPr lang="pl-PL" sz="3700" dirty="0">
                <a:solidFill>
                  <a:schemeClr val="bg1"/>
                </a:solidFill>
                <a:latin typeface="Arial Black" panose="020B0A04020102020204" pitchFamily="34" charset="0"/>
                <a:ea typeface="+mj-ea"/>
                <a:cs typeface="+mj-cs"/>
              </a:rPr>
            </a:br>
            <a:r>
              <a:rPr lang="pl-PL" sz="3700" dirty="0">
                <a:solidFill>
                  <a:schemeClr val="bg1"/>
                </a:solidFill>
                <a:latin typeface="Arial Black" panose="020B0A04020102020204" pitchFamily="34" charset="0"/>
                <a:ea typeface="+mj-ea"/>
                <a:cs typeface="+mj-cs"/>
              </a:rPr>
              <a:t>są niepewni swojej przyszłości. </a:t>
            </a:r>
          </a:p>
          <a:p>
            <a:pPr marL="0" indent="0">
              <a:buNone/>
            </a:pPr>
            <a:endParaRPr lang="pl-PL" dirty="0">
              <a:solidFill>
                <a:schemeClr val="bg1"/>
              </a:solidFill>
            </a:endParaRPr>
          </a:p>
          <a:p>
            <a:pPr marL="0" indent="0" algn="ctr">
              <a:buNone/>
            </a:pPr>
            <a:r>
              <a:rPr lang="pl-PL" sz="2000" dirty="0">
                <a:solidFill>
                  <a:schemeClr val="bg1"/>
                </a:solidFill>
                <a:latin typeface="Calibri Light" panose="020F0302020204030204" pitchFamily="34" charset="0"/>
                <a:cs typeface="Calibri Light" panose="020F0302020204030204" pitchFamily="34" charset="0"/>
              </a:rPr>
              <a:t>https://youtu.be/g-t8aSjSS7E</a:t>
            </a:r>
          </a:p>
          <a:p>
            <a:pPr marL="0" indent="0">
              <a:buNone/>
            </a:pPr>
            <a:endParaRPr lang="pl-PL" dirty="0">
              <a:solidFill>
                <a:schemeClr val="bg1"/>
              </a:solidFill>
            </a:endParaRPr>
          </a:p>
        </p:txBody>
      </p:sp>
    </p:spTree>
    <p:extLst>
      <p:ext uri="{BB962C8B-B14F-4D97-AF65-F5344CB8AC3E}">
        <p14:creationId xmlns:p14="http://schemas.microsoft.com/office/powerpoint/2010/main" val="310600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olny kształt: kształt 5">
            <a:extLst>
              <a:ext uri="{FF2B5EF4-FFF2-40B4-BE49-F238E27FC236}">
                <a16:creationId xmlns:a16="http://schemas.microsoft.com/office/drawing/2014/main" xmlns="" id="{A44EA37D-D857-46A9-83FF-8653F8F17B4D}"/>
              </a:ext>
            </a:extLst>
          </p:cNvPr>
          <p:cNvSpPr/>
          <p:nvPr/>
        </p:nvSpPr>
        <p:spPr>
          <a:xfrm>
            <a:off x="-6626" y="411480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xmlns="" id="{FDDF2584-C390-4841-B5DA-8EB4BBB80020}"/>
              </a:ext>
            </a:extLst>
          </p:cNvPr>
          <p:cNvSpPr/>
          <p:nvPr/>
        </p:nvSpPr>
        <p:spPr>
          <a:xfrm flipH="1" flipV="1">
            <a:off x="0" y="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0" name="Picture 6" descr="people sitting down near table with assorted laptop computers">
            <a:extLst>
              <a:ext uri="{FF2B5EF4-FFF2-40B4-BE49-F238E27FC236}">
                <a16:creationId xmlns:a16="http://schemas.microsoft.com/office/drawing/2014/main" xmlns="" id="{823EF9AE-8A89-49C4-AF13-54B6FB90C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87" y="448228"/>
            <a:ext cx="4419772" cy="29479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oman holding starbucks disposable cup and smartphone">
            <a:extLst>
              <a:ext uri="{FF2B5EF4-FFF2-40B4-BE49-F238E27FC236}">
                <a16:creationId xmlns:a16="http://schemas.microsoft.com/office/drawing/2014/main" xmlns="" id="{E7626E9D-F9BC-403D-9F7C-9BCC7D94A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743200"/>
            <a:ext cx="246380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xmlns="" id="{AF31FBAB-404F-4DEE-B5D1-F641108EA2DC}"/>
              </a:ext>
            </a:extLst>
          </p:cNvPr>
          <p:cNvSpPr/>
          <p:nvPr/>
        </p:nvSpPr>
        <p:spPr>
          <a:xfrm>
            <a:off x="5658850" y="448228"/>
            <a:ext cx="6096000" cy="1200329"/>
          </a:xfrm>
          <a:prstGeom prst="rect">
            <a:avLst/>
          </a:prstGeom>
        </p:spPr>
        <p:txBody>
          <a:bodyPr>
            <a:spAutoFit/>
          </a:bodyPr>
          <a:lstStyle/>
          <a:p>
            <a:pPr algn="ctr"/>
            <a:r>
              <a:rPr lang="pl-PL" dirty="0">
                <a:solidFill>
                  <a:schemeClr val="bg1"/>
                </a:solidFill>
                <a:latin typeface="Calibri Light" panose="020F0302020204030204" pitchFamily="34" charset="0"/>
                <a:cs typeface="Calibri Light" panose="020F0302020204030204" pitchFamily="34" charset="0"/>
              </a:rPr>
              <a:t>Dla przedstawicieli ,,pokolenia Z” praca ma być jednocześnie ich hobby.</a:t>
            </a:r>
          </a:p>
          <a:p>
            <a:pPr algn="ctr"/>
            <a:r>
              <a:rPr lang="pl-PL" dirty="0">
                <a:solidFill>
                  <a:schemeClr val="bg1"/>
                </a:solidFill>
                <a:latin typeface="Calibri Light" panose="020F0302020204030204" pitchFamily="34" charset="0"/>
                <a:cs typeface="Calibri Light" panose="020F0302020204030204" pitchFamily="34" charset="0"/>
              </a:rPr>
              <a:t>Młodzi samodzielnie chcą decydować o tym: co kiedy i gdzie ogląda i w czym uczestniczą. </a:t>
            </a:r>
          </a:p>
        </p:txBody>
      </p:sp>
      <p:sp>
        <p:nvSpPr>
          <p:cNvPr id="4" name="Prostokąt 3">
            <a:extLst>
              <a:ext uri="{FF2B5EF4-FFF2-40B4-BE49-F238E27FC236}">
                <a16:creationId xmlns:a16="http://schemas.microsoft.com/office/drawing/2014/main" xmlns="" id="{5A9B3F22-EC3C-48EF-92D0-C9023E765140}"/>
              </a:ext>
            </a:extLst>
          </p:cNvPr>
          <p:cNvSpPr/>
          <p:nvPr/>
        </p:nvSpPr>
        <p:spPr>
          <a:xfrm>
            <a:off x="149087" y="5486400"/>
            <a:ext cx="8110330" cy="1200329"/>
          </a:xfrm>
          <a:prstGeom prst="rect">
            <a:avLst/>
          </a:prstGeom>
        </p:spPr>
        <p:txBody>
          <a:bodyPr>
            <a:spAutoFit/>
          </a:bodyPr>
          <a:lstStyle/>
          <a:p>
            <a:pPr algn="ctr"/>
            <a:r>
              <a:rPr lang="pl-PL" dirty="0">
                <a:solidFill>
                  <a:schemeClr val="bg1"/>
                </a:solidFill>
                <a:latin typeface="Calibri Light" panose="020F0302020204030204" pitchFamily="34" charset="0"/>
                <a:cs typeface="Calibri Light" panose="020F0302020204030204" pitchFamily="34" charset="0"/>
              </a:rPr>
              <a:t>Nieograniczony dostęp do Internetu daje im możliwość  dowolnego przeglądania </a:t>
            </a:r>
            <a:br>
              <a:rPr lang="pl-PL" dirty="0">
                <a:solidFill>
                  <a:schemeClr val="bg1"/>
                </a:solidFill>
                <a:latin typeface="Calibri Light" panose="020F0302020204030204" pitchFamily="34" charset="0"/>
                <a:cs typeface="Calibri Light" panose="020F0302020204030204" pitchFamily="34" charset="0"/>
              </a:rPr>
            </a:br>
            <a:r>
              <a:rPr lang="pl-PL" dirty="0">
                <a:solidFill>
                  <a:schemeClr val="bg1"/>
                </a:solidFill>
                <a:latin typeface="Calibri Light" panose="020F0302020204030204" pitchFamily="34" charset="0"/>
                <a:cs typeface="Calibri Light" panose="020F0302020204030204" pitchFamily="34" charset="0"/>
              </a:rPr>
              <a:t>jego zasobów, wybierania treści, które odpowiadają ich zainteresowaniom. </a:t>
            </a:r>
            <a:br>
              <a:rPr lang="pl-PL" dirty="0">
                <a:solidFill>
                  <a:schemeClr val="bg1"/>
                </a:solidFill>
                <a:latin typeface="Calibri Light" panose="020F0302020204030204" pitchFamily="34" charset="0"/>
                <a:cs typeface="Calibri Light" panose="020F0302020204030204" pitchFamily="34" charset="0"/>
              </a:rPr>
            </a:br>
            <a:r>
              <a:rPr lang="pl-PL" dirty="0">
                <a:solidFill>
                  <a:schemeClr val="bg1"/>
                </a:solidFill>
                <a:latin typeface="Calibri Light" panose="020F0302020204030204" pitchFamily="34" charset="0"/>
                <a:cs typeface="Calibri Light" panose="020F0302020204030204" pitchFamily="34" charset="0"/>
              </a:rPr>
              <a:t>Telewizja, radio, prasa traktowane są jako media drugorzędne. Nie mają </a:t>
            </a:r>
            <a:br>
              <a:rPr lang="pl-PL" dirty="0">
                <a:solidFill>
                  <a:schemeClr val="bg1"/>
                </a:solidFill>
                <a:latin typeface="Calibri Light" panose="020F0302020204030204" pitchFamily="34" charset="0"/>
                <a:cs typeface="Calibri Light" panose="020F0302020204030204" pitchFamily="34" charset="0"/>
              </a:rPr>
            </a:br>
            <a:r>
              <a:rPr lang="pl-PL" dirty="0">
                <a:solidFill>
                  <a:schemeClr val="bg1"/>
                </a:solidFill>
                <a:latin typeface="Calibri Light" panose="020F0302020204030204" pitchFamily="34" charset="0"/>
                <a:cs typeface="Calibri Light" panose="020F0302020204030204" pitchFamily="34" charset="0"/>
              </a:rPr>
              <a:t>tym samym szczególnego wpływu na kształtowanie opinii i poglądów ,,pokolenia Z”.</a:t>
            </a:r>
          </a:p>
        </p:txBody>
      </p:sp>
    </p:spTree>
    <p:extLst>
      <p:ext uri="{BB962C8B-B14F-4D97-AF65-F5344CB8AC3E}">
        <p14:creationId xmlns:p14="http://schemas.microsoft.com/office/powerpoint/2010/main" val="340549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zawartości 2">
            <a:extLst>
              <a:ext uri="{FF2B5EF4-FFF2-40B4-BE49-F238E27FC236}">
                <a16:creationId xmlns:a16="http://schemas.microsoft.com/office/drawing/2014/main" xmlns="" id="{83B86F1C-0253-41AB-A452-B41313F6DE27}"/>
              </a:ext>
            </a:extLst>
          </p:cNvPr>
          <p:cNvSpPr>
            <a:spLocks noGrp="1"/>
          </p:cNvSpPr>
          <p:nvPr>
            <p:ph idx="1"/>
          </p:nvPr>
        </p:nvSpPr>
        <p:spPr>
          <a:xfrm>
            <a:off x="381000" y="1790700"/>
            <a:ext cx="6934200" cy="3276600"/>
          </a:xfrm>
        </p:spPr>
        <p:txBody>
          <a:bodyPr>
            <a:noAutofit/>
          </a:bodyPr>
          <a:lstStyle/>
          <a:p>
            <a:pPr marL="0" indent="0" algn="ctr">
              <a:buNone/>
            </a:pPr>
            <a:r>
              <a:rPr lang="pl-PL" dirty="0">
                <a:latin typeface="Arial Black" panose="020B0A04020102020204" pitchFamily="34" charset="0"/>
                <a:ea typeface="+mj-ea"/>
                <a:cs typeface="+mj-cs"/>
              </a:rPr>
              <a:t>Współczesność charakteryzuje znaczne przyspieszenie i wysoka dynamika wielu dziedzin życia.</a:t>
            </a:r>
          </a:p>
          <a:p>
            <a:pPr marL="0" indent="0" algn="ctr">
              <a:buNone/>
            </a:pPr>
            <a:r>
              <a:rPr lang="pl-PL" dirty="0">
                <a:latin typeface="Arial Black" panose="020B0A04020102020204" pitchFamily="34" charset="0"/>
                <a:ea typeface="+mj-ea"/>
                <a:cs typeface="+mj-cs"/>
              </a:rPr>
              <a:t> </a:t>
            </a:r>
          </a:p>
          <a:p>
            <a:pPr marL="0" indent="0" algn="ctr">
              <a:buNone/>
            </a:pPr>
            <a:r>
              <a:rPr lang="pl-PL" sz="2100" dirty="0">
                <a:latin typeface="Calibri Light" panose="020F0302020204030204" pitchFamily="34" charset="0"/>
                <a:cs typeface="Calibri Light" panose="020F0302020204030204" pitchFamily="34" charset="0"/>
              </a:rPr>
              <a:t>Druga połowa XX i początku XXI wieku to czas znacznego przyspieszenia społecznego, kulturowego i technologicznego. </a:t>
            </a:r>
          </a:p>
          <a:p>
            <a:pPr marL="0" indent="0">
              <a:buNone/>
            </a:pPr>
            <a:endParaRPr lang="pl-PL" dirty="0"/>
          </a:p>
        </p:txBody>
      </p:sp>
      <p:pic>
        <p:nvPicPr>
          <p:cNvPr id="2050" name="Picture 2" descr="aerial photography of people walking on sidewalk near building during daytime">
            <a:extLst>
              <a:ext uri="{FF2B5EF4-FFF2-40B4-BE49-F238E27FC236}">
                <a16:creationId xmlns:a16="http://schemas.microsoft.com/office/drawing/2014/main" xmlns="" id="{463EF7BB-D173-4D4C-BFAC-FFE785595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650" y="0"/>
            <a:ext cx="4578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2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3826" y="4715385"/>
            <a:ext cx="11353800" cy="1554164"/>
          </a:xfrm>
        </p:spPr>
        <p:txBody>
          <a:bodyPr>
            <a:normAutofit fontScale="92500"/>
          </a:bodyPr>
          <a:lstStyle/>
          <a:p>
            <a:pPr marL="0" indent="0" algn="ctr">
              <a:buNone/>
            </a:pPr>
            <a:r>
              <a:rPr lang="pl-PL" sz="3500" dirty="0">
                <a:latin typeface="Arial Black" panose="020B0A04020102020204" pitchFamily="34" charset="0"/>
                <a:ea typeface="+mj-ea"/>
                <a:cs typeface="+mj-cs"/>
              </a:rPr>
              <a:t>Różnice pokoleniowe są istotne i znaczące. </a:t>
            </a:r>
          </a:p>
          <a:p>
            <a:pPr marL="0" indent="0" algn="ctr">
              <a:buNone/>
            </a:pPr>
            <a:r>
              <a:rPr lang="pl-PL" sz="2300" dirty="0">
                <a:latin typeface="Calibri Light" panose="020F0302020204030204" pitchFamily="34" charset="0"/>
                <a:cs typeface="Calibri Light" panose="020F0302020204030204" pitchFamily="34" charset="0"/>
              </a:rPr>
              <a:t>W historii rozwoju cywilizacji żadne pokolenia nie doświadczały tak licznych różnic o charakterze społecznym, gospodarczym, politycznym i technologicznym, które zachodziłyby w tak krótkim czasie.</a:t>
            </a:r>
          </a:p>
        </p:txBody>
      </p:sp>
      <p:sp>
        <p:nvSpPr>
          <p:cNvPr id="4" name="Prostokąt 3">
            <a:extLst>
              <a:ext uri="{FF2B5EF4-FFF2-40B4-BE49-F238E27FC236}">
                <a16:creationId xmlns:a16="http://schemas.microsoft.com/office/drawing/2014/main" xmlns="" id="{C1C8F4CA-F620-4938-A39A-C81691E75058}"/>
              </a:ext>
            </a:extLst>
          </p:cNvPr>
          <p:cNvSpPr/>
          <p:nvPr/>
        </p:nvSpPr>
        <p:spPr>
          <a:xfrm>
            <a:off x="0" y="6629400"/>
            <a:ext cx="9220200" cy="246221"/>
          </a:xfrm>
          <a:prstGeom prst="rect">
            <a:avLst/>
          </a:prstGeom>
        </p:spPr>
        <p:txBody>
          <a:bodyPr wrap="square">
            <a:spAutoFit/>
          </a:bodyPr>
          <a:lstStyle/>
          <a:p>
            <a:r>
              <a:rPr lang="pl-PL" sz="1000" dirty="0">
                <a:solidFill>
                  <a:schemeClr val="tx1">
                    <a:lumMod val="50000"/>
                    <a:lumOff val="50000"/>
                  </a:schemeClr>
                </a:solidFill>
                <a:latin typeface="Calibri Light" panose="020F0302020204030204" pitchFamily="34" charset="0"/>
                <a:cs typeface="Calibri Light" panose="020F0302020204030204" pitchFamily="34" charset="0"/>
              </a:rPr>
              <a:t>Źródło fotografii https://nowahistoria.interia.pl/historia-na-fotografii/dzien-kobiet-w-prl-zdjecie,iId,1302008,iAId,100161, http://gozdawianka.pl/galeria/mieczyslaw-godlewski/ </a:t>
            </a:r>
          </a:p>
        </p:txBody>
      </p:sp>
      <p:sp>
        <p:nvSpPr>
          <p:cNvPr id="5" name="Strzałka: pięciokąt 4">
            <a:extLst>
              <a:ext uri="{FF2B5EF4-FFF2-40B4-BE49-F238E27FC236}">
                <a16:creationId xmlns:a16="http://schemas.microsoft.com/office/drawing/2014/main" xmlns="" id="{0A8D5C37-C815-4462-AD5A-4E3888CB825E}"/>
              </a:ext>
            </a:extLst>
          </p:cNvPr>
          <p:cNvSpPr/>
          <p:nvPr/>
        </p:nvSpPr>
        <p:spPr>
          <a:xfrm>
            <a:off x="0" y="1869468"/>
            <a:ext cx="11963400" cy="9906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074" name="Picture 2" descr="Znalezione obrazy dla zapytania lata 70">
            <a:extLst>
              <a:ext uri="{FF2B5EF4-FFF2-40B4-BE49-F238E27FC236}">
                <a16:creationId xmlns:a16="http://schemas.microsoft.com/office/drawing/2014/main" xmlns="" id="{58B1F6D9-15A7-4064-9E49-E0241F5B3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9937"/>
            <a:ext cx="3048000" cy="41096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nalezione obrazy dla zapytania lata 90 rodzina">
            <a:extLst>
              <a:ext uri="{FF2B5EF4-FFF2-40B4-BE49-F238E27FC236}">
                <a16:creationId xmlns:a16="http://schemas.microsoft.com/office/drawing/2014/main" xmlns="" id="{75246321-D12A-4A75-AF1A-06F71090E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1" y="1030891"/>
            <a:ext cx="3738562" cy="26677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Znalezione obrazy dla zapytania rodzina polska">
            <a:extLst>
              <a:ext uri="{FF2B5EF4-FFF2-40B4-BE49-F238E27FC236}">
                <a16:creationId xmlns:a16="http://schemas.microsoft.com/office/drawing/2014/main" xmlns="" id="{4DC46115-82BD-4B1C-A5D7-F10B1CFCA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464" y="1117184"/>
            <a:ext cx="3371850" cy="249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9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nalezione obrazy dla zapytania theory of evolution">
            <a:extLst>
              <a:ext uri="{FF2B5EF4-FFF2-40B4-BE49-F238E27FC236}">
                <a16:creationId xmlns:a16="http://schemas.microsoft.com/office/drawing/2014/main" xmlns="" id="{9D11CF48-7E3B-4B6A-BB4F-0C4BFBDC0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51291"/>
            <a:ext cx="4953000" cy="2312690"/>
          </a:xfrm>
          <a:prstGeom prst="rect">
            <a:avLst/>
          </a:prstGeom>
          <a:noFill/>
          <a:extLst>
            <a:ext uri="{909E8E84-426E-40DD-AFC4-6F175D3DCCD1}">
              <a14:hiddenFill xmlns:a14="http://schemas.microsoft.com/office/drawing/2010/main">
                <a:solidFill>
                  <a:srgbClr val="FFFFFF"/>
                </a:solidFill>
              </a14:hiddenFill>
            </a:ext>
          </a:extLst>
        </p:spPr>
      </p:pic>
      <p:sp>
        <p:nvSpPr>
          <p:cNvPr id="5" name="Strzałka: pięciokąt 4">
            <a:extLst>
              <a:ext uri="{FF2B5EF4-FFF2-40B4-BE49-F238E27FC236}">
                <a16:creationId xmlns:a16="http://schemas.microsoft.com/office/drawing/2014/main" xmlns="" id="{0F0A1DDB-EFB6-405D-8E1F-8F28188DC963}"/>
              </a:ext>
            </a:extLst>
          </p:cNvPr>
          <p:cNvSpPr/>
          <p:nvPr/>
        </p:nvSpPr>
        <p:spPr>
          <a:xfrm>
            <a:off x="0" y="3456066"/>
            <a:ext cx="11963400" cy="203033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xmlns="" id="{24003A04-7BE5-4740-B5DE-213BCB6AC43A}"/>
              </a:ext>
            </a:extLst>
          </p:cNvPr>
          <p:cNvSpPr/>
          <p:nvPr/>
        </p:nvSpPr>
        <p:spPr>
          <a:xfrm>
            <a:off x="457200" y="3640236"/>
            <a:ext cx="9982200" cy="1661993"/>
          </a:xfrm>
          <a:prstGeom prst="rect">
            <a:avLst/>
          </a:prstGeom>
        </p:spPr>
        <p:txBody>
          <a:bodyPr wrap="square">
            <a:spAutoFit/>
          </a:bodyPr>
          <a:lstStyle/>
          <a:p>
            <a:r>
              <a:rPr lang="pl-PL" sz="2400" dirty="0">
                <a:solidFill>
                  <a:schemeClr val="bg1"/>
                </a:solidFill>
                <a:latin typeface="Arial Black" panose="020B0A04020102020204" pitchFamily="34" charset="0"/>
                <a:ea typeface="+mj-ea"/>
                <a:cs typeface="+mj-cs"/>
              </a:rPr>
              <a:t>Z perspektywy setek minionych lat kolejne, nadchodzące pokolenia przygotowywały się do nadchodzących zmian. </a:t>
            </a:r>
          </a:p>
          <a:p>
            <a:endParaRPr lang="pl-PL" dirty="0">
              <a:solidFill>
                <a:schemeClr val="bg1"/>
              </a:solidFill>
            </a:endParaRPr>
          </a:p>
          <a:p>
            <a:r>
              <a:rPr lang="pl-PL" dirty="0">
                <a:solidFill>
                  <a:schemeClr val="bg1"/>
                </a:solidFill>
                <a:latin typeface="Calibri Light" panose="020F0302020204030204" pitchFamily="34" charset="0"/>
                <a:cs typeface="Calibri Light" panose="020F0302020204030204" pitchFamily="34" charset="0"/>
              </a:rPr>
              <a:t>Towarzyszyła im większa przewidywalność, a pokolenia miały większą możliwość reaktywnego przygotowania się do nadchodzącej fali przeobrażeń.</a:t>
            </a:r>
          </a:p>
        </p:txBody>
      </p:sp>
    </p:spTree>
    <p:extLst>
      <p:ext uri="{BB962C8B-B14F-4D97-AF65-F5344CB8AC3E}">
        <p14:creationId xmlns:p14="http://schemas.microsoft.com/office/powerpoint/2010/main" val="367431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24000" y="791651"/>
            <a:ext cx="9372600" cy="1189549"/>
          </a:xfrm>
        </p:spPr>
        <p:txBody>
          <a:bodyPr/>
          <a:lstStyle/>
          <a:p>
            <a:pPr marL="0" indent="0" algn="ctr">
              <a:buNone/>
            </a:pPr>
            <a:r>
              <a:rPr lang="pl-PL" dirty="0">
                <a:latin typeface="Arial Black" panose="020B0A04020102020204" pitchFamily="34" charset="0"/>
                <a:ea typeface="+mj-ea"/>
                <a:cs typeface="+mj-cs"/>
              </a:rPr>
              <a:t>Szacuje się, że rozwój cywilizacji przebiegał w trzech istotnych etapach:</a:t>
            </a:r>
            <a:endParaRPr lang="pl-PL" dirty="0"/>
          </a:p>
          <a:p>
            <a:pPr marL="0" indent="0" algn="ctr">
              <a:buNone/>
            </a:pPr>
            <a:endParaRPr lang="pl-PL" dirty="0"/>
          </a:p>
          <a:p>
            <a:pPr marL="0" indent="0" algn="ctr">
              <a:buNone/>
            </a:pPr>
            <a:endParaRPr lang="pl-PL" dirty="0"/>
          </a:p>
        </p:txBody>
      </p:sp>
      <p:sp>
        <p:nvSpPr>
          <p:cNvPr id="4" name="Strzałka: pagon 3">
            <a:extLst>
              <a:ext uri="{FF2B5EF4-FFF2-40B4-BE49-F238E27FC236}">
                <a16:creationId xmlns:a16="http://schemas.microsoft.com/office/drawing/2014/main" xmlns="" id="{085609CF-0A9E-4787-9354-B4D8159362F4}"/>
              </a:ext>
            </a:extLst>
          </p:cNvPr>
          <p:cNvSpPr/>
          <p:nvPr/>
        </p:nvSpPr>
        <p:spPr>
          <a:xfrm>
            <a:off x="1219200" y="2286000"/>
            <a:ext cx="3962400" cy="3886200"/>
          </a:xfrm>
          <a:prstGeom prst="chevron">
            <a:avLst>
              <a:gd name="adj" fmla="val 2837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5" name="Strzałka: pagon 4">
            <a:extLst>
              <a:ext uri="{FF2B5EF4-FFF2-40B4-BE49-F238E27FC236}">
                <a16:creationId xmlns:a16="http://schemas.microsoft.com/office/drawing/2014/main" xmlns="" id="{5C68B5BD-259E-4703-8256-E82E62C81F08}"/>
              </a:ext>
            </a:extLst>
          </p:cNvPr>
          <p:cNvSpPr/>
          <p:nvPr/>
        </p:nvSpPr>
        <p:spPr>
          <a:xfrm>
            <a:off x="4343400" y="2286000"/>
            <a:ext cx="3962400" cy="3886200"/>
          </a:xfrm>
          <a:prstGeom prst="chevron">
            <a:avLst>
              <a:gd name="adj" fmla="val 2837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6" name="Strzałka: pagon 5">
            <a:extLst>
              <a:ext uri="{FF2B5EF4-FFF2-40B4-BE49-F238E27FC236}">
                <a16:creationId xmlns:a16="http://schemas.microsoft.com/office/drawing/2014/main" xmlns="" id="{C9490741-330F-4A05-B939-CCB71D7E57CF}"/>
              </a:ext>
            </a:extLst>
          </p:cNvPr>
          <p:cNvSpPr/>
          <p:nvPr/>
        </p:nvSpPr>
        <p:spPr>
          <a:xfrm>
            <a:off x="7467600" y="2286000"/>
            <a:ext cx="3962400" cy="3886200"/>
          </a:xfrm>
          <a:prstGeom prst="chevron">
            <a:avLst>
              <a:gd name="adj" fmla="val 2837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7" name="Prostokąt 6">
            <a:extLst>
              <a:ext uri="{FF2B5EF4-FFF2-40B4-BE49-F238E27FC236}">
                <a16:creationId xmlns:a16="http://schemas.microsoft.com/office/drawing/2014/main" xmlns="" id="{2E540CBD-65D1-4CD4-83E5-B9865BAAB813}"/>
              </a:ext>
            </a:extLst>
          </p:cNvPr>
          <p:cNvSpPr/>
          <p:nvPr/>
        </p:nvSpPr>
        <p:spPr>
          <a:xfrm>
            <a:off x="2133600" y="3568261"/>
            <a:ext cx="2698664" cy="1323439"/>
          </a:xfrm>
          <a:prstGeom prst="rect">
            <a:avLst/>
          </a:prstGeom>
        </p:spPr>
        <p:txBody>
          <a:bodyPr wrap="square">
            <a:spAutoFit/>
          </a:bodyPr>
          <a:lstStyle/>
          <a:p>
            <a:pPr algn="ctr"/>
            <a:r>
              <a:rPr lang="pl-PL" sz="2000" dirty="0">
                <a:solidFill>
                  <a:schemeClr val="bg1"/>
                </a:solidFill>
                <a:latin typeface="Arial Black" panose="020B0A04020102020204" pitchFamily="34" charset="0"/>
              </a:rPr>
              <a:t>Cywilizacja agrarna </a:t>
            </a:r>
            <a:br>
              <a:rPr lang="pl-PL" sz="2000" dirty="0">
                <a:solidFill>
                  <a:schemeClr val="bg1"/>
                </a:solidFill>
                <a:latin typeface="Arial Black" panose="020B0A04020102020204" pitchFamily="34" charset="0"/>
              </a:rPr>
            </a:br>
            <a:endParaRPr lang="pl-PL" sz="2000" dirty="0">
              <a:solidFill>
                <a:schemeClr val="bg1"/>
              </a:solidFill>
              <a:latin typeface="Arial Black" panose="020B0A04020102020204" pitchFamily="34" charset="0"/>
            </a:endParaRPr>
          </a:p>
          <a:p>
            <a:pPr algn="ctr"/>
            <a:r>
              <a:rPr lang="pl-PL" sz="2000" dirty="0">
                <a:solidFill>
                  <a:schemeClr val="bg1"/>
                </a:solidFill>
                <a:latin typeface="Arial Black" panose="020B0A04020102020204" pitchFamily="34" charset="0"/>
              </a:rPr>
              <a:t>(3000 lat)</a:t>
            </a:r>
          </a:p>
        </p:txBody>
      </p:sp>
      <p:sp>
        <p:nvSpPr>
          <p:cNvPr id="8" name="Prostokąt 7">
            <a:extLst>
              <a:ext uri="{FF2B5EF4-FFF2-40B4-BE49-F238E27FC236}">
                <a16:creationId xmlns:a16="http://schemas.microsoft.com/office/drawing/2014/main" xmlns="" id="{D0AD9220-0F4F-4B39-8FB8-F39C63CC49C1}"/>
              </a:ext>
            </a:extLst>
          </p:cNvPr>
          <p:cNvSpPr/>
          <p:nvPr/>
        </p:nvSpPr>
        <p:spPr>
          <a:xfrm>
            <a:off x="5334000" y="3414372"/>
            <a:ext cx="2698664" cy="1631216"/>
          </a:xfrm>
          <a:prstGeom prst="rect">
            <a:avLst/>
          </a:prstGeom>
        </p:spPr>
        <p:txBody>
          <a:bodyPr wrap="square">
            <a:spAutoFit/>
          </a:bodyPr>
          <a:lstStyle/>
          <a:p>
            <a:pPr algn="ctr"/>
            <a:r>
              <a:rPr lang="pl-PL" sz="2000" dirty="0">
                <a:solidFill>
                  <a:schemeClr val="bg1"/>
                </a:solidFill>
                <a:latin typeface="Arial Black" panose="020B0A04020102020204" pitchFamily="34" charset="0"/>
              </a:rPr>
              <a:t>Cywilizacja przemysłowa/ industrialna </a:t>
            </a:r>
            <a:br>
              <a:rPr lang="pl-PL" sz="2000" dirty="0">
                <a:solidFill>
                  <a:schemeClr val="bg1"/>
                </a:solidFill>
                <a:latin typeface="Arial Black" panose="020B0A04020102020204" pitchFamily="34" charset="0"/>
              </a:rPr>
            </a:br>
            <a:endParaRPr lang="pl-PL" sz="2000" dirty="0">
              <a:solidFill>
                <a:schemeClr val="bg1"/>
              </a:solidFill>
              <a:latin typeface="Arial Black" panose="020B0A04020102020204" pitchFamily="34" charset="0"/>
            </a:endParaRPr>
          </a:p>
          <a:p>
            <a:pPr algn="ctr"/>
            <a:r>
              <a:rPr lang="pl-PL" sz="2000" dirty="0">
                <a:solidFill>
                  <a:schemeClr val="bg1"/>
                </a:solidFill>
                <a:latin typeface="Arial Black" panose="020B0A04020102020204" pitchFamily="34" charset="0"/>
              </a:rPr>
              <a:t>(300 lat)</a:t>
            </a:r>
          </a:p>
        </p:txBody>
      </p:sp>
      <p:sp>
        <p:nvSpPr>
          <p:cNvPr id="9" name="Prostokąt 8">
            <a:extLst>
              <a:ext uri="{FF2B5EF4-FFF2-40B4-BE49-F238E27FC236}">
                <a16:creationId xmlns:a16="http://schemas.microsoft.com/office/drawing/2014/main" xmlns="" id="{7F51951C-EA74-494C-BA4A-8173FDDC8E4C}"/>
              </a:ext>
            </a:extLst>
          </p:cNvPr>
          <p:cNvSpPr/>
          <p:nvPr/>
        </p:nvSpPr>
        <p:spPr>
          <a:xfrm>
            <a:off x="8458200" y="3568261"/>
            <a:ext cx="2698664" cy="1323439"/>
          </a:xfrm>
          <a:prstGeom prst="rect">
            <a:avLst/>
          </a:prstGeom>
        </p:spPr>
        <p:txBody>
          <a:bodyPr wrap="square">
            <a:spAutoFit/>
          </a:bodyPr>
          <a:lstStyle/>
          <a:p>
            <a:pPr algn="ctr"/>
            <a:r>
              <a:rPr lang="pl-PL" sz="2000" dirty="0">
                <a:solidFill>
                  <a:schemeClr val="bg1"/>
                </a:solidFill>
                <a:latin typeface="Arial Black" panose="020B0A04020102020204" pitchFamily="34" charset="0"/>
              </a:rPr>
              <a:t>Cywilizacja informacyjna </a:t>
            </a:r>
            <a:br>
              <a:rPr lang="pl-PL" sz="2000" dirty="0">
                <a:solidFill>
                  <a:schemeClr val="bg1"/>
                </a:solidFill>
                <a:latin typeface="Arial Black" panose="020B0A04020102020204" pitchFamily="34" charset="0"/>
              </a:rPr>
            </a:br>
            <a:endParaRPr lang="pl-PL" sz="2000" dirty="0">
              <a:solidFill>
                <a:schemeClr val="bg1"/>
              </a:solidFill>
              <a:latin typeface="Arial Black" panose="020B0A04020102020204" pitchFamily="34" charset="0"/>
            </a:endParaRPr>
          </a:p>
          <a:p>
            <a:pPr algn="ctr"/>
            <a:r>
              <a:rPr lang="pl-PL" sz="2000" dirty="0">
                <a:solidFill>
                  <a:schemeClr val="bg1"/>
                </a:solidFill>
                <a:latin typeface="Arial Black" panose="020B0A04020102020204" pitchFamily="34" charset="0"/>
              </a:rPr>
              <a:t>(30 ostatnich lat)</a:t>
            </a:r>
          </a:p>
        </p:txBody>
      </p:sp>
    </p:spTree>
    <p:extLst>
      <p:ext uri="{BB962C8B-B14F-4D97-AF65-F5344CB8AC3E}">
        <p14:creationId xmlns:p14="http://schemas.microsoft.com/office/powerpoint/2010/main" val="252397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olny kształt: kształt 8">
            <a:extLst>
              <a:ext uri="{FF2B5EF4-FFF2-40B4-BE49-F238E27FC236}">
                <a16:creationId xmlns:a16="http://schemas.microsoft.com/office/drawing/2014/main" xmlns="" id="{60D85742-7E3F-47DA-8E7A-9A3742522D47}"/>
              </a:ext>
            </a:extLst>
          </p:cNvPr>
          <p:cNvSpPr/>
          <p:nvPr/>
        </p:nvSpPr>
        <p:spPr>
          <a:xfrm flipH="1" flipV="1">
            <a:off x="0" y="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9091" t="8097" r="10606"/>
          <a:stretch/>
        </p:blipFill>
        <p:spPr bwMode="auto">
          <a:xfrm>
            <a:off x="5708374" y="268977"/>
            <a:ext cx="6477000" cy="658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a:extLst>
              <a:ext uri="{FF2B5EF4-FFF2-40B4-BE49-F238E27FC236}">
                <a16:creationId xmlns:a16="http://schemas.microsoft.com/office/drawing/2014/main" xmlns="" id="{90FDE3E1-44FD-45DB-A068-E33320497847}"/>
              </a:ext>
            </a:extLst>
          </p:cNvPr>
          <p:cNvSpPr/>
          <p:nvPr/>
        </p:nvSpPr>
        <p:spPr>
          <a:xfrm>
            <a:off x="228600" y="2438400"/>
            <a:ext cx="5257800" cy="2308324"/>
          </a:xfrm>
          <a:prstGeom prst="rect">
            <a:avLst/>
          </a:prstGeom>
        </p:spPr>
        <p:txBody>
          <a:bodyPr wrap="square">
            <a:spAutoFit/>
          </a:bodyPr>
          <a:lstStyle/>
          <a:p>
            <a:pPr algn="ctr"/>
            <a:r>
              <a:rPr lang="pl-PL" sz="3600" dirty="0">
                <a:latin typeface="Arial Black" panose="020B0A04020102020204" pitchFamily="34" charset="0"/>
              </a:rPr>
              <a:t>Cechy konstytutywne cywilizacji i ich wpływ na edukację</a:t>
            </a:r>
            <a:endParaRPr lang="pl-PL" sz="3600" dirty="0"/>
          </a:p>
        </p:txBody>
      </p:sp>
    </p:spTree>
    <p:extLst>
      <p:ext uri="{BB962C8B-B14F-4D97-AF65-F5344CB8AC3E}">
        <p14:creationId xmlns:p14="http://schemas.microsoft.com/office/powerpoint/2010/main" val="206728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olny kształt: kształt 5">
            <a:extLst>
              <a:ext uri="{FF2B5EF4-FFF2-40B4-BE49-F238E27FC236}">
                <a16:creationId xmlns:a16="http://schemas.microsoft.com/office/drawing/2014/main" xmlns="" id="{A44EA37D-D857-46A9-83FF-8653F8F17B4D}"/>
              </a:ext>
            </a:extLst>
          </p:cNvPr>
          <p:cNvSpPr/>
          <p:nvPr/>
        </p:nvSpPr>
        <p:spPr>
          <a:xfrm>
            <a:off x="-6626" y="411480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xmlns="" id="{FDDF2584-C390-4841-B5DA-8EB4BBB80020}"/>
              </a:ext>
            </a:extLst>
          </p:cNvPr>
          <p:cNvSpPr/>
          <p:nvPr/>
        </p:nvSpPr>
        <p:spPr>
          <a:xfrm flipH="1" flipV="1">
            <a:off x="0" y="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xmlns="" id="{AF31FBAB-404F-4DEE-B5D1-F641108EA2DC}"/>
              </a:ext>
            </a:extLst>
          </p:cNvPr>
          <p:cNvSpPr/>
          <p:nvPr/>
        </p:nvSpPr>
        <p:spPr>
          <a:xfrm>
            <a:off x="5584220" y="276785"/>
            <a:ext cx="6096000" cy="1200329"/>
          </a:xfrm>
          <a:prstGeom prst="rect">
            <a:avLst/>
          </a:prstGeom>
        </p:spPr>
        <p:txBody>
          <a:bodyPr>
            <a:spAutoFit/>
          </a:bodyPr>
          <a:lstStyle/>
          <a:p>
            <a:pPr algn="ctr"/>
            <a:r>
              <a:rPr lang="pl-PL" sz="2400" dirty="0">
                <a:solidFill>
                  <a:schemeClr val="bg1"/>
                </a:solidFill>
                <a:latin typeface="Arial Black" panose="020B0A04020102020204" pitchFamily="34" charset="0"/>
                <a:ea typeface="+mj-ea"/>
                <a:cs typeface="+mj-cs"/>
              </a:rPr>
              <a:t>Istotnym dla rozwoju cywilizacji było upowszechnienie w XV wieku maszyny drukarskiej.</a:t>
            </a:r>
          </a:p>
        </p:txBody>
      </p:sp>
      <p:sp>
        <p:nvSpPr>
          <p:cNvPr id="3" name="Prostokąt 2">
            <a:extLst>
              <a:ext uri="{FF2B5EF4-FFF2-40B4-BE49-F238E27FC236}">
                <a16:creationId xmlns:a16="http://schemas.microsoft.com/office/drawing/2014/main" xmlns="" id="{10507AB7-40AE-411D-B20D-24A6FF6747D8}"/>
              </a:ext>
            </a:extLst>
          </p:cNvPr>
          <p:cNvSpPr/>
          <p:nvPr/>
        </p:nvSpPr>
        <p:spPr>
          <a:xfrm>
            <a:off x="1081157" y="5334000"/>
            <a:ext cx="4419772" cy="1200329"/>
          </a:xfrm>
          <a:prstGeom prst="rect">
            <a:avLst/>
          </a:prstGeom>
        </p:spPr>
        <p:txBody>
          <a:bodyPr wrap="square">
            <a:spAutoFit/>
          </a:bodyPr>
          <a:lstStyle/>
          <a:p>
            <a:pPr algn="ctr"/>
            <a:r>
              <a:rPr lang="pl-PL" sz="2400" dirty="0">
                <a:solidFill>
                  <a:schemeClr val="bg1"/>
                </a:solidFill>
                <a:latin typeface="Arial Black" panose="020B0A04020102020204" pitchFamily="34" charset="0"/>
                <a:ea typeface="+mj-ea"/>
                <a:cs typeface="+mj-cs"/>
              </a:rPr>
              <a:t>500 lat później inspiracją dla rozwoju cywilizacji staje się Internet.</a:t>
            </a:r>
          </a:p>
        </p:txBody>
      </p:sp>
      <p:pic>
        <p:nvPicPr>
          <p:cNvPr id="5122" name="Picture 2" descr="person using silver laptop computer on desk">
            <a:extLst>
              <a:ext uri="{FF2B5EF4-FFF2-40B4-BE49-F238E27FC236}">
                <a16:creationId xmlns:a16="http://schemas.microsoft.com/office/drawing/2014/main" xmlns="" id="{92BBD74B-E3DF-46D8-BB90-57F461B6F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19985"/>
            <a:ext cx="5290636" cy="33331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odobny obraz">
            <a:extLst>
              <a:ext uri="{FF2B5EF4-FFF2-40B4-BE49-F238E27FC236}">
                <a16:creationId xmlns:a16="http://schemas.microsoft.com/office/drawing/2014/main" xmlns="" id="{96F26A64-399C-4EAD-BB6E-C27902086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399"/>
            <a:ext cx="5196129" cy="306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96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olny kształt: kształt 5">
            <a:extLst>
              <a:ext uri="{FF2B5EF4-FFF2-40B4-BE49-F238E27FC236}">
                <a16:creationId xmlns:a16="http://schemas.microsoft.com/office/drawing/2014/main" xmlns="" id="{A44EA37D-D857-46A9-83FF-8653F8F17B4D}"/>
              </a:ext>
            </a:extLst>
          </p:cNvPr>
          <p:cNvSpPr/>
          <p:nvPr/>
        </p:nvSpPr>
        <p:spPr>
          <a:xfrm>
            <a:off x="-6626" y="411480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xmlns="" id="{FDDF2584-C390-4841-B5DA-8EB4BBB80020}"/>
              </a:ext>
            </a:extLst>
          </p:cNvPr>
          <p:cNvSpPr/>
          <p:nvPr/>
        </p:nvSpPr>
        <p:spPr>
          <a:xfrm flipH="1" flipV="1">
            <a:off x="0" y="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xmlns="" id="{AF31FBAB-404F-4DEE-B5D1-F641108EA2DC}"/>
              </a:ext>
            </a:extLst>
          </p:cNvPr>
          <p:cNvSpPr/>
          <p:nvPr/>
        </p:nvSpPr>
        <p:spPr>
          <a:xfrm>
            <a:off x="5584220" y="276785"/>
            <a:ext cx="6096000" cy="1200329"/>
          </a:xfrm>
          <a:prstGeom prst="rect">
            <a:avLst/>
          </a:prstGeom>
        </p:spPr>
        <p:txBody>
          <a:bodyPr>
            <a:spAutoFit/>
          </a:bodyPr>
          <a:lstStyle/>
          <a:p>
            <a:pPr algn="ctr"/>
            <a:r>
              <a:rPr lang="pl-PL" sz="2400" dirty="0">
                <a:solidFill>
                  <a:schemeClr val="bg1"/>
                </a:solidFill>
                <a:latin typeface="Arial Black" panose="020B0A04020102020204" pitchFamily="34" charset="0"/>
              </a:rPr>
              <a:t>Upowszechnienie druku wyrwało ludzi z umysłowej gnuśności i umożliwiło szerszą komunikację. </a:t>
            </a:r>
          </a:p>
        </p:txBody>
      </p:sp>
      <p:sp>
        <p:nvSpPr>
          <p:cNvPr id="3" name="Prostokąt 2">
            <a:extLst>
              <a:ext uri="{FF2B5EF4-FFF2-40B4-BE49-F238E27FC236}">
                <a16:creationId xmlns:a16="http://schemas.microsoft.com/office/drawing/2014/main" xmlns="" id="{10507AB7-40AE-411D-B20D-24A6FF6747D8}"/>
              </a:ext>
            </a:extLst>
          </p:cNvPr>
          <p:cNvSpPr/>
          <p:nvPr/>
        </p:nvSpPr>
        <p:spPr>
          <a:xfrm>
            <a:off x="304800" y="5029200"/>
            <a:ext cx="5029200" cy="1569660"/>
          </a:xfrm>
          <a:prstGeom prst="rect">
            <a:avLst/>
          </a:prstGeom>
        </p:spPr>
        <p:txBody>
          <a:bodyPr wrap="square">
            <a:spAutoFit/>
          </a:bodyPr>
          <a:lstStyle/>
          <a:p>
            <a:pPr algn="ctr"/>
            <a:r>
              <a:rPr lang="pl-PL" sz="2400" dirty="0">
                <a:solidFill>
                  <a:schemeClr val="bg1"/>
                </a:solidFill>
                <a:latin typeface="Arial Black" panose="020B0A04020102020204" pitchFamily="34" charset="0"/>
              </a:rPr>
              <a:t>Współczesna technologia z Internetem i jego pochodnymi zbliżyła ludzi na niespotykaną dotąd skalę.</a:t>
            </a:r>
          </a:p>
        </p:txBody>
      </p:sp>
      <p:pic>
        <p:nvPicPr>
          <p:cNvPr id="5122" name="Picture 2" descr="person using silver laptop computer on desk">
            <a:extLst>
              <a:ext uri="{FF2B5EF4-FFF2-40B4-BE49-F238E27FC236}">
                <a16:creationId xmlns:a16="http://schemas.microsoft.com/office/drawing/2014/main" xmlns="" id="{92BBD74B-E3DF-46D8-BB90-57F461B6F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19985"/>
            <a:ext cx="5290636" cy="33331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odobny obraz">
            <a:extLst>
              <a:ext uri="{FF2B5EF4-FFF2-40B4-BE49-F238E27FC236}">
                <a16:creationId xmlns:a16="http://schemas.microsoft.com/office/drawing/2014/main" xmlns="" id="{96F26A64-399C-4EAD-BB6E-C27902086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399"/>
            <a:ext cx="5196129" cy="306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Phone X beside MacBook">
            <a:extLst>
              <a:ext uri="{FF2B5EF4-FFF2-40B4-BE49-F238E27FC236}">
                <a16:creationId xmlns:a16="http://schemas.microsoft.com/office/drawing/2014/main" xmlns="" id="{4FCD3F06-207F-4675-980D-4CD75CB46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trzałka: pięciokąt 5">
            <a:extLst>
              <a:ext uri="{FF2B5EF4-FFF2-40B4-BE49-F238E27FC236}">
                <a16:creationId xmlns:a16="http://schemas.microsoft.com/office/drawing/2014/main" xmlns="" id="{E06EA889-DF7A-492A-810D-DAFD13600B4D}"/>
              </a:ext>
            </a:extLst>
          </p:cNvPr>
          <p:cNvSpPr/>
          <p:nvPr/>
        </p:nvSpPr>
        <p:spPr>
          <a:xfrm flipH="1">
            <a:off x="4191000" y="0"/>
            <a:ext cx="7086600" cy="6871252"/>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trzałka: pięciokąt 3">
            <a:extLst>
              <a:ext uri="{FF2B5EF4-FFF2-40B4-BE49-F238E27FC236}">
                <a16:creationId xmlns:a16="http://schemas.microsoft.com/office/drawing/2014/main" xmlns="" id="{F62EEA69-E357-418B-B428-623B2CCAEC97}"/>
              </a:ext>
            </a:extLst>
          </p:cNvPr>
          <p:cNvSpPr/>
          <p:nvPr/>
        </p:nvSpPr>
        <p:spPr>
          <a:xfrm flipH="1">
            <a:off x="5105400" y="0"/>
            <a:ext cx="7086600" cy="687125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6477000" y="1905001"/>
            <a:ext cx="5715000" cy="1523999"/>
          </a:xfrm>
        </p:spPr>
        <p:txBody>
          <a:bodyPr>
            <a:noAutofit/>
          </a:bodyPr>
          <a:lstStyle/>
          <a:p>
            <a:pPr marL="0" indent="0" algn="ctr">
              <a:buNone/>
            </a:pPr>
            <a:r>
              <a:rPr lang="pl-PL" sz="2400" dirty="0">
                <a:latin typeface="Arial Black" panose="020B0A04020102020204" pitchFamily="34" charset="0"/>
              </a:rPr>
              <a:t>Współczesna </a:t>
            </a:r>
            <a:br>
              <a:rPr lang="pl-PL" sz="2400" dirty="0">
                <a:latin typeface="Arial Black" panose="020B0A04020102020204" pitchFamily="34" charset="0"/>
              </a:rPr>
            </a:br>
            <a:r>
              <a:rPr lang="pl-PL" sz="2400" dirty="0">
                <a:latin typeface="Arial Black" panose="020B0A04020102020204" pitchFamily="34" charset="0"/>
              </a:rPr>
              <a:t>technologia niesie </a:t>
            </a:r>
            <a:br>
              <a:rPr lang="pl-PL" sz="2400" dirty="0">
                <a:latin typeface="Arial Black" panose="020B0A04020102020204" pitchFamily="34" charset="0"/>
              </a:rPr>
            </a:br>
            <a:r>
              <a:rPr lang="pl-PL" sz="2400" dirty="0">
                <a:latin typeface="Arial Black" panose="020B0A04020102020204" pitchFamily="34" charset="0"/>
              </a:rPr>
              <a:t>ze sobą szereg szans, otwiera nowe i nieznane dotąd możliwości.</a:t>
            </a:r>
          </a:p>
          <a:p>
            <a:pPr marL="0" indent="0" algn="ctr">
              <a:buNone/>
            </a:pPr>
            <a:endParaRPr lang="pl-PL" sz="2400" dirty="0">
              <a:latin typeface="Arial Black" panose="020B0A04020102020204" pitchFamily="34" charset="0"/>
            </a:endParaRPr>
          </a:p>
          <a:p>
            <a:pPr marL="0" indent="0" algn="ctr">
              <a:buNone/>
            </a:pPr>
            <a:r>
              <a:rPr lang="pl-PL" sz="2400" dirty="0">
                <a:latin typeface="Arial Black" panose="020B0A04020102020204" pitchFamily="34" charset="0"/>
              </a:rPr>
              <a:t> Widoczne są one szczególnie </a:t>
            </a:r>
            <a:br>
              <a:rPr lang="pl-PL" sz="2400" dirty="0">
                <a:latin typeface="Arial Black" panose="020B0A04020102020204" pitchFamily="34" charset="0"/>
              </a:rPr>
            </a:br>
            <a:r>
              <a:rPr lang="pl-PL" sz="2400" dirty="0">
                <a:latin typeface="Arial Black" panose="020B0A04020102020204" pitchFamily="34" charset="0"/>
              </a:rPr>
              <a:t>w zmianie sposobów komunikowania się. </a:t>
            </a:r>
          </a:p>
        </p:txBody>
      </p:sp>
    </p:spTree>
    <p:extLst>
      <p:ext uri="{BB962C8B-B14F-4D97-AF65-F5344CB8AC3E}">
        <p14:creationId xmlns:p14="http://schemas.microsoft.com/office/powerpoint/2010/main" val="146817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857" y="1295400"/>
            <a:ext cx="3429000" cy="1143000"/>
          </a:xfrm>
        </p:spPr>
        <p:txBody>
          <a:bodyPr>
            <a:normAutofit fontScale="90000"/>
          </a:bodyPr>
          <a:lstStyle/>
          <a:p>
            <a:r>
              <a:rPr lang="pl-PL" dirty="0">
                <a:latin typeface="Arial Black" panose="020B0A04020102020204" pitchFamily="34" charset="0"/>
              </a:rPr>
              <a:t>Plan prezentacji</a:t>
            </a:r>
          </a:p>
        </p:txBody>
      </p:sp>
      <p:sp>
        <p:nvSpPr>
          <p:cNvPr id="3" name="Symbol zastępczy zawartości 2"/>
          <p:cNvSpPr>
            <a:spLocks noGrp="1"/>
          </p:cNvSpPr>
          <p:nvPr>
            <p:ph idx="1"/>
          </p:nvPr>
        </p:nvSpPr>
        <p:spPr>
          <a:xfrm>
            <a:off x="5115339" y="1013618"/>
            <a:ext cx="6705600" cy="4830763"/>
          </a:xfrm>
        </p:spPr>
        <p:txBody>
          <a:bodyPr>
            <a:normAutofit/>
          </a:bodyPr>
          <a:lstStyle/>
          <a:p>
            <a:pPr marL="0" indent="0">
              <a:buNone/>
            </a:pPr>
            <a:r>
              <a:rPr lang="pl-PL" sz="2000" dirty="0">
                <a:latin typeface="Calibri Light" panose="020F0302020204030204" pitchFamily="34" charset="0"/>
                <a:cs typeface="Calibri Light" panose="020F0302020204030204" pitchFamily="34" charset="0"/>
              </a:rPr>
              <a:t>1. Pokolenia XX i XXI wieku i ich stosunek do technologii</a:t>
            </a:r>
          </a:p>
          <a:p>
            <a:pPr marL="0" indent="0">
              <a:buNone/>
            </a:pPr>
            <a:r>
              <a:rPr lang="pl-PL" sz="2000" dirty="0">
                <a:latin typeface="Calibri Light" panose="020F0302020204030204" pitchFamily="34" charset="0"/>
                <a:cs typeface="Calibri Light" panose="020F0302020204030204" pitchFamily="34" charset="0"/>
              </a:rPr>
              <a:t>2. Pojęcie </a:t>
            </a:r>
            <a:r>
              <a:rPr lang="pl-PL" sz="2000" dirty="0" err="1">
                <a:latin typeface="Calibri Light" panose="020F0302020204030204" pitchFamily="34" charset="0"/>
                <a:cs typeface="Calibri Light" panose="020F0302020204030204" pitchFamily="34" charset="0"/>
              </a:rPr>
              <a:t>bullyingu</a:t>
            </a:r>
            <a:r>
              <a:rPr lang="pl-PL" sz="2000" dirty="0">
                <a:latin typeface="Calibri Light" panose="020F0302020204030204" pitchFamily="34" charset="0"/>
                <a:cs typeface="Calibri Light" panose="020F0302020204030204" pitchFamily="34" charset="0"/>
              </a:rPr>
              <a:t> </a:t>
            </a:r>
          </a:p>
          <a:p>
            <a:pPr marL="0" indent="0">
              <a:buNone/>
            </a:pPr>
            <a:r>
              <a:rPr lang="pl-PL" sz="2000" dirty="0">
                <a:latin typeface="Calibri Light" panose="020F0302020204030204" pitchFamily="34" charset="0"/>
                <a:cs typeface="Calibri Light" panose="020F0302020204030204" pitchFamily="34" charset="0"/>
              </a:rPr>
              <a:t>3. Profil ofiary </a:t>
            </a:r>
            <a:r>
              <a:rPr lang="pl-PL" sz="2000" dirty="0" err="1">
                <a:latin typeface="Calibri Light" panose="020F0302020204030204" pitchFamily="34" charset="0"/>
                <a:cs typeface="Calibri Light" panose="020F0302020204030204" pitchFamily="34" charset="0"/>
              </a:rPr>
              <a:t>bullyingu</a:t>
            </a:r>
            <a:endParaRPr lang="pl-PL" sz="2000" dirty="0">
              <a:latin typeface="Calibri Light" panose="020F0302020204030204" pitchFamily="34" charset="0"/>
              <a:cs typeface="Calibri Light" panose="020F0302020204030204" pitchFamily="34" charset="0"/>
            </a:endParaRPr>
          </a:p>
          <a:p>
            <a:pPr marL="0" indent="0">
              <a:buNone/>
            </a:pPr>
            <a:r>
              <a:rPr lang="pl-PL" sz="2000" dirty="0">
                <a:latin typeface="Calibri Light" panose="020F0302020204030204" pitchFamily="34" charset="0"/>
                <a:cs typeface="Calibri Light" panose="020F0302020204030204" pitchFamily="34" charset="0"/>
              </a:rPr>
              <a:t>4. Profil sprawcy </a:t>
            </a:r>
            <a:r>
              <a:rPr lang="pl-PL" sz="2000" dirty="0" err="1">
                <a:latin typeface="Calibri Light" panose="020F0302020204030204" pitchFamily="34" charset="0"/>
                <a:cs typeface="Calibri Light" panose="020F0302020204030204" pitchFamily="34" charset="0"/>
              </a:rPr>
              <a:t>bullyingu</a:t>
            </a:r>
            <a:endParaRPr lang="pl-PL" sz="2000" dirty="0">
              <a:latin typeface="Calibri Light" panose="020F0302020204030204" pitchFamily="34" charset="0"/>
              <a:cs typeface="Calibri Light" panose="020F0302020204030204" pitchFamily="34" charset="0"/>
            </a:endParaRPr>
          </a:p>
          <a:p>
            <a:pPr marL="0" indent="0">
              <a:buNone/>
            </a:pPr>
            <a:r>
              <a:rPr lang="pl-PL" sz="2000" dirty="0">
                <a:latin typeface="Calibri Light" panose="020F0302020204030204" pitchFamily="34" charset="0"/>
                <a:cs typeface="Calibri Light" panose="020F0302020204030204" pitchFamily="34" charset="0"/>
              </a:rPr>
              <a:t>5. Relacje sprawcy i ofiary </a:t>
            </a:r>
            <a:r>
              <a:rPr lang="pl-PL" sz="2000" dirty="0" err="1">
                <a:latin typeface="Calibri Light" panose="020F0302020204030204" pitchFamily="34" charset="0"/>
                <a:cs typeface="Calibri Light" panose="020F0302020204030204" pitchFamily="34" charset="0"/>
              </a:rPr>
              <a:t>bullyingu</a:t>
            </a:r>
            <a:r>
              <a:rPr lang="pl-PL" sz="2000" dirty="0">
                <a:latin typeface="Calibri Light" panose="020F0302020204030204" pitchFamily="34" charset="0"/>
                <a:cs typeface="Calibri Light" panose="020F0302020204030204" pitchFamily="34" charset="0"/>
              </a:rPr>
              <a:t> </a:t>
            </a:r>
          </a:p>
          <a:p>
            <a:pPr marL="0" indent="0">
              <a:buNone/>
            </a:pPr>
            <a:r>
              <a:rPr lang="pl-PL" sz="2000" dirty="0">
                <a:latin typeface="Calibri Light" panose="020F0302020204030204" pitchFamily="34" charset="0"/>
                <a:cs typeface="Calibri Light" panose="020F0302020204030204" pitchFamily="34" charset="0"/>
              </a:rPr>
              <a:t>6. Pojęcie cyberbullyingu jako formy elektronicznej agresji </a:t>
            </a:r>
          </a:p>
          <a:p>
            <a:pPr marL="0" indent="0">
              <a:buNone/>
            </a:pPr>
            <a:r>
              <a:rPr lang="pl-PL" sz="2000" dirty="0">
                <a:latin typeface="Calibri Light" panose="020F0302020204030204" pitchFamily="34" charset="0"/>
                <a:cs typeface="Calibri Light" panose="020F0302020204030204" pitchFamily="34" charset="0"/>
              </a:rPr>
              <a:t>7. Cyberbullying w świetle badań</a:t>
            </a:r>
          </a:p>
          <a:p>
            <a:pPr marL="0" indent="0">
              <a:buNone/>
            </a:pPr>
            <a:r>
              <a:rPr lang="pl-PL" sz="2000" dirty="0">
                <a:latin typeface="Calibri Light" panose="020F0302020204030204" pitchFamily="34" charset="0"/>
                <a:cs typeface="Calibri Light" panose="020F0302020204030204" pitchFamily="34" charset="0"/>
              </a:rPr>
              <a:t>8. Działania szkoły w minimalizowaniu skutków cyberbullyingu</a:t>
            </a:r>
          </a:p>
          <a:p>
            <a:pPr marL="0" indent="0">
              <a:buNone/>
            </a:pPr>
            <a:endParaRPr lang="pl-PL" sz="2000" dirty="0"/>
          </a:p>
        </p:txBody>
      </p:sp>
      <p:sp>
        <p:nvSpPr>
          <p:cNvPr id="4" name="Trójkąt prostokątny 3">
            <a:extLst>
              <a:ext uri="{FF2B5EF4-FFF2-40B4-BE49-F238E27FC236}">
                <a16:creationId xmlns:a16="http://schemas.microsoft.com/office/drawing/2014/main" xmlns="" id="{5A3B1F91-78CF-44C0-8666-35F6065259A4}"/>
              </a:ext>
            </a:extLst>
          </p:cNvPr>
          <p:cNvSpPr/>
          <p:nvPr/>
        </p:nvSpPr>
        <p:spPr>
          <a:xfrm>
            <a:off x="0" y="3276600"/>
            <a:ext cx="12192000" cy="3581400"/>
          </a:xfrm>
          <a:prstGeom prst="r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hape 2582">
            <a:extLst>
              <a:ext uri="{FF2B5EF4-FFF2-40B4-BE49-F238E27FC236}">
                <a16:creationId xmlns:a16="http://schemas.microsoft.com/office/drawing/2014/main" xmlns="" id="{F3CB0BA6-36A3-494F-8D82-6A0D4A950C51}"/>
              </a:ext>
            </a:extLst>
          </p:cNvPr>
          <p:cNvSpPr/>
          <p:nvPr/>
        </p:nvSpPr>
        <p:spPr>
          <a:xfrm>
            <a:off x="914400" y="5067300"/>
            <a:ext cx="965346" cy="965342"/>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16216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nalezione obrazy dla zapytania hejt w internecie">
            <a:extLst>
              <a:ext uri="{FF2B5EF4-FFF2-40B4-BE49-F238E27FC236}">
                <a16:creationId xmlns:a16="http://schemas.microsoft.com/office/drawing/2014/main" xmlns="" id="{30595B00-96DA-4DDF-9032-67FCA014B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115" y="1358587"/>
            <a:ext cx="4934422" cy="328961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Znalezione obrazy dla zapytania hejt w internecie homoseksualizm">
            <a:extLst>
              <a:ext uri="{FF2B5EF4-FFF2-40B4-BE49-F238E27FC236}">
                <a16:creationId xmlns:a16="http://schemas.microsoft.com/office/drawing/2014/main" xmlns="" id="{D788136F-8405-457A-8A86-EB61E7B9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4548"/>
            <a:ext cx="4066359" cy="220979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ZdjÄcie numer 2 w galerii - WyczyÅcimy internet z hejtÃ³w czy jednak ">
            <a:extLst>
              <a:ext uri="{FF2B5EF4-FFF2-40B4-BE49-F238E27FC236}">
                <a16:creationId xmlns:a16="http://schemas.microsoft.com/office/drawing/2014/main" xmlns="" id="{F9D16BDC-0619-49F6-BB80-6200906416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77" y="1610279"/>
            <a:ext cx="5085522" cy="2879062"/>
          </a:xfrm>
          <a:prstGeom prst="rect">
            <a:avLst/>
          </a:prstGeom>
          <a:noFill/>
          <a:extLst>
            <a:ext uri="{909E8E84-426E-40DD-AFC4-6F175D3DCCD1}">
              <a14:hiddenFill xmlns:a14="http://schemas.microsoft.com/office/drawing/2010/main">
                <a:solidFill>
                  <a:srgbClr val="FFFFFF"/>
                </a:solidFill>
              </a14:hiddenFill>
            </a:ext>
          </a:extLst>
        </p:spPr>
      </p:pic>
      <p:sp>
        <p:nvSpPr>
          <p:cNvPr id="32" name="Dowolny kształt: kształt 31">
            <a:extLst>
              <a:ext uri="{FF2B5EF4-FFF2-40B4-BE49-F238E27FC236}">
                <a16:creationId xmlns:a16="http://schemas.microsoft.com/office/drawing/2014/main" xmlns="" id="{09897D4B-89A4-4F65-9263-31609618A271}"/>
              </a:ext>
            </a:extLst>
          </p:cNvPr>
          <p:cNvSpPr/>
          <p:nvPr/>
        </p:nvSpPr>
        <p:spPr>
          <a:xfrm>
            <a:off x="0" y="4191000"/>
            <a:ext cx="12191998" cy="2209799"/>
          </a:xfrm>
          <a:custGeom>
            <a:avLst/>
            <a:gdLst>
              <a:gd name="connsiteX0" fmla="*/ 1 w 12191998"/>
              <a:gd name="connsiteY0" fmla="*/ 2057399 h 2057399"/>
              <a:gd name="connsiteX1" fmla="*/ 12191997 w 12191998"/>
              <a:gd name="connsiteY1" fmla="*/ 2057399 h 2057399"/>
              <a:gd name="connsiteX2" fmla="*/ 12191997 w 12191998"/>
              <a:gd name="connsiteY2" fmla="*/ 1206659 h 2057399"/>
              <a:gd name="connsiteX3" fmla="*/ 12191998 w 12191998"/>
              <a:gd name="connsiteY3" fmla="*/ 1206659 h 2057399"/>
              <a:gd name="connsiteX4" fmla="*/ 11890636 w 12191998"/>
              <a:gd name="connsiteY4" fmla="*/ 533400 h 2057399"/>
              <a:gd name="connsiteX5" fmla="*/ 11589273 w 12191998"/>
              <a:gd name="connsiteY5" fmla="*/ 1206658 h 2057399"/>
              <a:gd name="connsiteX6" fmla="*/ 11582041 w 12191998"/>
              <a:gd name="connsiteY6" fmla="*/ 1206658 h 2057399"/>
              <a:gd name="connsiteX7" fmla="*/ 11280679 w 12191998"/>
              <a:gd name="connsiteY7" fmla="*/ 533400 h 2057399"/>
              <a:gd name="connsiteX8" fmla="*/ 10979316 w 12191998"/>
              <a:gd name="connsiteY8" fmla="*/ 1206658 h 2057399"/>
              <a:gd name="connsiteX9" fmla="*/ 10972079 w 12191998"/>
              <a:gd name="connsiteY9" fmla="*/ 1206658 h 2057399"/>
              <a:gd name="connsiteX10" fmla="*/ 10670717 w 12191998"/>
              <a:gd name="connsiteY10" fmla="*/ 533400 h 2057399"/>
              <a:gd name="connsiteX11" fmla="*/ 10369354 w 12191998"/>
              <a:gd name="connsiteY11" fmla="*/ 1206658 h 2057399"/>
              <a:gd name="connsiteX12" fmla="*/ 10365898 w 12191998"/>
              <a:gd name="connsiteY12" fmla="*/ 1206658 h 2057399"/>
              <a:gd name="connsiteX13" fmla="*/ 10067636 w 12191998"/>
              <a:gd name="connsiteY13" fmla="*/ 0 h 2057399"/>
              <a:gd name="connsiteX14" fmla="*/ 9769373 w 12191998"/>
              <a:gd name="connsiteY14" fmla="*/ 1206658 h 2057399"/>
              <a:gd name="connsiteX15" fmla="*/ 9752155 w 12191998"/>
              <a:gd name="connsiteY15" fmla="*/ 1206658 h 2057399"/>
              <a:gd name="connsiteX16" fmla="*/ 9450793 w 12191998"/>
              <a:gd name="connsiteY16" fmla="*/ 533400 h 2057399"/>
              <a:gd name="connsiteX17" fmla="*/ 9149430 w 12191998"/>
              <a:gd name="connsiteY17" fmla="*/ 1206658 h 2057399"/>
              <a:gd name="connsiteX18" fmla="*/ 9142192 w 12191998"/>
              <a:gd name="connsiteY18" fmla="*/ 1206658 h 2057399"/>
              <a:gd name="connsiteX19" fmla="*/ 8840830 w 12191998"/>
              <a:gd name="connsiteY19" fmla="*/ 533400 h 2057399"/>
              <a:gd name="connsiteX20" fmla="*/ 8539467 w 12191998"/>
              <a:gd name="connsiteY20" fmla="*/ 1206658 h 2057399"/>
              <a:gd name="connsiteX21" fmla="*/ 8532230 w 12191998"/>
              <a:gd name="connsiteY21" fmla="*/ 1206658 h 2057399"/>
              <a:gd name="connsiteX22" fmla="*/ 8230868 w 12191998"/>
              <a:gd name="connsiteY22" fmla="*/ 533400 h 2057399"/>
              <a:gd name="connsiteX23" fmla="*/ 7929505 w 12191998"/>
              <a:gd name="connsiteY23" fmla="*/ 1206658 h 2057399"/>
              <a:gd name="connsiteX24" fmla="*/ 7922268 w 12191998"/>
              <a:gd name="connsiteY24" fmla="*/ 1206658 h 2057399"/>
              <a:gd name="connsiteX25" fmla="*/ 7620906 w 12191998"/>
              <a:gd name="connsiteY25" fmla="*/ 533400 h 2057399"/>
              <a:gd name="connsiteX26" fmla="*/ 7319543 w 12191998"/>
              <a:gd name="connsiteY26" fmla="*/ 1206658 h 2057399"/>
              <a:gd name="connsiteX27" fmla="*/ 7312306 w 12191998"/>
              <a:gd name="connsiteY27" fmla="*/ 1206658 h 2057399"/>
              <a:gd name="connsiteX28" fmla="*/ 7010944 w 12191998"/>
              <a:gd name="connsiteY28" fmla="*/ 533400 h 2057399"/>
              <a:gd name="connsiteX29" fmla="*/ 6709581 w 12191998"/>
              <a:gd name="connsiteY29" fmla="*/ 1206658 h 2057399"/>
              <a:gd name="connsiteX30" fmla="*/ 6702344 w 12191998"/>
              <a:gd name="connsiteY30" fmla="*/ 1206658 h 2057399"/>
              <a:gd name="connsiteX31" fmla="*/ 6400982 w 12191998"/>
              <a:gd name="connsiteY31" fmla="*/ 533400 h 2057399"/>
              <a:gd name="connsiteX32" fmla="*/ 6099619 w 12191998"/>
              <a:gd name="connsiteY32" fmla="*/ 1206658 h 2057399"/>
              <a:gd name="connsiteX33" fmla="*/ 6092382 w 12191998"/>
              <a:gd name="connsiteY33" fmla="*/ 1206658 h 2057399"/>
              <a:gd name="connsiteX34" fmla="*/ 5791020 w 12191998"/>
              <a:gd name="connsiteY34" fmla="*/ 533400 h 2057399"/>
              <a:gd name="connsiteX35" fmla="*/ 5489658 w 12191998"/>
              <a:gd name="connsiteY35" fmla="*/ 1206658 h 2057399"/>
              <a:gd name="connsiteX36" fmla="*/ 5482420 w 12191998"/>
              <a:gd name="connsiteY36" fmla="*/ 1206658 h 2057399"/>
              <a:gd name="connsiteX37" fmla="*/ 5181058 w 12191998"/>
              <a:gd name="connsiteY37" fmla="*/ 533400 h 2057399"/>
              <a:gd name="connsiteX38" fmla="*/ 4879695 w 12191998"/>
              <a:gd name="connsiteY38" fmla="*/ 1206658 h 2057399"/>
              <a:gd name="connsiteX39" fmla="*/ 4872458 w 12191998"/>
              <a:gd name="connsiteY39" fmla="*/ 1206658 h 2057399"/>
              <a:gd name="connsiteX40" fmla="*/ 4571096 w 12191998"/>
              <a:gd name="connsiteY40" fmla="*/ 533400 h 2057399"/>
              <a:gd name="connsiteX41" fmla="*/ 4269732 w 12191998"/>
              <a:gd name="connsiteY41" fmla="*/ 1206658 h 2057399"/>
              <a:gd name="connsiteX42" fmla="*/ 4262496 w 12191998"/>
              <a:gd name="connsiteY42" fmla="*/ 1206658 h 2057399"/>
              <a:gd name="connsiteX43" fmla="*/ 3961135 w 12191998"/>
              <a:gd name="connsiteY43" fmla="*/ 533400 h 2057399"/>
              <a:gd name="connsiteX44" fmla="*/ 3659773 w 12191998"/>
              <a:gd name="connsiteY44" fmla="*/ 1206658 h 2057399"/>
              <a:gd name="connsiteX45" fmla="*/ 3652535 w 12191998"/>
              <a:gd name="connsiteY45" fmla="*/ 1206658 h 2057399"/>
              <a:gd name="connsiteX46" fmla="*/ 3351174 w 12191998"/>
              <a:gd name="connsiteY46" fmla="*/ 533400 h 2057399"/>
              <a:gd name="connsiteX47" fmla="*/ 3049810 w 12191998"/>
              <a:gd name="connsiteY47" fmla="*/ 1206658 h 2057399"/>
              <a:gd name="connsiteX48" fmla="*/ 3042573 w 12191998"/>
              <a:gd name="connsiteY48" fmla="*/ 1206658 h 2057399"/>
              <a:gd name="connsiteX49" fmla="*/ 2741212 w 12191998"/>
              <a:gd name="connsiteY49" fmla="*/ 533400 h 2057399"/>
              <a:gd name="connsiteX50" fmla="*/ 2439849 w 12191998"/>
              <a:gd name="connsiteY50" fmla="*/ 1206658 h 2057399"/>
              <a:gd name="connsiteX51" fmla="*/ 2432612 w 12191998"/>
              <a:gd name="connsiteY51" fmla="*/ 1206658 h 2057399"/>
              <a:gd name="connsiteX52" fmla="*/ 2131250 w 12191998"/>
              <a:gd name="connsiteY52" fmla="*/ 533400 h 2057399"/>
              <a:gd name="connsiteX53" fmla="*/ 1829887 w 12191998"/>
              <a:gd name="connsiteY53" fmla="*/ 1206658 h 2057399"/>
              <a:gd name="connsiteX54" fmla="*/ 1819549 w 12191998"/>
              <a:gd name="connsiteY54" fmla="*/ 1206658 h 2057399"/>
              <a:gd name="connsiteX55" fmla="*/ 1521287 w 12191998"/>
              <a:gd name="connsiteY55" fmla="*/ 0 h 2057399"/>
              <a:gd name="connsiteX56" fmla="*/ 1223024 w 12191998"/>
              <a:gd name="connsiteY56" fmla="*/ 1206658 h 2057399"/>
              <a:gd name="connsiteX57" fmla="*/ 1212687 w 12191998"/>
              <a:gd name="connsiteY57" fmla="*/ 1206658 h 2057399"/>
              <a:gd name="connsiteX58" fmla="*/ 911325 w 12191998"/>
              <a:gd name="connsiteY58" fmla="*/ 533400 h 2057399"/>
              <a:gd name="connsiteX59" fmla="*/ 609962 w 12191998"/>
              <a:gd name="connsiteY59" fmla="*/ 1206658 h 2057399"/>
              <a:gd name="connsiteX60" fmla="*/ 602725 w 12191998"/>
              <a:gd name="connsiteY60" fmla="*/ 1206658 h 2057399"/>
              <a:gd name="connsiteX61" fmla="*/ 301363 w 12191998"/>
              <a:gd name="connsiteY61" fmla="*/ 533400 h 2057399"/>
              <a:gd name="connsiteX62" fmla="*/ 0 w 12191998"/>
              <a:gd name="connsiteY62" fmla="*/ 1206658 h 2057399"/>
              <a:gd name="connsiteX63" fmla="*/ 1 w 12191998"/>
              <a:gd name="connsiteY63" fmla="*/ 1206658 h 205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1998" h="2057399">
                <a:moveTo>
                  <a:pt x="1" y="2057399"/>
                </a:moveTo>
                <a:lnTo>
                  <a:pt x="12191997" y="2057399"/>
                </a:lnTo>
                <a:lnTo>
                  <a:pt x="12191997" y="1206659"/>
                </a:lnTo>
                <a:lnTo>
                  <a:pt x="12191998" y="1206659"/>
                </a:lnTo>
                <a:lnTo>
                  <a:pt x="11890636" y="533400"/>
                </a:lnTo>
                <a:lnTo>
                  <a:pt x="11589273" y="1206658"/>
                </a:lnTo>
                <a:lnTo>
                  <a:pt x="11582041" y="1206658"/>
                </a:lnTo>
                <a:lnTo>
                  <a:pt x="11280679" y="533400"/>
                </a:lnTo>
                <a:lnTo>
                  <a:pt x="10979316" y="1206658"/>
                </a:lnTo>
                <a:lnTo>
                  <a:pt x="10972079" y="1206658"/>
                </a:lnTo>
                <a:lnTo>
                  <a:pt x="10670717" y="533400"/>
                </a:lnTo>
                <a:lnTo>
                  <a:pt x="10369354" y="1206658"/>
                </a:lnTo>
                <a:lnTo>
                  <a:pt x="10365898" y="1206658"/>
                </a:lnTo>
                <a:lnTo>
                  <a:pt x="10067636" y="0"/>
                </a:lnTo>
                <a:lnTo>
                  <a:pt x="9769373" y="1206658"/>
                </a:lnTo>
                <a:lnTo>
                  <a:pt x="9752155" y="1206658"/>
                </a:lnTo>
                <a:lnTo>
                  <a:pt x="9450793" y="533400"/>
                </a:lnTo>
                <a:lnTo>
                  <a:pt x="9149430" y="1206658"/>
                </a:lnTo>
                <a:lnTo>
                  <a:pt x="9142192" y="1206658"/>
                </a:lnTo>
                <a:lnTo>
                  <a:pt x="8840830" y="533400"/>
                </a:lnTo>
                <a:lnTo>
                  <a:pt x="8539467" y="1206658"/>
                </a:lnTo>
                <a:lnTo>
                  <a:pt x="8532230" y="1206658"/>
                </a:lnTo>
                <a:lnTo>
                  <a:pt x="8230868" y="533400"/>
                </a:lnTo>
                <a:lnTo>
                  <a:pt x="7929505" y="1206658"/>
                </a:lnTo>
                <a:lnTo>
                  <a:pt x="7922268" y="1206658"/>
                </a:lnTo>
                <a:lnTo>
                  <a:pt x="7620906" y="533400"/>
                </a:lnTo>
                <a:lnTo>
                  <a:pt x="7319543" y="1206658"/>
                </a:lnTo>
                <a:lnTo>
                  <a:pt x="7312306" y="1206658"/>
                </a:lnTo>
                <a:lnTo>
                  <a:pt x="7010944" y="533400"/>
                </a:lnTo>
                <a:lnTo>
                  <a:pt x="6709581" y="1206658"/>
                </a:lnTo>
                <a:lnTo>
                  <a:pt x="6702344" y="1206658"/>
                </a:lnTo>
                <a:lnTo>
                  <a:pt x="6400982" y="533400"/>
                </a:lnTo>
                <a:lnTo>
                  <a:pt x="6099619" y="1206658"/>
                </a:lnTo>
                <a:lnTo>
                  <a:pt x="6092382" y="1206658"/>
                </a:lnTo>
                <a:lnTo>
                  <a:pt x="5791020" y="533400"/>
                </a:lnTo>
                <a:lnTo>
                  <a:pt x="5489658" y="1206658"/>
                </a:lnTo>
                <a:lnTo>
                  <a:pt x="5482420" y="1206658"/>
                </a:lnTo>
                <a:lnTo>
                  <a:pt x="5181058" y="533400"/>
                </a:lnTo>
                <a:lnTo>
                  <a:pt x="4879695" y="1206658"/>
                </a:lnTo>
                <a:lnTo>
                  <a:pt x="4872458" y="1206658"/>
                </a:lnTo>
                <a:lnTo>
                  <a:pt x="4571096" y="533400"/>
                </a:lnTo>
                <a:lnTo>
                  <a:pt x="4269732" y="1206658"/>
                </a:lnTo>
                <a:lnTo>
                  <a:pt x="4262496" y="1206658"/>
                </a:lnTo>
                <a:lnTo>
                  <a:pt x="3961135" y="533400"/>
                </a:lnTo>
                <a:lnTo>
                  <a:pt x="3659773" y="1206658"/>
                </a:lnTo>
                <a:lnTo>
                  <a:pt x="3652535" y="1206658"/>
                </a:lnTo>
                <a:lnTo>
                  <a:pt x="3351174" y="533400"/>
                </a:lnTo>
                <a:lnTo>
                  <a:pt x="3049810" y="1206658"/>
                </a:lnTo>
                <a:lnTo>
                  <a:pt x="3042573" y="1206658"/>
                </a:lnTo>
                <a:lnTo>
                  <a:pt x="2741212" y="533400"/>
                </a:lnTo>
                <a:lnTo>
                  <a:pt x="2439849" y="1206658"/>
                </a:lnTo>
                <a:lnTo>
                  <a:pt x="2432612" y="1206658"/>
                </a:lnTo>
                <a:lnTo>
                  <a:pt x="2131250" y="533400"/>
                </a:lnTo>
                <a:lnTo>
                  <a:pt x="1829887" y="1206658"/>
                </a:lnTo>
                <a:lnTo>
                  <a:pt x="1819549" y="1206658"/>
                </a:lnTo>
                <a:lnTo>
                  <a:pt x="1521287" y="0"/>
                </a:lnTo>
                <a:lnTo>
                  <a:pt x="1223024" y="1206658"/>
                </a:lnTo>
                <a:lnTo>
                  <a:pt x="1212687" y="1206658"/>
                </a:lnTo>
                <a:lnTo>
                  <a:pt x="911325" y="533400"/>
                </a:lnTo>
                <a:lnTo>
                  <a:pt x="609962" y="1206658"/>
                </a:lnTo>
                <a:lnTo>
                  <a:pt x="602725" y="1206658"/>
                </a:lnTo>
                <a:lnTo>
                  <a:pt x="301363" y="533400"/>
                </a:lnTo>
                <a:lnTo>
                  <a:pt x="0" y="1206658"/>
                </a:lnTo>
                <a:lnTo>
                  <a:pt x="1" y="12066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Dowolny kształt: kształt 30">
            <a:extLst>
              <a:ext uri="{FF2B5EF4-FFF2-40B4-BE49-F238E27FC236}">
                <a16:creationId xmlns:a16="http://schemas.microsoft.com/office/drawing/2014/main" xmlns="" id="{4287FA20-BC78-4731-90B0-BCAB176E734E}"/>
              </a:ext>
            </a:extLst>
          </p:cNvPr>
          <p:cNvSpPr/>
          <p:nvPr/>
        </p:nvSpPr>
        <p:spPr>
          <a:xfrm flipV="1">
            <a:off x="2" y="0"/>
            <a:ext cx="12191998" cy="2209799"/>
          </a:xfrm>
          <a:custGeom>
            <a:avLst/>
            <a:gdLst>
              <a:gd name="connsiteX0" fmla="*/ 1 w 12191998"/>
              <a:gd name="connsiteY0" fmla="*/ 2057399 h 2057399"/>
              <a:gd name="connsiteX1" fmla="*/ 12191997 w 12191998"/>
              <a:gd name="connsiteY1" fmla="*/ 2057399 h 2057399"/>
              <a:gd name="connsiteX2" fmla="*/ 12191997 w 12191998"/>
              <a:gd name="connsiteY2" fmla="*/ 1206659 h 2057399"/>
              <a:gd name="connsiteX3" fmla="*/ 12191998 w 12191998"/>
              <a:gd name="connsiteY3" fmla="*/ 1206659 h 2057399"/>
              <a:gd name="connsiteX4" fmla="*/ 11890636 w 12191998"/>
              <a:gd name="connsiteY4" fmla="*/ 533400 h 2057399"/>
              <a:gd name="connsiteX5" fmla="*/ 11589273 w 12191998"/>
              <a:gd name="connsiteY5" fmla="*/ 1206658 h 2057399"/>
              <a:gd name="connsiteX6" fmla="*/ 11582041 w 12191998"/>
              <a:gd name="connsiteY6" fmla="*/ 1206658 h 2057399"/>
              <a:gd name="connsiteX7" fmla="*/ 11280679 w 12191998"/>
              <a:gd name="connsiteY7" fmla="*/ 533400 h 2057399"/>
              <a:gd name="connsiteX8" fmla="*/ 10979316 w 12191998"/>
              <a:gd name="connsiteY8" fmla="*/ 1206658 h 2057399"/>
              <a:gd name="connsiteX9" fmla="*/ 10972079 w 12191998"/>
              <a:gd name="connsiteY9" fmla="*/ 1206658 h 2057399"/>
              <a:gd name="connsiteX10" fmla="*/ 10670717 w 12191998"/>
              <a:gd name="connsiteY10" fmla="*/ 533400 h 2057399"/>
              <a:gd name="connsiteX11" fmla="*/ 10369354 w 12191998"/>
              <a:gd name="connsiteY11" fmla="*/ 1206658 h 2057399"/>
              <a:gd name="connsiteX12" fmla="*/ 10365898 w 12191998"/>
              <a:gd name="connsiteY12" fmla="*/ 1206658 h 2057399"/>
              <a:gd name="connsiteX13" fmla="*/ 10067636 w 12191998"/>
              <a:gd name="connsiteY13" fmla="*/ 0 h 2057399"/>
              <a:gd name="connsiteX14" fmla="*/ 9769373 w 12191998"/>
              <a:gd name="connsiteY14" fmla="*/ 1206658 h 2057399"/>
              <a:gd name="connsiteX15" fmla="*/ 9752155 w 12191998"/>
              <a:gd name="connsiteY15" fmla="*/ 1206658 h 2057399"/>
              <a:gd name="connsiteX16" fmla="*/ 9450793 w 12191998"/>
              <a:gd name="connsiteY16" fmla="*/ 533400 h 2057399"/>
              <a:gd name="connsiteX17" fmla="*/ 9149430 w 12191998"/>
              <a:gd name="connsiteY17" fmla="*/ 1206658 h 2057399"/>
              <a:gd name="connsiteX18" fmla="*/ 9142192 w 12191998"/>
              <a:gd name="connsiteY18" fmla="*/ 1206658 h 2057399"/>
              <a:gd name="connsiteX19" fmla="*/ 8840830 w 12191998"/>
              <a:gd name="connsiteY19" fmla="*/ 533400 h 2057399"/>
              <a:gd name="connsiteX20" fmla="*/ 8539467 w 12191998"/>
              <a:gd name="connsiteY20" fmla="*/ 1206658 h 2057399"/>
              <a:gd name="connsiteX21" fmla="*/ 8532230 w 12191998"/>
              <a:gd name="connsiteY21" fmla="*/ 1206658 h 2057399"/>
              <a:gd name="connsiteX22" fmla="*/ 8230868 w 12191998"/>
              <a:gd name="connsiteY22" fmla="*/ 533400 h 2057399"/>
              <a:gd name="connsiteX23" fmla="*/ 7929505 w 12191998"/>
              <a:gd name="connsiteY23" fmla="*/ 1206658 h 2057399"/>
              <a:gd name="connsiteX24" fmla="*/ 7922268 w 12191998"/>
              <a:gd name="connsiteY24" fmla="*/ 1206658 h 2057399"/>
              <a:gd name="connsiteX25" fmla="*/ 7620906 w 12191998"/>
              <a:gd name="connsiteY25" fmla="*/ 533400 h 2057399"/>
              <a:gd name="connsiteX26" fmla="*/ 7319543 w 12191998"/>
              <a:gd name="connsiteY26" fmla="*/ 1206658 h 2057399"/>
              <a:gd name="connsiteX27" fmla="*/ 7312306 w 12191998"/>
              <a:gd name="connsiteY27" fmla="*/ 1206658 h 2057399"/>
              <a:gd name="connsiteX28" fmla="*/ 7010944 w 12191998"/>
              <a:gd name="connsiteY28" fmla="*/ 533400 h 2057399"/>
              <a:gd name="connsiteX29" fmla="*/ 6709581 w 12191998"/>
              <a:gd name="connsiteY29" fmla="*/ 1206658 h 2057399"/>
              <a:gd name="connsiteX30" fmla="*/ 6702344 w 12191998"/>
              <a:gd name="connsiteY30" fmla="*/ 1206658 h 2057399"/>
              <a:gd name="connsiteX31" fmla="*/ 6400982 w 12191998"/>
              <a:gd name="connsiteY31" fmla="*/ 533400 h 2057399"/>
              <a:gd name="connsiteX32" fmla="*/ 6099619 w 12191998"/>
              <a:gd name="connsiteY32" fmla="*/ 1206658 h 2057399"/>
              <a:gd name="connsiteX33" fmla="*/ 6092382 w 12191998"/>
              <a:gd name="connsiteY33" fmla="*/ 1206658 h 2057399"/>
              <a:gd name="connsiteX34" fmla="*/ 5791020 w 12191998"/>
              <a:gd name="connsiteY34" fmla="*/ 533400 h 2057399"/>
              <a:gd name="connsiteX35" fmla="*/ 5489658 w 12191998"/>
              <a:gd name="connsiteY35" fmla="*/ 1206658 h 2057399"/>
              <a:gd name="connsiteX36" fmla="*/ 5482420 w 12191998"/>
              <a:gd name="connsiteY36" fmla="*/ 1206658 h 2057399"/>
              <a:gd name="connsiteX37" fmla="*/ 5181058 w 12191998"/>
              <a:gd name="connsiteY37" fmla="*/ 533400 h 2057399"/>
              <a:gd name="connsiteX38" fmla="*/ 4879695 w 12191998"/>
              <a:gd name="connsiteY38" fmla="*/ 1206658 h 2057399"/>
              <a:gd name="connsiteX39" fmla="*/ 4872458 w 12191998"/>
              <a:gd name="connsiteY39" fmla="*/ 1206658 h 2057399"/>
              <a:gd name="connsiteX40" fmla="*/ 4571096 w 12191998"/>
              <a:gd name="connsiteY40" fmla="*/ 533400 h 2057399"/>
              <a:gd name="connsiteX41" fmla="*/ 4269732 w 12191998"/>
              <a:gd name="connsiteY41" fmla="*/ 1206658 h 2057399"/>
              <a:gd name="connsiteX42" fmla="*/ 4262496 w 12191998"/>
              <a:gd name="connsiteY42" fmla="*/ 1206658 h 2057399"/>
              <a:gd name="connsiteX43" fmla="*/ 3961135 w 12191998"/>
              <a:gd name="connsiteY43" fmla="*/ 533400 h 2057399"/>
              <a:gd name="connsiteX44" fmla="*/ 3659773 w 12191998"/>
              <a:gd name="connsiteY44" fmla="*/ 1206658 h 2057399"/>
              <a:gd name="connsiteX45" fmla="*/ 3652535 w 12191998"/>
              <a:gd name="connsiteY45" fmla="*/ 1206658 h 2057399"/>
              <a:gd name="connsiteX46" fmla="*/ 3351174 w 12191998"/>
              <a:gd name="connsiteY46" fmla="*/ 533400 h 2057399"/>
              <a:gd name="connsiteX47" fmla="*/ 3049810 w 12191998"/>
              <a:gd name="connsiteY47" fmla="*/ 1206658 h 2057399"/>
              <a:gd name="connsiteX48" fmla="*/ 3042573 w 12191998"/>
              <a:gd name="connsiteY48" fmla="*/ 1206658 h 2057399"/>
              <a:gd name="connsiteX49" fmla="*/ 2741212 w 12191998"/>
              <a:gd name="connsiteY49" fmla="*/ 533400 h 2057399"/>
              <a:gd name="connsiteX50" fmla="*/ 2439849 w 12191998"/>
              <a:gd name="connsiteY50" fmla="*/ 1206658 h 2057399"/>
              <a:gd name="connsiteX51" fmla="*/ 2432612 w 12191998"/>
              <a:gd name="connsiteY51" fmla="*/ 1206658 h 2057399"/>
              <a:gd name="connsiteX52" fmla="*/ 2131250 w 12191998"/>
              <a:gd name="connsiteY52" fmla="*/ 533400 h 2057399"/>
              <a:gd name="connsiteX53" fmla="*/ 1829887 w 12191998"/>
              <a:gd name="connsiteY53" fmla="*/ 1206658 h 2057399"/>
              <a:gd name="connsiteX54" fmla="*/ 1819549 w 12191998"/>
              <a:gd name="connsiteY54" fmla="*/ 1206658 h 2057399"/>
              <a:gd name="connsiteX55" fmla="*/ 1521287 w 12191998"/>
              <a:gd name="connsiteY55" fmla="*/ 0 h 2057399"/>
              <a:gd name="connsiteX56" fmla="*/ 1223024 w 12191998"/>
              <a:gd name="connsiteY56" fmla="*/ 1206658 h 2057399"/>
              <a:gd name="connsiteX57" fmla="*/ 1212687 w 12191998"/>
              <a:gd name="connsiteY57" fmla="*/ 1206658 h 2057399"/>
              <a:gd name="connsiteX58" fmla="*/ 911325 w 12191998"/>
              <a:gd name="connsiteY58" fmla="*/ 533400 h 2057399"/>
              <a:gd name="connsiteX59" fmla="*/ 609962 w 12191998"/>
              <a:gd name="connsiteY59" fmla="*/ 1206658 h 2057399"/>
              <a:gd name="connsiteX60" fmla="*/ 602725 w 12191998"/>
              <a:gd name="connsiteY60" fmla="*/ 1206658 h 2057399"/>
              <a:gd name="connsiteX61" fmla="*/ 301363 w 12191998"/>
              <a:gd name="connsiteY61" fmla="*/ 533400 h 2057399"/>
              <a:gd name="connsiteX62" fmla="*/ 0 w 12191998"/>
              <a:gd name="connsiteY62" fmla="*/ 1206658 h 2057399"/>
              <a:gd name="connsiteX63" fmla="*/ 1 w 12191998"/>
              <a:gd name="connsiteY63" fmla="*/ 1206658 h 205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1998" h="2057399">
                <a:moveTo>
                  <a:pt x="1" y="2057399"/>
                </a:moveTo>
                <a:lnTo>
                  <a:pt x="12191997" y="2057399"/>
                </a:lnTo>
                <a:lnTo>
                  <a:pt x="12191997" y="1206659"/>
                </a:lnTo>
                <a:lnTo>
                  <a:pt x="12191998" y="1206659"/>
                </a:lnTo>
                <a:lnTo>
                  <a:pt x="11890636" y="533400"/>
                </a:lnTo>
                <a:lnTo>
                  <a:pt x="11589273" y="1206658"/>
                </a:lnTo>
                <a:lnTo>
                  <a:pt x="11582041" y="1206658"/>
                </a:lnTo>
                <a:lnTo>
                  <a:pt x="11280679" y="533400"/>
                </a:lnTo>
                <a:lnTo>
                  <a:pt x="10979316" y="1206658"/>
                </a:lnTo>
                <a:lnTo>
                  <a:pt x="10972079" y="1206658"/>
                </a:lnTo>
                <a:lnTo>
                  <a:pt x="10670717" y="533400"/>
                </a:lnTo>
                <a:lnTo>
                  <a:pt x="10369354" y="1206658"/>
                </a:lnTo>
                <a:lnTo>
                  <a:pt x="10365898" y="1206658"/>
                </a:lnTo>
                <a:lnTo>
                  <a:pt x="10067636" y="0"/>
                </a:lnTo>
                <a:lnTo>
                  <a:pt x="9769373" y="1206658"/>
                </a:lnTo>
                <a:lnTo>
                  <a:pt x="9752155" y="1206658"/>
                </a:lnTo>
                <a:lnTo>
                  <a:pt x="9450793" y="533400"/>
                </a:lnTo>
                <a:lnTo>
                  <a:pt x="9149430" y="1206658"/>
                </a:lnTo>
                <a:lnTo>
                  <a:pt x="9142192" y="1206658"/>
                </a:lnTo>
                <a:lnTo>
                  <a:pt x="8840830" y="533400"/>
                </a:lnTo>
                <a:lnTo>
                  <a:pt x="8539467" y="1206658"/>
                </a:lnTo>
                <a:lnTo>
                  <a:pt x="8532230" y="1206658"/>
                </a:lnTo>
                <a:lnTo>
                  <a:pt x="8230868" y="533400"/>
                </a:lnTo>
                <a:lnTo>
                  <a:pt x="7929505" y="1206658"/>
                </a:lnTo>
                <a:lnTo>
                  <a:pt x="7922268" y="1206658"/>
                </a:lnTo>
                <a:lnTo>
                  <a:pt x="7620906" y="533400"/>
                </a:lnTo>
                <a:lnTo>
                  <a:pt x="7319543" y="1206658"/>
                </a:lnTo>
                <a:lnTo>
                  <a:pt x="7312306" y="1206658"/>
                </a:lnTo>
                <a:lnTo>
                  <a:pt x="7010944" y="533400"/>
                </a:lnTo>
                <a:lnTo>
                  <a:pt x="6709581" y="1206658"/>
                </a:lnTo>
                <a:lnTo>
                  <a:pt x="6702344" y="1206658"/>
                </a:lnTo>
                <a:lnTo>
                  <a:pt x="6400982" y="533400"/>
                </a:lnTo>
                <a:lnTo>
                  <a:pt x="6099619" y="1206658"/>
                </a:lnTo>
                <a:lnTo>
                  <a:pt x="6092382" y="1206658"/>
                </a:lnTo>
                <a:lnTo>
                  <a:pt x="5791020" y="533400"/>
                </a:lnTo>
                <a:lnTo>
                  <a:pt x="5489658" y="1206658"/>
                </a:lnTo>
                <a:lnTo>
                  <a:pt x="5482420" y="1206658"/>
                </a:lnTo>
                <a:lnTo>
                  <a:pt x="5181058" y="533400"/>
                </a:lnTo>
                <a:lnTo>
                  <a:pt x="4879695" y="1206658"/>
                </a:lnTo>
                <a:lnTo>
                  <a:pt x="4872458" y="1206658"/>
                </a:lnTo>
                <a:lnTo>
                  <a:pt x="4571096" y="533400"/>
                </a:lnTo>
                <a:lnTo>
                  <a:pt x="4269732" y="1206658"/>
                </a:lnTo>
                <a:lnTo>
                  <a:pt x="4262496" y="1206658"/>
                </a:lnTo>
                <a:lnTo>
                  <a:pt x="3961135" y="533400"/>
                </a:lnTo>
                <a:lnTo>
                  <a:pt x="3659773" y="1206658"/>
                </a:lnTo>
                <a:lnTo>
                  <a:pt x="3652535" y="1206658"/>
                </a:lnTo>
                <a:lnTo>
                  <a:pt x="3351174" y="533400"/>
                </a:lnTo>
                <a:lnTo>
                  <a:pt x="3049810" y="1206658"/>
                </a:lnTo>
                <a:lnTo>
                  <a:pt x="3042573" y="1206658"/>
                </a:lnTo>
                <a:lnTo>
                  <a:pt x="2741212" y="533400"/>
                </a:lnTo>
                <a:lnTo>
                  <a:pt x="2439849" y="1206658"/>
                </a:lnTo>
                <a:lnTo>
                  <a:pt x="2432612" y="1206658"/>
                </a:lnTo>
                <a:lnTo>
                  <a:pt x="2131250" y="533400"/>
                </a:lnTo>
                <a:lnTo>
                  <a:pt x="1829887" y="1206658"/>
                </a:lnTo>
                <a:lnTo>
                  <a:pt x="1819549" y="1206658"/>
                </a:lnTo>
                <a:lnTo>
                  <a:pt x="1521287" y="0"/>
                </a:lnTo>
                <a:lnTo>
                  <a:pt x="1223024" y="1206658"/>
                </a:lnTo>
                <a:lnTo>
                  <a:pt x="1212687" y="1206658"/>
                </a:lnTo>
                <a:lnTo>
                  <a:pt x="911325" y="533400"/>
                </a:lnTo>
                <a:lnTo>
                  <a:pt x="609962" y="1206658"/>
                </a:lnTo>
                <a:lnTo>
                  <a:pt x="602725" y="1206658"/>
                </a:lnTo>
                <a:lnTo>
                  <a:pt x="301363" y="533400"/>
                </a:lnTo>
                <a:lnTo>
                  <a:pt x="0" y="1206658"/>
                </a:lnTo>
                <a:lnTo>
                  <a:pt x="1" y="12066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xmlns="" id="{4C0C7440-A278-4DC9-9026-CBB7616CF05D}"/>
              </a:ext>
            </a:extLst>
          </p:cNvPr>
          <p:cNvSpPr/>
          <p:nvPr/>
        </p:nvSpPr>
        <p:spPr>
          <a:xfrm>
            <a:off x="0" y="6400799"/>
            <a:ext cx="12191998" cy="4572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xmlns="" id="{E2C08140-E47B-441D-B29C-31E7DC30B71D}"/>
              </a:ext>
            </a:extLst>
          </p:cNvPr>
          <p:cNvSpPr/>
          <p:nvPr/>
        </p:nvSpPr>
        <p:spPr>
          <a:xfrm>
            <a:off x="609600" y="5867400"/>
            <a:ext cx="11277599" cy="646331"/>
          </a:xfrm>
          <a:prstGeom prst="rect">
            <a:avLst/>
          </a:prstGeom>
        </p:spPr>
        <p:txBody>
          <a:bodyPr wrap="square">
            <a:spAutoFit/>
          </a:bodyPr>
          <a:lstStyle/>
          <a:p>
            <a:pPr algn="ctr"/>
            <a:r>
              <a:rPr lang="pl-PL" dirty="0">
                <a:solidFill>
                  <a:schemeClr val="bg1"/>
                </a:solidFill>
                <a:latin typeface="Arial Black" panose="020B0A04020102020204" pitchFamily="34" charset="0"/>
              </a:rPr>
              <a:t>W społeczeństwie sieciowym dają o sobie znać takie cechy jak ludzka pycha, nienawiść, złość, brak życzliwości, nietolerancja dla różnic i odmienności.</a:t>
            </a:r>
          </a:p>
        </p:txBody>
      </p:sp>
    </p:spTree>
    <p:extLst>
      <p:ext uri="{BB962C8B-B14F-4D97-AF65-F5344CB8AC3E}">
        <p14:creationId xmlns:p14="http://schemas.microsoft.com/office/powerpoint/2010/main" val="2297906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olny kształt: kształt 31">
            <a:extLst>
              <a:ext uri="{FF2B5EF4-FFF2-40B4-BE49-F238E27FC236}">
                <a16:creationId xmlns:a16="http://schemas.microsoft.com/office/drawing/2014/main" xmlns="" id="{09897D4B-89A4-4F65-9263-31609618A271}"/>
              </a:ext>
            </a:extLst>
          </p:cNvPr>
          <p:cNvSpPr/>
          <p:nvPr/>
        </p:nvSpPr>
        <p:spPr>
          <a:xfrm>
            <a:off x="0" y="4648200"/>
            <a:ext cx="12191998" cy="2209799"/>
          </a:xfrm>
          <a:custGeom>
            <a:avLst/>
            <a:gdLst>
              <a:gd name="connsiteX0" fmla="*/ 1 w 12191998"/>
              <a:gd name="connsiteY0" fmla="*/ 2057399 h 2057399"/>
              <a:gd name="connsiteX1" fmla="*/ 12191997 w 12191998"/>
              <a:gd name="connsiteY1" fmla="*/ 2057399 h 2057399"/>
              <a:gd name="connsiteX2" fmla="*/ 12191997 w 12191998"/>
              <a:gd name="connsiteY2" fmla="*/ 1206659 h 2057399"/>
              <a:gd name="connsiteX3" fmla="*/ 12191998 w 12191998"/>
              <a:gd name="connsiteY3" fmla="*/ 1206659 h 2057399"/>
              <a:gd name="connsiteX4" fmla="*/ 11890636 w 12191998"/>
              <a:gd name="connsiteY4" fmla="*/ 533400 h 2057399"/>
              <a:gd name="connsiteX5" fmla="*/ 11589273 w 12191998"/>
              <a:gd name="connsiteY5" fmla="*/ 1206658 h 2057399"/>
              <a:gd name="connsiteX6" fmla="*/ 11582041 w 12191998"/>
              <a:gd name="connsiteY6" fmla="*/ 1206658 h 2057399"/>
              <a:gd name="connsiteX7" fmla="*/ 11280679 w 12191998"/>
              <a:gd name="connsiteY7" fmla="*/ 533400 h 2057399"/>
              <a:gd name="connsiteX8" fmla="*/ 10979316 w 12191998"/>
              <a:gd name="connsiteY8" fmla="*/ 1206658 h 2057399"/>
              <a:gd name="connsiteX9" fmla="*/ 10972079 w 12191998"/>
              <a:gd name="connsiteY9" fmla="*/ 1206658 h 2057399"/>
              <a:gd name="connsiteX10" fmla="*/ 10670717 w 12191998"/>
              <a:gd name="connsiteY10" fmla="*/ 533400 h 2057399"/>
              <a:gd name="connsiteX11" fmla="*/ 10369354 w 12191998"/>
              <a:gd name="connsiteY11" fmla="*/ 1206658 h 2057399"/>
              <a:gd name="connsiteX12" fmla="*/ 10365898 w 12191998"/>
              <a:gd name="connsiteY12" fmla="*/ 1206658 h 2057399"/>
              <a:gd name="connsiteX13" fmla="*/ 10067636 w 12191998"/>
              <a:gd name="connsiteY13" fmla="*/ 0 h 2057399"/>
              <a:gd name="connsiteX14" fmla="*/ 9769373 w 12191998"/>
              <a:gd name="connsiteY14" fmla="*/ 1206658 h 2057399"/>
              <a:gd name="connsiteX15" fmla="*/ 9752155 w 12191998"/>
              <a:gd name="connsiteY15" fmla="*/ 1206658 h 2057399"/>
              <a:gd name="connsiteX16" fmla="*/ 9450793 w 12191998"/>
              <a:gd name="connsiteY16" fmla="*/ 533400 h 2057399"/>
              <a:gd name="connsiteX17" fmla="*/ 9149430 w 12191998"/>
              <a:gd name="connsiteY17" fmla="*/ 1206658 h 2057399"/>
              <a:gd name="connsiteX18" fmla="*/ 9142192 w 12191998"/>
              <a:gd name="connsiteY18" fmla="*/ 1206658 h 2057399"/>
              <a:gd name="connsiteX19" fmla="*/ 8840830 w 12191998"/>
              <a:gd name="connsiteY19" fmla="*/ 533400 h 2057399"/>
              <a:gd name="connsiteX20" fmla="*/ 8539467 w 12191998"/>
              <a:gd name="connsiteY20" fmla="*/ 1206658 h 2057399"/>
              <a:gd name="connsiteX21" fmla="*/ 8532230 w 12191998"/>
              <a:gd name="connsiteY21" fmla="*/ 1206658 h 2057399"/>
              <a:gd name="connsiteX22" fmla="*/ 8230868 w 12191998"/>
              <a:gd name="connsiteY22" fmla="*/ 533400 h 2057399"/>
              <a:gd name="connsiteX23" fmla="*/ 7929505 w 12191998"/>
              <a:gd name="connsiteY23" fmla="*/ 1206658 h 2057399"/>
              <a:gd name="connsiteX24" fmla="*/ 7922268 w 12191998"/>
              <a:gd name="connsiteY24" fmla="*/ 1206658 h 2057399"/>
              <a:gd name="connsiteX25" fmla="*/ 7620906 w 12191998"/>
              <a:gd name="connsiteY25" fmla="*/ 533400 h 2057399"/>
              <a:gd name="connsiteX26" fmla="*/ 7319543 w 12191998"/>
              <a:gd name="connsiteY26" fmla="*/ 1206658 h 2057399"/>
              <a:gd name="connsiteX27" fmla="*/ 7312306 w 12191998"/>
              <a:gd name="connsiteY27" fmla="*/ 1206658 h 2057399"/>
              <a:gd name="connsiteX28" fmla="*/ 7010944 w 12191998"/>
              <a:gd name="connsiteY28" fmla="*/ 533400 h 2057399"/>
              <a:gd name="connsiteX29" fmla="*/ 6709581 w 12191998"/>
              <a:gd name="connsiteY29" fmla="*/ 1206658 h 2057399"/>
              <a:gd name="connsiteX30" fmla="*/ 6702344 w 12191998"/>
              <a:gd name="connsiteY30" fmla="*/ 1206658 h 2057399"/>
              <a:gd name="connsiteX31" fmla="*/ 6400982 w 12191998"/>
              <a:gd name="connsiteY31" fmla="*/ 533400 h 2057399"/>
              <a:gd name="connsiteX32" fmla="*/ 6099619 w 12191998"/>
              <a:gd name="connsiteY32" fmla="*/ 1206658 h 2057399"/>
              <a:gd name="connsiteX33" fmla="*/ 6092382 w 12191998"/>
              <a:gd name="connsiteY33" fmla="*/ 1206658 h 2057399"/>
              <a:gd name="connsiteX34" fmla="*/ 5791020 w 12191998"/>
              <a:gd name="connsiteY34" fmla="*/ 533400 h 2057399"/>
              <a:gd name="connsiteX35" fmla="*/ 5489658 w 12191998"/>
              <a:gd name="connsiteY35" fmla="*/ 1206658 h 2057399"/>
              <a:gd name="connsiteX36" fmla="*/ 5482420 w 12191998"/>
              <a:gd name="connsiteY36" fmla="*/ 1206658 h 2057399"/>
              <a:gd name="connsiteX37" fmla="*/ 5181058 w 12191998"/>
              <a:gd name="connsiteY37" fmla="*/ 533400 h 2057399"/>
              <a:gd name="connsiteX38" fmla="*/ 4879695 w 12191998"/>
              <a:gd name="connsiteY38" fmla="*/ 1206658 h 2057399"/>
              <a:gd name="connsiteX39" fmla="*/ 4872458 w 12191998"/>
              <a:gd name="connsiteY39" fmla="*/ 1206658 h 2057399"/>
              <a:gd name="connsiteX40" fmla="*/ 4571096 w 12191998"/>
              <a:gd name="connsiteY40" fmla="*/ 533400 h 2057399"/>
              <a:gd name="connsiteX41" fmla="*/ 4269732 w 12191998"/>
              <a:gd name="connsiteY41" fmla="*/ 1206658 h 2057399"/>
              <a:gd name="connsiteX42" fmla="*/ 4262496 w 12191998"/>
              <a:gd name="connsiteY42" fmla="*/ 1206658 h 2057399"/>
              <a:gd name="connsiteX43" fmla="*/ 3961135 w 12191998"/>
              <a:gd name="connsiteY43" fmla="*/ 533400 h 2057399"/>
              <a:gd name="connsiteX44" fmla="*/ 3659773 w 12191998"/>
              <a:gd name="connsiteY44" fmla="*/ 1206658 h 2057399"/>
              <a:gd name="connsiteX45" fmla="*/ 3652535 w 12191998"/>
              <a:gd name="connsiteY45" fmla="*/ 1206658 h 2057399"/>
              <a:gd name="connsiteX46" fmla="*/ 3351174 w 12191998"/>
              <a:gd name="connsiteY46" fmla="*/ 533400 h 2057399"/>
              <a:gd name="connsiteX47" fmla="*/ 3049810 w 12191998"/>
              <a:gd name="connsiteY47" fmla="*/ 1206658 h 2057399"/>
              <a:gd name="connsiteX48" fmla="*/ 3042573 w 12191998"/>
              <a:gd name="connsiteY48" fmla="*/ 1206658 h 2057399"/>
              <a:gd name="connsiteX49" fmla="*/ 2741212 w 12191998"/>
              <a:gd name="connsiteY49" fmla="*/ 533400 h 2057399"/>
              <a:gd name="connsiteX50" fmla="*/ 2439849 w 12191998"/>
              <a:gd name="connsiteY50" fmla="*/ 1206658 h 2057399"/>
              <a:gd name="connsiteX51" fmla="*/ 2432612 w 12191998"/>
              <a:gd name="connsiteY51" fmla="*/ 1206658 h 2057399"/>
              <a:gd name="connsiteX52" fmla="*/ 2131250 w 12191998"/>
              <a:gd name="connsiteY52" fmla="*/ 533400 h 2057399"/>
              <a:gd name="connsiteX53" fmla="*/ 1829887 w 12191998"/>
              <a:gd name="connsiteY53" fmla="*/ 1206658 h 2057399"/>
              <a:gd name="connsiteX54" fmla="*/ 1819549 w 12191998"/>
              <a:gd name="connsiteY54" fmla="*/ 1206658 h 2057399"/>
              <a:gd name="connsiteX55" fmla="*/ 1521287 w 12191998"/>
              <a:gd name="connsiteY55" fmla="*/ 0 h 2057399"/>
              <a:gd name="connsiteX56" fmla="*/ 1223024 w 12191998"/>
              <a:gd name="connsiteY56" fmla="*/ 1206658 h 2057399"/>
              <a:gd name="connsiteX57" fmla="*/ 1212687 w 12191998"/>
              <a:gd name="connsiteY57" fmla="*/ 1206658 h 2057399"/>
              <a:gd name="connsiteX58" fmla="*/ 911325 w 12191998"/>
              <a:gd name="connsiteY58" fmla="*/ 533400 h 2057399"/>
              <a:gd name="connsiteX59" fmla="*/ 609962 w 12191998"/>
              <a:gd name="connsiteY59" fmla="*/ 1206658 h 2057399"/>
              <a:gd name="connsiteX60" fmla="*/ 602725 w 12191998"/>
              <a:gd name="connsiteY60" fmla="*/ 1206658 h 2057399"/>
              <a:gd name="connsiteX61" fmla="*/ 301363 w 12191998"/>
              <a:gd name="connsiteY61" fmla="*/ 533400 h 2057399"/>
              <a:gd name="connsiteX62" fmla="*/ 0 w 12191998"/>
              <a:gd name="connsiteY62" fmla="*/ 1206658 h 2057399"/>
              <a:gd name="connsiteX63" fmla="*/ 1 w 12191998"/>
              <a:gd name="connsiteY63" fmla="*/ 1206658 h 205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1998" h="2057399">
                <a:moveTo>
                  <a:pt x="1" y="2057399"/>
                </a:moveTo>
                <a:lnTo>
                  <a:pt x="12191997" y="2057399"/>
                </a:lnTo>
                <a:lnTo>
                  <a:pt x="12191997" y="1206659"/>
                </a:lnTo>
                <a:lnTo>
                  <a:pt x="12191998" y="1206659"/>
                </a:lnTo>
                <a:lnTo>
                  <a:pt x="11890636" y="533400"/>
                </a:lnTo>
                <a:lnTo>
                  <a:pt x="11589273" y="1206658"/>
                </a:lnTo>
                <a:lnTo>
                  <a:pt x="11582041" y="1206658"/>
                </a:lnTo>
                <a:lnTo>
                  <a:pt x="11280679" y="533400"/>
                </a:lnTo>
                <a:lnTo>
                  <a:pt x="10979316" y="1206658"/>
                </a:lnTo>
                <a:lnTo>
                  <a:pt x="10972079" y="1206658"/>
                </a:lnTo>
                <a:lnTo>
                  <a:pt x="10670717" y="533400"/>
                </a:lnTo>
                <a:lnTo>
                  <a:pt x="10369354" y="1206658"/>
                </a:lnTo>
                <a:lnTo>
                  <a:pt x="10365898" y="1206658"/>
                </a:lnTo>
                <a:lnTo>
                  <a:pt x="10067636" y="0"/>
                </a:lnTo>
                <a:lnTo>
                  <a:pt x="9769373" y="1206658"/>
                </a:lnTo>
                <a:lnTo>
                  <a:pt x="9752155" y="1206658"/>
                </a:lnTo>
                <a:lnTo>
                  <a:pt x="9450793" y="533400"/>
                </a:lnTo>
                <a:lnTo>
                  <a:pt x="9149430" y="1206658"/>
                </a:lnTo>
                <a:lnTo>
                  <a:pt x="9142192" y="1206658"/>
                </a:lnTo>
                <a:lnTo>
                  <a:pt x="8840830" y="533400"/>
                </a:lnTo>
                <a:lnTo>
                  <a:pt x="8539467" y="1206658"/>
                </a:lnTo>
                <a:lnTo>
                  <a:pt x="8532230" y="1206658"/>
                </a:lnTo>
                <a:lnTo>
                  <a:pt x="8230868" y="533400"/>
                </a:lnTo>
                <a:lnTo>
                  <a:pt x="7929505" y="1206658"/>
                </a:lnTo>
                <a:lnTo>
                  <a:pt x="7922268" y="1206658"/>
                </a:lnTo>
                <a:lnTo>
                  <a:pt x="7620906" y="533400"/>
                </a:lnTo>
                <a:lnTo>
                  <a:pt x="7319543" y="1206658"/>
                </a:lnTo>
                <a:lnTo>
                  <a:pt x="7312306" y="1206658"/>
                </a:lnTo>
                <a:lnTo>
                  <a:pt x="7010944" y="533400"/>
                </a:lnTo>
                <a:lnTo>
                  <a:pt x="6709581" y="1206658"/>
                </a:lnTo>
                <a:lnTo>
                  <a:pt x="6702344" y="1206658"/>
                </a:lnTo>
                <a:lnTo>
                  <a:pt x="6400982" y="533400"/>
                </a:lnTo>
                <a:lnTo>
                  <a:pt x="6099619" y="1206658"/>
                </a:lnTo>
                <a:lnTo>
                  <a:pt x="6092382" y="1206658"/>
                </a:lnTo>
                <a:lnTo>
                  <a:pt x="5791020" y="533400"/>
                </a:lnTo>
                <a:lnTo>
                  <a:pt x="5489658" y="1206658"/>
                </a:lnTo>
                <a:lnTo>
                  <a:pt x="5482420" y="1206658"/>
                </a:lnTo>
                <a:lnTo>
                  <a:pt x="5181058" y="533400"/>
                </a:lnTo>
                <a:lnTo>
                  <a:pt x="4879695" y="1206658"/>
                </a:lnTo>
                <a:lnTo>
                  <a:pt x="4872458" y="1206658"/>
                </a:lnTo>
                <a:lnTo>
                  <a:pt x="4571096" y="533400"/>
                </a:lnTo>
                <a:lnTo>
                  <a:pt x="4269732" y="1206658"/>
                </a:lnTo>
                <a:lnTo>
                  <a:pt x="4262496" y="1206658"/>
                </a:lnTo>
                <a:lnTo>
                  <a:pt x="3961135" y="533400"/>
                </a:lnTo>
                <a:lnTo>
                  <a:pt x="3659773" y="1206658"/>
                </a:lnTo>
                <a:lnTo>
                  <a:pt x="3652535" y="1206658"/>
                </a:lnTo>
                <a:lnTo>
                  <a:pt x="3351174" y="533400"/>
                </a:lnTo>
                <a:lnTo>
                  <a:pt x="3049810" y="1206658"/>
                </a:lnTo>
                <a:lnTo>
                  <a:pt x="3042573" y="1206658"/>
                </a:lnTo>
                <a:lnTo>
                  <a:pt x="2741212" y="533400"/>
                </a:lnTo>
                <a:lnTo>
                  <a:pt x="2439849" y="1206658"/>
                </a:lnTo>
                <a:lnTo>
                  <a:pt x="2432612" y="1206658"/>
                </a:lnTo>
                <a:lnTo>
                  <a:pt x="2131250" y="533400"/>
                </a:lnTo>
                <a:lnTo>
                  <a:pt x="1829887" y="1206658"/>
                </a:lnTo>
                <a:lnTo>
                  <a:pt x="1819549" y="1206658"/>
                </a:lnTo>
                <a:lnTo>
                  <a:pt x="1521287" y="0"/>
                </a:lnTo>
                <a:lnTo>
                  <a:pt x="1223024" y="1206658"/>
                </a:lnTo>
                <a:lnTo>
                  <a:pt x="1212687" y="1206658"/>
                </a:lnTo>
                <a:lnTo>
                  <a:pt x="911325" y="533400"/>
                </a:lnTo>
                <a:lnTo>
                  <a:pt x="609962" y="1206658"/>
                </a:lnTo>
                <a:lnTo>
                  <a:pt x="602725" y="1206658"/>
                </a:lnTo>
                <a:lnTo>
                  <a:pt x="301363" y="533400"/>
                </a:lnTo>
                <a:lnTo>
                  <a:pt x="0" y="1206658"/>
                </a:lnTo>
                <a:lnTo>
                  <a:pt x="1" y="12066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Dowolny kształt: kształt 30">
            <a:extLst>
              <a:ext uri="{FF2B5EF4-FFF2-40B4-BE49-F238E27FC236}">
                <a16:creationId xmlns:a16="http://schemas.microsoft.com/office/drawing/2014/main" xmlns="" id="{4287FA20-BC78-4731-90B0-BCAB176E734E}"/>
              </a:ext>
            </a:extLst>
          </p:cNvPr>
          <p:cNvSpPr/>
          <p:nvPr/>
        </p:nvSpPr>
        <p:spPr>
          <a:xfrm flipV="1">
            <a:off x="2" y="0"/>
            <a:ext cx="12191998" cy="2209799"/>
          </a:xfrm>
          <a:custGeom>
            <a:avLst/>
            <a:gdLst>
              <a:gd name="connsiteX0" fmla="*/ 1 w 12191998"/>
              <a:gd name="connsiteY0" fmla="*/ 2057399 h 2057399"/>
              <a:gd name="connsiteX1" fmla="*/ 12191997 w 12191998"/>
              <a:gd name="connsiteY1" fmla="*/ 2057399 h 2057399"/>
              <a:gd name="connsiteX2" fmla="*/ 12191997 w 12191998"/>
              <a:gd name="connsiteY2" fmla="*/ 1206659 h 2057399"/>
              <a:gd name="connsiteX3" fmla="*/ 12191998 w 12191998"/>
              <a:gd name="connsiteY3" fmla="*/ 1206659 h 2057399"/>
              <a:gd name="connsiteX4" fmla="*/ 11890636 w 12191998"/>
              <a:gd name="connsiteY4" fmla="*/ 533400 h 2057399"/>
              <a:gd name="connsiteX5" fmla="*/ 11589273 w 12191998"/>
              <a:gd name="connsiteY5" fmla="*/ 1206658 h 2057399"/>
              <a:gd name="connsiteX6" fmla="*/ 11582041 w 12191998"/>
              <a:gd name="connsiteY6" fmla="*/ 1206658 h 2057399"/>
              <a:gd name="connsiteX7" fmla="*/ 11280679 w 12191998"/>
              <a:gd name="connsiteY7" fmla="*/ 533400 h 2057399"/>
              <a:gd name="connsiteX8" fmla="*/ 10979316 w 12191998"/>
              <a:gd name="connsiteY8" fmla="*/ 1206658 h 2057399"/>
              <a:gd name="connsiteX9" fmla="*/ 10972079 w 12191998"/>
              <a:gd name="connsiteY9" fmla="*/ 1206658 h 2057399"/>
              <a:gd name="connsiteX10" fmla="*/ 10670717 w 12191998"/>
              <a:gd name="connsiteY10" fmla="*/ 533400 h 2057399"/>
              <a:gd name="connsiteX11" fmla="*/ 10369354 w 12191998"/>
              <a:gd name="connsiteY11" fmla="*/ 1206658 h 2057399"/>
              <a:gd name="connsiteX12" fmla="*/ 10365898 w 12191998"/>
              <a:gd name="connsiteY12" fmla="*/ 1206658 h 2057399"/>
              <a:gd name="connsiteX13" fmla="*/ 10067636 w 12191998"/>
              <a:gd name="connsiteY13" fmla="*/ 0 h 2057399"/>
              <a:gd name="connsiteX14" fmla="*/ 9769373 w 12191998"/>
              <a:gd name="connsiteY14" fmla="*/ 1206658 h 2057399"/>
              <a:gd name="connsiteX15" fmla="*/ 9752155 w 12191998"/>
              <a:gd name="connsiteY15" fmla="*/ 1206658 h 2057399"/>
              <a:gd name="connsiteX16" fmla="*/ 9450793 w 12191998"/>
              <a:gd name="connsiteY16" fmla="*/ 533400 h 2057399"/>
              <a:gd name="connsiteX17" fmla="*/ 9149430 w 12191998"/>
              <a:gd name="connsiteY17" fmla="*/ 1206658 h 2057399"/>
              <a:gd name="connsiteX18" fmla="*/ 9142192 w 12191998"/>
              <a:gd name="connsiteY18" fmla="*/ 1206658 h 2057399"/>
              <a:gd name="connsiteX19" fmla="*/ 8840830 w 12191998"/>
              <a:gd name="connsiteY19" fmla="*/ 533400 h 2057399"/>
              <a:gd name="connsiteX20" fmla="*/ 8539467 w 12191998"/>
              <a:gd name="connsiteY20" fmla="*/ 1206658 h 2057399"/>
              <a:gd name="connsiteX21" fmla="*/ 8532230 w 12191998"/>
              <a:gd name="connsiteY21" fmla="*/ 1206658 h 2057399"/>
              <a:gd name="connsiteX22" fmla="*/ 8230868 w 12191998"/>
              <a:gd name="connsiteY22" fmla="*/ 533400 h 2057399"/>
              <a:gd name="connsiteX23" fmla="*/ 7929505 w 12191998"/>
              <a:gd name="connsiteY23" fmla="*/ 1206658 h 2057399"/>
              <a:gd name="connsiteX24" fmla="*/ 7922268 w 12191998"/>
              <a:gd name="connsiteY24" fmla="*/ 1206658 h 2057399"/>
              <a:gd name="connsiteX25" fmla="*/ 7620906 w 12191998"/>
              <a:gd name="connsiteY25" fmla="*/ 533400 h 2057399"/>
              <a:gd name="connsiteX26" fmla="*/ 7319543 w 12191998"/>
              <a:gd name="connsiteY26" fmla="*/ 1206658 h 2057399"/>
              <a:gd name="connsiteX27" fmla="*/ 7312306 w 12191998"/>
              <a:gd name="connsiteY27" fmla="*/ 1206658 h 2057399"/>
              <a:gd name="connsiteX28" fmla="*/ 7010944 w 12191998"/>
              <a:gd name="connsiteY28" fmla="*/ 533400 h 2057399"/>
              <a:gd name="connsiteX29" fmla="*/ 6709581 w 12191998"/>
              <a:gd name="connsiteY29" fmla="*/ 1206658 h 2057399"/>
              <a:gd name="connsiteX30" fmla="*/ 6702344 w 12191998"/>
              <a:gd name="connsiteY30" fmla="*/ 1206658 h 2057399"/>
              <a:gd name="connsiteX31" fmla="*/ 6400982 w 12191998"/>
              <a:gd name="connsiteY31" fmla="*/ 533400 h 2057399"/>
              <a:gd name="connsiteX32" fmla="*/ 6099619 w 12191998"/>
              <a:gd name="connsiteY32" fmla="*/ 1206658 h 2057399"/>
              <a:gd name="connsiteX33" fmla="*/ 6092382 w 12191998"/>
              <a:gd name="connsiteY33" fmla="*/ 1206658 h 2057399"/>
              <a:gd name="connsiteX34" fmla="*/ 5791020 w 12191998"/>
              <a:gd name="connsiteY34" fmla="*/ 533400 h 2057399"/>
              <a:gd name="connsiteX35" fmla="*/ 5489658 w 12191998"/>
              <a:gd name="connsiteY35" fmla="*/ 1206658 h 2057399"/>
              <a:gd name="connsiteX36" fmla="*/ 5482420 w 12191998"/>
              <a:gd name="connsiteY36" fmla="*/ 1206658 h 2057399"/>
              <a:gd name="connsiteX37" fmla="*/ 5181058 w 12191998"/>
              <a:gd name="connsiteY37" fmla="*/ 533400 h 2057399"/>
              <a:gd name="connsiteX38" fmla="*/ 4879695 w 12191998"/>
              <a:gd name="connsiteY38" fmla="*/ 1206658 h 2057399"/>
              <a:gd name="connsiteX39" fmla="*/ 4872458 w 12191998"/>
              <a:gd name="connsiteY39" fmla="*/ 1206658 h 2057399"/>
              <a:gd name="connsiteX40" fmla="*/ 4571096 w 12191998"/>
              <a:gd name="connsiteY40" fmla="*/ 533400 h 2057399"/>
              <a:gd name="connsiteX41" fmla="*/ 4269732 w 12191998"/>
              <a:gd name="connsiteY41" fmla="*/ 1206658 h 2057399"/>
              <a:gd name="connsiteX42" fmla="*/ 4262496 w 12191998"/>
              <a:gd name="connsiteY42" fmla="*/ 1206658 h 2057399"/>
              <a:gd name="connsiteX43" fmla="*/ 3961135 w 12191998"/>
              <a:gd name="connsiteY43" fmla="*/ 533400 h 2057399"/>
              <a:gd name="connsiteX44" fmla="*/ 3659773 w 12191998"/>
              <a:gd name="connsiteY44" fmla="*/ 1206658 h 2057399"/>
              <a:gd name="connsiteX45" fmla="*/ 3652535 w 12191998"/>
              <a:gd name="connsiteY45" fmla="*/ 1206658 h 2057399"/>
              <a:gd name="connsiteX46" fmla="*/ 3351174 w 12191998"/>
              <a:gd name="connsiteY46" fmla="*/ 533400 h 2057399"/>
              <a:gd name="connsiteX47" fmla="*/ 3049810 w 12191998"/>
              <a:gd name="connsiteY47" fmla="*/ 1206658 h 2057399"/>
              <a:gd name="connsiteX48" fmla="*/ 3042573 w 12191998"/>
              <a:gd name="connsiteY48" fmla="*/ 1206658 h 2057399"/>
              <a:gd name="connsiteX49" fmla="*/ 2741212 w 12191998"/>
              <a:gd name="connsiteY49" fmla="*/ 533400 h 2057399"/>
              <a:gd name="connsiteX50" fmla="*/ 2439849 w 12191998"/>
              <a:gd name="connsiteY50" fmla="*/ 1206658 h 2057399"/>
              <a:gd name="connsiteX51" fmla="*/ 2432612 w 12191998"/>
              <a:gd name="connsiteY51" fmla="*/ 1206658 h 2057399"/>
              <a:gd name="connsiteX52" fmla="*/ 2131250 w 12191998"/>
              <a:gd name="connsiteY52" fmla="*/ 533400 h 2057399"/>
              <a:gd name="connsiteX53" fmla="*/ 1829887 w 12191998"/>
              <a:gd name="connsiteY53" fmla="*/ 1206658 h 2057399"/>
              <a:gd name="connsiteX54" fmla="*/ 1819549 w 12191998"/>
              <a:gd name="connsiteY54" fmla="*/ 1206658 h 2057399"/>
              <a:gd name="connsiteX55" fmla="*/ 1521287 w 12191998"/>
              <a:gd name="connsiteY55" fmla="*/ 0 h 2057399"/>
              <a:gd name="connsiteX56" fmla="*/ 1223024 w 12191998"/>
              <a:gd name="connsiteY56" fmla="*/ 1206658 h 2057399"/>
              <a:gd name="connsiteX57" fmla="*/ 1212687 w 12191998"/>
              <a:gd name="connsiteY57" fmla="*/ 1206658 h 2057399"/>
              <a:gd name="connsiteX58" fmla="*/ 911325 w 12191998"/>
              <a:gd name="connsiteY58" fmla="*/ 533400 h 2057399"/>
              <a:gd name="connsiteX59" fmla="*/ 609962 w 12191998"/>
              <a:gd name="connsiteY59" fmla="*/ 1206658 h 2057399"/>
              <a:gd name="connsiteX60" fmla="*/ 602725 w 12191998"/>
              <a:gd name="connsiteY60" fmla="*/ 1206658 h 2057399"/>
              <a:gd name="connsiteX61" fmla="*/ 301363 w 12191998"/>
              <a:gd name="connsiteY61" fmla="*/ 533400 h 2057399"/>
              <a:gd name="connsiteX62" fmla="*/ 0 w 12191998"/>
              <a:gd name="connsiteY62" fmla="*/ 1206658 h 2057399"/>
              <a:gd name="connsiteX63" fmla="*/ 1 w 12191998"/>
              <a:gd name="connsiteY63" fmla="*/ 1206658 h 205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1998" h="2057399">
                <a:moveTo>
                  <a:pt x="1" y="2057399"/>
                </a:moveTo>
                <a:lnTo>
                  <a:pt x="12191997" y="2057399"/>
                </a:lnTo>
                <a:lnTo>
                  <a:pt x="12191997" y="1206659"/>
                </a:lnTo>
                <a:lnTo>
                  <a:pt x="12191998" y="1206659"/>
                </a:lnTo>
                <a:lnTo>
                  <a:pt x="11890636" y="533400"/>
                </a:lnTo>
                <a:lnTo>
                  <a:pt x="11589273" y="1206658"/>
                </a:lnTo>
                <a:lnTo>
                  <a:pt x="11582041" y="1206658"/>
                </a:lnTo>
                <a:lnTo>
                  <a:pt x="11280679" y="533400"/>
                </a:lnTo>
                <a:lnTo>
                  <a:pt x="10979316" y="1206658"/>
                </a:lnTo>
                <a:lnTo>
                  <a:pt x="10972079" y="1206658"/>
                </a:lnTo>
                <a:lnTo>
                  <a:pt x="10670717" y="533400"/>
                </a:lnTo>
                <a:lnTo>
                  <a:pt x="10369354" y="1206658"/>
                </a:lnTo>
                <a:lnTo>
                  <a:pt x="10365898" y="1206658"/>
                </a:lnTo>
                <a:lnTo>
                  <a:pt x="10067636" y="0"/>
                </a:lnTo>
                <a:lnTo>
                  <a:pt x="9769373" y="1206658"/>
                </a:lnTo>
                <a:lnTo>
                  <a:pt x="9752155" y="1206658"/>
                </a:lnTo>
                <a:lnTo>
                  <a:pt x="9450793" y="533400"/>
                </a:lnTo>
                <a:lnTo>
                  <a:pt x="9149430" y="1206658"/>
                </a:lnTo>
                <a:lnTo>
                  <a:pt x="9142192" y="1206658"/>
                </a:lnTo>
                <a:lnTo>
                  <a:pt x="8840830" y="533400"/>
                </a:lnTo>
                <a:lnTo>
                  <a:pt x="8539467" y="1206658"/>
                </a:lnTo>
                <a:lnTo>
                  <a:pt x="8532230" y="1206658"/>
                </a:lnTo>
                <a:lnTo>
                  <a:pt x="8230868" y="533400"/>
                </a:lnTo>
                <a:lnTo>
                  <a:pt x="7929505" y="1206658"/>
                </a:lnTo>
                <a:lnTo>
                  <a:pt x="7922268" y="1206658"/>
                </a:lnTo>
                <a:lnTo>
                  <a:pt x="7620906" y="533400"/>
                </a:lnTo>
                <a:lnTo>
                  <a:pt x="7319543" y="1206658"/>
                </a:lnTo>
                <a:lnTo>
                  <a:pt x="7312306" y="1206658"/>
                </a:lnTo>
                <a:lnTo>
                  <a:pt x="7010944" y="533400"/>
                </a:lnTo>
                <a:lnTo>
                  <a:pt x="6709581" y="1206658"/>
                </a:lnTo>
                <a:lnTo>
                  <a:pt x="6702344" y="1206658"/>
                </a:lnTo>
                <a:lnTo>
                  <a:pt x="6400982" y="533400"/>
                </a:lnTo>
                <a:lnTo>
                  <a:pt x="6099619" y="1206658"/>
                </a:lnTo>
                <a:lnTo>
                  <a:pt x="6092382" y="1206658"/>
                </a:lnTo>
                <a:lnTo>
                  <a:pt x="5791020" y="533400"/>
                </a:lnTo>
                <a:lnTo>
                  <a:pt x="5489658" y="1206658"/>
                </a:lnTo>
                <a:lnTo>
                  <a:pt x="5482420" y="1206658"/>
                </a:lnTo>
                <a:lnTo>
                  <a:pt x="5181058" y="533400"/>
                </a:lnTo>
                <a:lnTo>
                  <a:pt x="4879695" y="1206658"/>
                </a:lnTo>
                <a:lnTo>
                  <a:pt x="4872458" y="1206658"/>
                </a:lnTo>
                <a:lnTo>
                  <a:pt x="4571096" y="533400"/>
                </a:lnTo>
                <a:lnTo>
                  <a:pt x="4269732" y="1206658"/>
                </a:lnTo>
                <a:lnTo>
                  <a:pt x="4262496" y="1206658"/>
                </a:lnTo>
                <a:lnTo>
                  <a:pt x="3961135" y="533400"/>
                </a:lnTo>
                <a:lnTo>
                  <a:pt x="3659773" y="1206658"/>
                </a:lnTo>
                <a:lnTo>
                  <a:pt x="3652535" y="1206658"/>
                </a:lnTo>
                <a:lnTo>
                  <a:pt x="3351174" y="533400"/>
                </a:lnTo>
                <a:lnTo>
                  <a:pt x="3049810" y="1206658"/>
                </a:lnTo>
                <a:lnTo>
                  <a:pt x="3042573" y="1206658"/>
                </a:lnTo>
                <a:lnTo>
                  <a:pt x="2741212" y="533400"/>
                </a:lnTo>
                <a:lnTo>
                  <a:pt x="2439849" y="1206658"/>
                </a:lnTo>
                <a:lnTo>
                  <a:pt x="2432612" y="1206658"/>
                </a:lnTo>
                <a:lnTo>
                  <a:pt x="2131250" y="533400"/>
                </a:lnTo>
                <a:lnTo>
                  <a:pt x="1829887" y="1206658"/>
                </a:lnTo>
                <a:lnTo>
                  <a:pt x="1819549" y="1206658"/>
                </a:lnTo>
                <a:lnTo>
                  <a:pt x="1521287" y="0"/>
                </a:lnTo>
                <a:lnTo>
                  <a:pt x="1223024" y="1206658"/>
                </a:lnTo>
                <a:lnTo>
                  <a:pt x="1212687" y="1206658"/>
                </a:lnTo>
                <a:lnTo>
                  <a:pt x="911325" y="533400"/>
                </a:lnTo>
                <a:lnTo>
                  <a:pt x="609962" y="1206658"/>
                </a:lnTo>
                <a:lnTo>
                  <a:pt x="602725" y="1206658"/>
                </a:lnTo>
                <a:lnTo>
                  <a:pt x="301363" y="533400"/>
                </a:lnTo>
                <a:lnTo>
                  <a:pt x="0" y="1206658"/>
                </a:lnTo>
                <a:lnTo>
                  <a:pt x="1" y="12066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xmlns="" id="{0E1C5E26-90C7-4635-BBE8-D7A6D7AE34A6}"/>
              </a:ext>
            </a:extLst>
          </p:cNvPr>
          <p:cNvSpPr/>
          <p:nvPr/>
        </p:nvSpPr>
        <p:spPr>
          <a:xfrm>
            <a:off x="762000" y="2339876"/>
            <a:ext cx="10210800" cy="2308324"/>
          </a:xfrm>
          <a:prstGeom prst="rect">
            <a:avLst/>
          </a:prstGeom>
        </p:spPr>
        <p:txBody>
          <a:bodyPr wrap="square">
            <a:spAutoFit/>
          </a:bodyPr>
          <a:lstStyle/>
          <a:p>
            <a:pPr algn="ctr"/>
            <a:r>
              <a:rPr lang="pl-PL" sz="2400" dirty="0">
                <a:latin typeface="Arial Black" panose="020B0A04020102020204" pitchFamily="34" charset="0"/>
              </a:rPr>
              <a:t>Internet staje się przestrzenią ujawniania agresji, wrogości, niechęci wobec odmiennych poglądów i postaw.</a:t>
            </a:r>
          </a:p>
          <a:p>
            <a:pPr algn="ctr"/>
            <a:endParaRPr lang="pl-PL" sz="2400" dirty="0">
              <a:latin typeface="Arial Black" panose="020B0A04020102020204" pitchFamily="34" charset="0"/>
            </a:endParaRPr>
          </a:p>
          <a:p>
            <a:pPr algn="ctr"/>
            <a:r>
              <a:rPr lang="pl-PL" sz="2400" dirty="0">
                <a:latin typeface="Arial Black" panose="020B0A04020102020204" pitchFamily="34" charset="0"/>
              </a:rPr>
              <a:t>Internet ujawnił bardziej niż kiedyś różnice wyznawanych wartości międzyludzkich oraz umożliwił zdecydowanie bezpośrednie reagowanie na owe odmienności.</a:t>
            </a:r>
          </a:p>
        </p:txBody>
      </p:sp>
    </p:spTree>
    <p:extLst>
      <p:ext uri="{BB962C8B-B14F-4D97-AF65-F5344CB8AC3E}">
        <p14:creationId xmlns:p14="http://schemas.microsoft.com/office/powerpoint/2010/main" val="212153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n sitting on bench holding phone">
            <a:extLst>
              <a:ext uri="{FF2B5EF4-FFF2-40B4-BE49-F238E27FC236}">
                <a16:creationId xmlns:a16="http://schemas.microsoft.com/office/drawing/2014/main" xmlns="" id="{C3F3E023-CEBE-486D-9BF2-383A350324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 t="2680" r="66" b="1298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a:extLst>
              <a:ext uri="{FF2B5EF4-FFF2-40B4-BE49-F238E27FC236}">
                <a16:creationId xmlns:a16="http://schemas.microsoft.com/office/drawing/2014/main" xmlns="" id="{99F51115-C271-4E1E-BFDA-41DF5DC86476}"/>
              </a:ext>
            </a:extLst>
          </p:cNvPr>
          <p:cNvSpPr/>
          <p:nvPr/>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sp>
        <p:nvSpPr>
          <p:cNvPr id="3" name="Symbol zastępczy zawartości 2"/>
          <p:cNvSpPr>
            <a:spLocks noGrp="1"/>
          </p:cNvSpPr>
          <p:nvPr>
            <p:ph idx="1"/>
          </p:nvPr>
        </p:nvSpPr>
        <p:spPr>
          <a:xfrm>
            <a:off x="342900" y="2019300"/>
            <a:ext cx="11506200" cy="2819399"/>
          </a:xfrm>
        </p:spPr>
        <p:txBody>
          <a:bodyPr>
            <a:noAutofit/>
          </a:bodyPr>
          <a:lstStyle/>
          <a:p>
            <a:pPr marL="0" indent="0" algn="ctr">
              <a:buNone/>
            </a:pPr>
            <a:r>
              <a:rPr lang="pl-PL" sz="3600" dirty="0">
                <a:solidFill>
                  <a:schemeClr val="bg1"/>
                </a:solidFill>
                <a:latin typeface="Arial Black" panose="020B0A04020102020204" pitchFamily="34" charset="0"/>
              </a:rPr>
              <a:t>Wraz z rozwojem technologii doświadczamy jej skutków, wśród których niebezpiecznym jest zjawisko </a:t>
            </a:r>
            <a:r>
              <a:rPr lang="pl-PL" sz="3600" dirty="0" err="1">
                <a:solidFill>
                  <a:schemeClr val="bg1"/>
                </a:solidFill>
                <a:latin typeface="Arial Black" panose="020B0A04020102020204" pitchFamily="34" charset="0"/>
              </a:rPr>
              <a:t>bullyingu</a:t>
            </a:r>
            <a:r>
              <a:rPr lang="pl-PL" sz="3600" dirty="0">
                <a:solidFill>
                  <a:schemeClr val="bg1"/>
                </a:solidFill>
                <a:latin typeface="Arial Black" panose="020B0A04020102020204" pitchFamily="34" charset="0"/>
              </a:rPr>
              <a:t>, który poprzez technologiczne narzędzia przybiera postać </a:t>
            </a:r>
            <a:r>
              <a:rPr lang="pl-PL" sz="3600" dirty="0" err="1">
                <a:solidFill>
                  <a:schemeClr val="bg1"/>
                </a:solidFill>
                <a:latin typeface="Arial Black" panose="020B0A04020102020204" pitchFamily="34" charset="0"/>
              </a:rPr>
              <a:t>cybrebullyingu</a:t>
            </a:r>
            <a:r>
              <a:rPr lang="pl-PL" sz="3600" dirty="0">
                <a:solidFill>
                  <a:schemeClr val="bg1"/>
                </a:solidFill>
                <a:latin typeface="Arial Black" panose="020B0A04020102020204" pitchFamily="34" charset="0"/>
              </a:rPr>
              <a:t>.</a:t>
            </a:r>
          </a:p>
        </p:txBody>
      </p:sp>
      <p:sp>
        <p:nvSpPr>
          <p:cNvPr id="4" name="Prostokąt 3">
            <a:extLst>
              <a:ext uri="{FF2B5EF4-FFF2-40B4-BE49-F238E27FC236}">
                <a16:creationId xmlns:a16="http://schemas.microsoft.com/office/drawing/2014/main" xmlns="" id="{269708F2-89E0-481E-AAA2-3FBA1B604C86}"/>
              </a:ext>
            </a:extLst>
          </p:cNvPr>
          <p:cNvSpPr/>
          <p:nvPr/>
        </p:nvSpPr>
        <p:spPr>
          <a:xfrm>
            <a:off x="0" y="6611779"/>
            <a:ext cx="12192000" cy="246221"/>
          </a:xfrm>
          <a:prstGeom prst="rect">
            <a:avLst/>
          </a:prstGeom>
        </p:spPr>
        <p:txBody>
          <a:bodyPr wrap="square">
            <a:spAutoFit/>
          </a:bodyPr>
          <a:lstStyle/>
          <a:p>
            <a:r>
              <a:rPr lang="pl-PL" sz="1000" dirty="0"/>
              <a:t>Źródło: </a:t>
            </a:r>
            <a:r>
              <a:rPr lang="en-US" sz="1000" dirty="0"/>
              <a:t>P. </a:t>
            </a:r>
            <a:r>
              <a:rPr lang="en-US" sz="1000" dirty="0" err="1"/>
              <a:t>Orpinas</a:t>
            </a:r>
            <a:r>
              <a:rPr lang="en-US" sz="1000" dirty="0"/>
              <a:t>, A.M. Horne, Bullying prevention:</a:t>
            </a:r>
            <a:r>
              <a:rPr lang="pl-PL" sz="1000" dirty="0"/>
              <a:t> </a:t>
            </a:r>
            <a:r>
              <a:rPr lang="en-US" sz="1000" dirty="0"/>
              <a:t>Creating a positive school climate and Developing Social Competence, Washington 2006.</a:t>
            </a:r>
          </a:p>
        </p:txBody>
      </p:sp>
    </p:spTree>
    <p:extLst>
      <p:ext uri="{BB962C8B-B14F-4D97-AF65-F5344CB8AC3E}">
        <p14:creationId xmlns:p14="http://schemas.microsoft.com/office/powerpoint/2010/main" val="2922641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a:t/>
            </a:r>
            <a:br>
              <a:rPr lang="pl-PL"/>
            </a:br>
            <a:endParaRPr lang="pl-PL" dirty="0"/>
          </a:p>
        </p:txBody>
      </p:sp>
      <p:sp>
        <p:nvSpPr>
          <p:cNvPr id="3" name="Symbol zastępczy zawartości 2"/>
          <p:cNvSpPr>
            <a:spLocks noGrp="1"/>
          </p:cNvSpPr>
          <p:nvPr>
            <p:ph idx="1"/>
          </p:nvPr>
        </p:nvSpPr>
        <p:spPr>
          <a:xfrm>
            <a:off x="594588" y="2984690"/>
            <a:ext cx="6096000" cy="2306257"/>
          </a:xfrm>
        </p:spPr>
        <p:txBody>
          <a:bodyPr>
            <a:normAutofit/>
          </a:bodyPr>
          <a:lstStyle/>
          <a:p>
            <a:pPr marL="0" indent="0">
              <a:buNone/>
            </a:pPr>
            <a:r>
              <a:rPr lang="pl-PL" sz="2400" dirty="0">
                <a:latin typeface="Calibri Light" panose="020F0302020204030204" pitchFamily="34" charset="0"/>
                <a:cs typeface="Calibri Light" panose="020F0302020204030204" pitchFamily="34" charset="0"/>
              </a:rPr>
              <a:t>Pojęciem tym określa się relacje przemocy, agresji, wrogich </a:t>
            </a:r>
            <a:r>
              <a:rPr lang="pl-PL" sz="2400" dirty="0" err="1">
                <a:latin typeface="Calibri Light" panose="020F0302020204030204" pitchFamily="34" charset="0"/>
                <a:cs typeface="Calibri Light" panose="020F0302020204030204" pitchFamily="34" charset="0"/>
              </a:rPr>
              <a:t>zachowań</a:t>
            </a:r>
            <a:r>
              <a:rPr lang="pl-PL" sz="2400" dirty="0">
                <a:latin typeface="Calibri Light" panose="020F0302020204030204" pitchFamily="34" charset="0"/>
                <a:cs typeface="Calibri Light" panose="020F0302020204030204" pitchFamily="34" charset="0"/>
              </a:rPr>
              <a:t> (tak fizycznej, jak i psychicznej) oraz wykorzystania osoby słabszej. </a:t>
            </a:r>
          </a:p>
          <a:p>
            <a:pPr marL="0" indent="0">
              <a:buNone/>
            </a:pPr>
            <a:r>
              <a:rPr lang="pl-PL" sz="2400" dirty="0">
                <a:latin typeface="Calibri Light" panose="020F0302020204030204" pitchFamily="34" charset="0"/>
                <a:cs typeface="Calibri Light" panose="020F0302020204030204" pitchFamily="34" charset="0"/>
              </a:rPr>
              <a:t>Cechą charakterystyczną </a:t>
            </a:r>
            <a:r>
              <a:rPr lang="pl-PL" sz="2400" dirty="0" err="1">
                <a:latin typeface="Calibri Light" panose="020F0302020204030204" pitchFamily="34" charset="0"/>
                <a:cs typeface="Calibri Light" panose="020F0302020204030204" pitchFamily="34" charset="0"/>
              </a:rPr>
              <a:t>bullyingu</a:t>
            </a:r>
            <a:r>
              <a:rPr lang="pl-PL" sz="2400" dirty="0">
                <a:latin typeface="Calibri Light" panose="020F0302020204030204" pitchFamily="34" charset="0"/>
                <a:cs typeface="Calibri Light" panose="020F0302020204030204" pitchFamily="34" charset="0"/>
              </a:rPr>
              <a:t> jest dominacja silniejszego nad ofiarą.</a:t>
            </a:r>
          </a:p>
        </p:txBody>
      </p:sp>
      <p:sp>
        <p:nvSpPr>
          <p:cNvPr id="4" name="Prostokąt 3">
            <a:extLst>
              <a:ext uri="{FF2B5EF4-FFF2-40B4-BE49-F238E27FC236}">
                <a16:creationId xmlns:a16="http://schemas.microsoft.com/office/drawing/2014/main" xmlns="" id="{B59EFA5B-74D8-4F3C-8503-F21C9DDD2C8D}"/>
              </a:ext>
            </a:extLst>
          </p:cNvPr>
          <p:cNvSpPr/>
          <p:nvPr/>
        </p:nvSpPr>
        <p:spPr>
          <a:xfrm>
            <a:off x="0" y="6583362"/>
            <a:ext cx="6096000" cy="246221"/>
          </a:xfrm>
          <a:prstGeom prst="rect">
            <a:avLst/>
          </a:prstGeom>
        </p:spPr>
        <p:txBody>
          <a:bodyPr>
            <a:spAutoFit/>
          </a:bodyPr>
          <a:lstStyle/>
          <a:p>
            <a:r>
              <a:rPr lang="pl-PL" sz="1000" dirty="0"/>
              <a:t>Źródło: R. F. </a:t>
            </a:r>
            <a:r>
              <a:rPr lang="pl-PL" sz="1000" dirty="0" err="1"/>
              <a:t>Andrade</a:t>
            </a:r>
            <a:r>
              <a:rPr lang="pl-PL" sz="1000" dirty="0"/>
              <a:t>, </a:t>
            </a:r>
            <a:r>
              <a:rPr lang="pl-PL" sz="1000" dirty="0" err="1"/>
              <a:t>Bullying</a:t>
            </a:r>
            <a:r>
              <a:rPr lang="pl-PL" sz="1000" dirty="0"/>
              <a:t>. </a:t>
            </a:r>
            <a:r>
              <a:rPr lang="es-ES" sz="1000" dirty="0"/>
              <a:t>Infórmate para saber qué hacer con el bullying</a:t>
            </a:r>
            <a:r>
              <a:rPr lang="pl-PL" sz="1000" dirty="0"/>
              <a:t>, 2018.</a:t>
            </a:r>
          </a:p>
        </p:txBody>
      </p:sp>
      <p:pic>
        <p:nvPicPr>
          <p:cNvPr id="12290" name="Picture 2" descr="shallow focus photography of person in red hooded jacket">
            <a:extLst>
              <a:ext uri="{FF2B5EF4-FFF2-40B4-BE49-F238E27FC236}">
                <a16:creationId xmlns:a16="http://schemas.microsoft.com/office/drawing/2014/main" xmlns="" id="{495588C3-8F02-489B-8301-BFD39377D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xmlns="" id="{8C227EDF-25F1-4D44-A200-174DE113C313}"/>
              </a:ext>
            </a:extLst>
          </p:cNvPr>
          <p:cNvSpPr/>
          <p:nvPr/>
        </p:nvSpPr>
        <p:spPr>
          <a:xfrm>
            <a:off x="609600" y="2049959"/>
            <a:ext cx="2858475" cy="769441"/>
          </a:xfrm>
          <a:prstGeom prst="rect">
            <a:avLst/>
          </a:prstGeom>
        </p:spPr>
        <p:txBody>
          <a:bodyPr wrap="none">
            <a:spAutoFit/>
          </a:bodyPr>
          <a:lstStyle/>
          <a:p>
            <a:r>
              <a:rPr lang="pl-PL" sz="4400" dirty="0" err="1">
                <a:latin typeface="Arial Black" panose="020B0A04020102020204" pitchFamily="34" charset="0"/>
              </a:rPr>
              <a:t>Bullying</a:t>
            </a:r>
            <a:r>
              <a:rPr lang="pl-PL" sz="4400" dirty="0">
                <a:latin typeface="Arial Black" panose="020B0A04020102020204" pitchFamily="34" charset="0"/>
              </a:rPr>
              <a:t> </a:t>
            </a:r>
          </a:p>
        </p:txBody>
      </p:sp>
    </p:spTree>
    <p:extLst>
      <p:ext uri="{BB962C8B-B14F-4D97-AF65-F5344CB8AC3E}">
        <p14:creationId xmlns:p14="http://schemas.microsoft.com/office/powerpoint/2010/main" val="1413732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elective focus photography of person using smartphone">
            <a:extLst>
              <a:ext uri="{FF2B5EF4-FFF2-40B4-BE49-F238E27FC236}">
                <a16:creationId xmlns:a16="http://schemas.microsoft.com/office/drawing/2014/main" xmlns="" id="{2D74469D-2DC3-4EB6-B72A-76E770191C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44" r="24444"/>
          <a:stretch/>
        </p:blipFill>
        <p:spPr bwMode="auto">
          <a:xfrm>
            <a:off x="6934200" y="-3429"/>
            <a:ext cx="5257800" cy="6861429"/>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xmlns="" id="{EE8C93F4-9FC3-4FAE-B40A-B8CEECD58829}"/>
              </a:ext>
            </a:extLst>
          </p:cNvPr>
          <p:cNvPicPr>
            <a:picLocks noChangeAspect="1"/>
          </p:cNvPicPr>
          <p:nvPr/>
        </p:nvPicPr>
        <p:blipFill rotWithShape="1">
          <a:blip r:embed="rId3"/>
          <a:srcRect t="12592" r="24311" b="21026"/>
          <a:stretch/>
        </p:blipFill>
        <p:spPr>
          <a:xfrm>
            <a:off x="4363451" y="-3430"/>
            <a:ext cx="7828549" cy="6861429"/>
          </a:xfrm>
          <a:prstGeom prst="rect">
            <a:avLst/>
          </a:prstGeom>
        </p:spPr>
      </p:pic>
      <p:sp>
        <p:nvSpPr>
          <p:cNvPr id="12" name="Prostokąt 11">
            <a:extLst>
              <a:ext uri="{FF2B5EF4-FFF2-40B4-BE49-F238E27FC236}">
                <a16:creationId xmlns:a16="http://schemas.microsoft.com/office/drawing/2014/main" xmlns="" id="{DEEC24B8-0CA1-4FE6-B443-DBDAD6EC6E07}"/>
              </a:ext>
            </a:extLst>
          </p:cNvPr>
          <p:cNvSpPr/>
          <p:nvPr/>
        </p:nvSpPr>
        <p:spPr>
          <a:xfrm>
            <a:off x="500313" y="2590800"/>
            <a:ext cx="5791200" cy="2308324"/>
          </a:xfrm>
          <a:prstGeom prst="rect">
            <a:avLst/>
          </a:prstGeom>
        </p:spPr>
        <p:txBody>
          <a:bodyPr wrap="square">
            <a:spAutoFit/>
          </a:bodyPr>
          <a:lstStyle/>
          <a:p>
            <a:r>
              <a:rPr lang="pl-PL" sz="2400" dirty="0">
                <a:latin typeface="Calibri Light" panose="020F0302020204030204" pitchFamily="34" charset="0"/>
                <a:cs typeface="Calibri Light" panose="020F0302020204030204" pitchFamily="34" charset="0"/>
              </a:rPr>
              <a:t>Choć zjawiska przemocy </a:t>
            </a:r>
          </a:p>
          <a:p>
            <a:r>
              <a:rPr lang="pl-PL" sz="2400" dirty="0">
                <a:latin typeface="Calibri Light" panose="020F0302020204030204" pitchFamily="34" charset="0"/>
                <a:cs typeface="Calibri Light" panose="020F0302020204030204" pitchFamily="34" charset="0"/>
              </a:rPr>
              <a:t>i szeroko pojętej agresji były obecne w środowisku szkolnych grup rówieśniczych prawie zawsze, to ich intensywność i nieznane wcześniej formy dotarły wraz ze zdobyczami współczesnej technologii do szkół.</a:t>
            </a:r>
          </a:p>
        </p:txBody>
      </p:sp>
      <p:sp>
        <p:nvSpPr>
          <p:cNvPr id="14" name="Prostokąt 13">
            <a:extLst>
              <a:ext uri="{FF2B5EF4-FFF2-40B4-BE49-F238E27FC236}">
                <a16:creationId xmlns:a16="http://schemas.microsoft.com/office/drawing/2014/main" xmlns="" id="{B7A1F5C5-2ED7-4904-B5A3-F703BD74029C}"/>
              </a:ext>
            </a:extLst>
          </p:cNvPr>
          <p:cNvSpPr/>
          <p:nvPr/>
        </p:nvSpPr>
        <p:spPr>
          <a:xfrm>
            <a:off x="537438" y="1752600"/>
            <a:ext cx="2858475" cy="769441"/>
          </a:xfrm>
          <a:prstGeom prst="rect">
            <a:avLst/>
          </a:prstGeom>
        </p:spPr>
        <p:txBody>
          <a:bodyPr wrap="none">
            <a:spAutoFit/>
          </a:bodyPr>
          <a:lstStyle/>
          <a:p>
            <a:r>
              <a:rPr lang="pl-PL" sz="4400" dirty="0" err="1">
                <a:latin typeface="Arial Black" panose="020B0A04020102020204" pitchFamily="34" charset="0"/>
              </a:rPr>
              <a:t>Bullying</a:t>
            </a:r>
            <a:r>
              <a:rPr lang="pl-PL" sz="4400" dirty="0">
                <a:latin typeface="Arial Black" panose="020B0A04020102020204" pitchFamily="34" charset="0"/>
              </a:rPr>
              <a:t> </a:t>
            </a:r>
          </a:p>
        </p:txBody>
      </p:sp>
    </p:spTree>
    <p:extLst>
      <p:ext uri="{BB962C8B-B14F-4D97-AF65-F5344CB8AC3E}">
        <p14:creationId xmlns:p14="http://schemas.microsoft.com/office/powerpoint/2010/main" val="124420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elective focus photography of person using smartphone">
            <a:extLst>
              <a:ext uri="{FF2B5EF4-FFF2-40B4-BE49-F238E27FC236}">
                <a16:creationId xmlns:a16="http://schemas.microsoft.com/office/drawing/2014/main" xmlns="" id="{D85C80BA-179E-40C4-A3DC-912487237C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 t="36341" r="31652" b="25601"/>
          <a:stretch/>
        </p:blipFill>
        <p:spPr bwMode="auto">
          <a:xfrm>
            <a:off x="6626" y="-19879"/>
            <a:ext cx="12185374" cy="4548973"/>
          </a:xfrm>
          <a:prstGeom prst="rect">
            <a:avLst/>
          </a:prstGeom>
          <a:noFill/>
          <a:extLst>
            <a:ext uri="{909E8E84-426E-40DD-AFC4-6F175D3DCCD1}">
              <a14:hiddenFill xmlns:a14="http://schemas.microsoft.com/office/drawing/2010/main">
                <a:solidFill>
                  <a:srgbClr val="FFFFFF"/>
                </a:solidFill>
              </a14:hiddenFill>
            </a:ext>
          </a:extLst>
        </p:spPr>
      </p:pic>
      <p:sp>
        <p:nvSpPr>
          <p:cNvPr id="6" name="Dowolny kształt: kształt 5">
            <a:extLst>
              <a:ext uri="{FF2B5EF4-FFF2-40B4-BE49-F238E27FC236}">
                <a16:creationId xmlns:a16="http://schemas.microsoft.com/office/drawing/2014/main" xmlns="" id="{C7599155-B47E-452D-9EE5-23F36A7E8B9B}"/>
              </a:ext>
            </a:extLst>
          </p:cNvPr>
          <p:cNvSpPr/>
          <p:nvPr/>
        </p:nvSpPr>
        <p:spPr>
          <a:xfrm>
            <a:off x="-6626" y="0"/>
            <a:ext cx="12192000" cy="48768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sp>
        <p:nvSpPr>
          <p:cNvPr id="7" name="Prostokąt 6">
            <a:extLst>
              <a:ext uri="{FF2B5EF4-FFF2-40B4-BE49-F238E27FC236}">
                <a16:creationId xmlns:a16="http://schemas.microsoft.com/office/drawing/2014/main" xmlns="" id="{CC6CA963-ACFD-48A3-B1AA-721FA7748532}"/>
              </a:ext>
            </a:extLst>
          </p:cNvPr>
          <p:cNvSpPr/>
          <p:nvPr/>
        </p:nvSpPr>
        <p:spPr>
          <a:xfrm>
            <a:off x="-6625" y="4829888"/>
            <a:ext cx="12198626" cy="202811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bg1"/>
                </a:solidFill>
              </a:rPr>
              <a:t>`</a:t>
            </a:r>
          </a:p>
        </p:txBody>
      </p:sp>
      <p:sp>
        <p:nvSpPr>
          <p:cNvPr id="4" name="Prostokąt 3">
            <a:extLst>
              <a:ext uri="{FF2B5EF4-FFF2-40B4-BE49-F238E27FC236}">
                <a16:creationId xmlns:a16="http://schemas.microsoft.com/office/drawing/2014/main" xmlns="" id="{6ADE5791-FA92-4F74-8B77-A59E40AB6807}"/>
              </a:ext>
            </a:extLst>
          </p:cNvPr>
          <p:cNvSpPr/>
          <p:nvPr/>
        </p:nvSpPr>
        <p:spPr>
          <a:xfrm>
            <a:off x="381000" y="2119343"/>
            <a:ext cx="10548730" cy="4154984"/>
          </a:xfrm>
          <a:prstGeom prst="rect">
            <a:avLst/>
          </a:prstGeom>
        </p:spPr>
        <p:txBody>
          <a:bodyPr wrap="square">
            <a:spAutoFit/>
          </a:bodyPr>
          <a:lstStyle/>
          <a:p>
            <a:r>
              <a:rPr lang="pl-PL" sz="3600" dirty="0">
                <a:solidFill>
                  <a:schemeClr val="bg1"/>
                </a:solidFill>
                <a:latin typeface="Arial Black" panose="020B0A04020102020204" pitchFamily="34" charset="0"/>
              </a:rPr>
              <a:t>Nową formą przemocy </a:t>
            </a:r>
            <a:br>
              <a:rPr lang="pl-PL" sz="3600" dirty="0">
                <a:solidFill>
                  <a:schemeClr val="bg1"/>
                </a:solidFill>
                <a:latin typeface="Arial Black" panose="020B0A04020102020204" pitchFamily="34" charset="0"/>
              </a:rPr>
            </a:br>
            <a:r>
              <a:rPr lang="pl-PL" sz="3600" dirty="0">
                <a:solidFill>
                  <a:schemeClr val="bg1"/>
                </a:solidFill>
                <a:latin typeface="Arial Black" panose="020B0A04020102020204" pitchFamily="34" charset="0"/>
              </a:rPr>
              <a:t>jest cyberbullying, który </a:t>
            </a:r>
            <a:br>
              <a:rPr lang="pl-PL" sz="3600" dirty="0">
                <a:solidFill>
                  <a:schemeClr val="bg1"/>
                </a:solidFill>
                <a:latin typeface="Arial Black" panose="020B0A04020102020204" pitchFamily="34" charset="0"/>
              </a:rPr>
            </a:br>
            <a:r>
              <a:rPr lang="pl-PL" sz="3600" dirty="0">
                <a:solidFill>
                  <a:schemeClr val="bg1"/>
                </a:solidFill>
                <a:latin typeface="Arial Black" panose="020B0A04020102020204" pitchFamily="34" charset="0"/>
              </a:rPr>
              <a:t>rozprzestrzenia się w środowisku nowoczesnych technologii.</a:t>
            </a:r>
          </a:p>
          <a:p>
            <a:endParaRPr lang="pl-PL" sz="3600" dirty="0">
              <a:solidFill>
                <a:schemeClr val="bg1"/>
              </a:solidFill>
              <a:latin typeface="Arial Black" panose="020B0A04020102020204" pitchFamily="34" charset="0"/>
            </a:endParaRPr>
          </a:p>
          <a:p>
            <a:r>
              <a:rPr lang="pl-PL" sz="2200" dirty="0">
                <a:solidFill>
                  <a:schemeClr val="bg1"/>
                </a:solidFill>
                <a:latin typeface="Calibri Light" panose="020F0302020204030204" pitchFamily="34" charset="0"/>
                <a:cs typeface="Calibri Light" panose="020F0302020204030204" pitchFamily="34" charset="0"/>
              </a:rPr>
              <a:t>Cyberprzemoc jest zjawiskiem, które dokonuje się w przestrzeni wirtualnej, przy wykorzystaniu różnych urządzeń, wśród których wyróżnić można takie jak telefon komórkowy (wiadomości SMS), komputer (zdjęcia), Internet (hejt).</a:t>
            </a:r>
          </a:p>
          <a:p>
            <a:endParaRPr lang="pl-PL" dirty="0">
              <a:solidFill>
                <a:schemeClr val="bg1"/>
              </a:solidFill>
            </a:endParaRPr>
          </a:p>
        </p:txBody>
      </p:sp>
      <p:sp>
        <p:nvSpPr>
          <p:cNvPr id="5" name="Prostokąt 4">
            <a:extLst>
              <a:ext uri="{FF2B5EF4-FFF2-40B4-BE49-F238E27FC236}">
                <a16:creationId xmlns:a16="http://schemas.microsoft.com/office/drawing/2014/main" xmlns="" id="{1CA109F4-CB73-43D7-8999-CDE85F619B2F}"/>
              </a:ext>
            </a:extLst>
          </p:cNvPr>
          <p:cNvSpPr/>
          <p:nvPr/>
        </p:nvSpPr>
        <p:spPr>
          <a:xfrm>
            <a:off x="0" y="6611779"/>
            <a:ext cx="10548730" cy="246221"/>
          </a:xfrm>
          <a:prstGeom prst="rect">
            <a:avLst/>
          </a:prstGeom>
        </p:spPr>
        <p:txBody>
          <a:bodyPr wrap="square">
            <a:spAutoFit/>
          </a:bodyPr>
          <a:lstStyle/>
          <a:p>
            <a:r>
              <a:rPr lang="pl-PL" sz="1000" dirty="0">
                <a:solidFill>
                  <a:schemeClr val="bg1"/>
                </a:solidFill>
              </a:rPr>
              <a:t>Źródło: Cyberbullying. </a:t>
            </a:r>
            <a:r>
              <a:rPr lang="pl-PL" sz="1000" dirty="0" err="1">
                <a:solidFill>
                  <a:schemeClr val="bg1"/>
                </a:solidFill>
              </a:rPr>
              <a:t>Bullying</a:t>
            </a:r>
            <a:r>
              <a:rPr lang="pl-PL" sz="1000" dirty="0">
                <a:solidFill>
                  <a:schemeClr val="bg1"/>
                </a:solidFill>
              </a:rPr>
              <a:t> in the Digital Age, R.M. Kowalski, S.P. </a:t>
            </a:r>
            <a:r>
              <a:rPr lang="pl-PL" sz="1000" dirty="0" err="1">
                <a:solidFill>
                  <a:schemeClr val="bg1"/>
                </a:solidFill>
              </a:rPr>
              <a:t>Limber</a:t>
            </a:r>
            <a:r>
              <a:rPr lang="pl-PL" sz="1000" dirty="0">
                <a:solidFill>
                  <a:schemeClr val="bg1"/>
                </a:solidFill>
              </a:rPr>
              <a:t>, P.W. </a:t>
            </a:r>
            <a:r>
              <a:rPr lang="pl-PL" sz="1000" dirty="0" err="1">
                <a:solidFill>
                  <a:schemeClr val="bg1"/>
                </a:solidFill>
              </a:rPr>
              <a:t>Agatston</a:t>
            </a:r>
            <a:r>
              <a:rPr lang="pl-PL" sz="1000" dirty="0">
                <a:solidFill>
                  <a:schemeClr val="bg1"/>
                </a:solidFill>
              </a:rPr>
              <a:t>, Oxford 2012.</a:t>
            </a:r>
          </a:p>
        </p:txBody>
      </p:sp>
    </p:spTree>
    <p:extLst>
      <p:ext uri="{BB962C8B-B14F-4D97-AF65-F5344CB8AC3E}">
        <p14:creationId xmlns:p14="http://schemas.microsoft.com/office/powerpoint/2010/main" val="305327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olny kształt: kształt 14">
            <a:extLst>
              <a:ext uri="{FF2B5EF4-FFF2-40B4-BE49-F238E27FC236}">
                <a16:creationId xmlns:a16="http://schemas.microsoft.com/office/drawing/2014/main" xmlns="" id="{653F61A8-7A9A-48A4-B460-938AFF241970}"/>
              </a:ext>
            </a:extLst>
          </p:cNvPr>
          <p:cNvSpPr/>
          <p:nvPr/>
        </p:nvSpPr>
        <p:spPr>
          <a:xfrm flipH="1" flipV="1">
            <a:off x="0" y="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xmlns="" id="{6F205DA9-5D87-4ECF-B587-CC1E2D5AA908}"/>
              </a:ext>
            </a:extLst>
          </p:cNvPr>
          <p:cNvSpPr/>
          <p:nvPr/>
        </p:nvSpPr>
        <p:spPr>
          <a:xfrm>
            <a:off x="0" y="6477000"/>
            <a:ext cx="11257722" cy="246221"/>
          </a:xfrm>
          <a:prstGeom prst="rect">
            <a:avLst/>
          </a:prstGeom>
        </p:spPr>
        <p:txBody>
          <a:bodyPr wrap="square">
            <a:spAutoFit/>
          </a:bodyPr>
          <a:lstStyle/>
          <a:p>
            <a:r>
              <a:rPr lang="pl-PL" sz="1000" dirty="0">
                <a:latin typeface="+mj-lt"/>
              </a:rPr>
              <a:t>Źródło: J. </a:t>
            </a:r>
            <a:r>
              <a:rPr lang="pl-PL" sz="1000" dirty="0" err="1">
                <a:latin typeface="+mj-lt"/>
              </a:rPr>
              <a:t>Pyżalski</a:t>
            </a:r>
            <a:r>
              <a:rPr lang="pl-PL" sz="1000" dirty="0">
                <a:latin typeface="+mj-lt"/>
              </a:rPr>
              <a:t>, E. Roland (red.), </a:t>
            </a:r>
            <a:r>
              <a:rPr lang="pl-PL" sz="1000" dirty="0" err="1">
                <a:latin typeface="+mj-lt"/>
              </a:rPr>
              <a:t>Bullying</a:t>
            </a:r>
            <a:r>
              <a:rPr lang="pl-PL" sz="1000" dirty="0">
                <a:latin typeface="+mj-lt"/>
              </a:rPr>
              <a:t> a specjalne potrzeby edukacyjne – podręcznik metodyczny, Łódź 2010, s. 5</a:t>
            </a:r>
          </a:p>
        </p:txBody>
      </p:sp>
      <p:sp>
        <p:nvSpPr>
          <p:cNvPr id="9" name="Prostokąt 8">
            <a:extLst>
              <a:ext uri="{FF2B5EF4-FFF2-40B4-BE49-F238E27FC236}">
                <a16:creationId xmlns:a16="http://schemas.microsoft.com/office/drawing/2014/main" xmlns="" id="{3B1C147D-F855-44D5-B8E9-8CBD22C4B005}"/>
              </a:ext>
            </a:extLst>
          </p:cNvPr>
          <p:cNvSpPr/>
          <p:nvPr/>
        </p:nvSpPr>
        <p:spPr>
          <a:xfrm>
            <a:off x="1219200" y="4191000"/>
            <a:ext cx="10272093" cy="2062103"/>
          </a:xfrm>
          <a:prstGeom prst="rect">
            <a:avLst/>
          </a:prstGeom>
        </p:spPr>
        <p:txBody>
          <a:bodyPr wrap="square">
            <a:spAutoFit/>
          </a:bodyPr>
          <a:lstStyle/>
          <a:p>
            <a:pPr algn="ctr"/>
            <a:r>
              <a:rPr lang="pl-PL" sz="2200" dirty="0">
                <a:latin typeface="Calibri Light" panose="020F0302020204030204" pitchFamily="34" charset="0"/>
                <a:cs typeface="Calibri Light" panose="020F0302020204030204" pitchFamily="34" charset="0"/>
              </a:rPr>
              <a:t>Aby dane działania o charakterze wrogim/agresywnym/</a:t>
            </a:r>
            <a:r>
              <a:rPr lang="pl-PL" sz="2200" dirty="0" err="1">
                <a:latin typeface="Calibri Light" panose="020F0302020204030204" pitchFamily="34" charset="0"/>
                <a:cs typeface="Calibri Light" panose="020F0302020204030204" pitchFamily="34" charset="0"/>
              </a:rPr>
              <a:t>przemocowym</a:t>
            </a:r>
            <a:r>
              <a:rPr lang="pl-PL" sz="2200" dirty="0">
                <a:latin typeface="Calibri Light" panose="020F0302020204030204" pitchFamily="34" charset="0"/>
                <a:cs typeface="Calibri Light" panose="020F0302020204030204" pitchFamily="34" charset="0"/>
              </a:rPr>
              <a:t> mogło zostać zakwalifikowane jako cyberbullying może mieć charakter sporadyczny bądź wręcz cykliczny. </a:t>
            </a:r>
          </a:p>
          <a:p>
            <a:pPr algn="ctr"/>
            <a:endParaRPr lang="pl-PL" dirty="0"/>
          </a:p>
          <a:p>
            <a:pPr algn="ctr"/>
            <a:r>
              <a:rPr lang="pl-PL" sz="2200" dirty="0">
                <a:latin typeface="Calibri Light" panose="020F0302020204030204" pitchFamily="34" charset="0"/>
                <a:cs typeface="Calibri Light" panose="020F0302020204030204" pitchFamily="34" charset="0"/>
              </a:rPr>
              <a:t>Badacze wskazują na różną częstotliwość takich działań (np. jeden raz w tygodniu, dwa-trzy razy w miesiącu).</a:t>
            </a:r>
          </a:p>
        </p:txBody>
      </p:sp>
      <p:pic>
        <p:nvPicPr>
          <p:cNvPr id="1026" name="Picture 2" descr="Znalezione obrazy dla zapytania cyberbullying">
            <a:extLst>
              <a:ext uri="{FF2B5EF4-FFF2-40B4-BE49-F238E27FC236}">
                <a16:creationId xmlns:a16="http://schemas.microsoft.com/office/drawing/2014/main" xmlns="" id="{A50CE259-FF48-468E-A12F-1674CB67A0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r="21875"/>
          <a:stretch/>
        </p:blipFill>
        <p:spPr bwMode="auto">
          <a:xfrm>
            <a:off x="561506" y="155280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nalezione obrazy dla zapytania cyberbullying">
            <a:extLst>
              <a:ext uri="{FF2B5EF4-FFF2-40B4-BE49-F238E27FC236}">
                <a16:creationId xmlns:a16="http://schemas.microsoft.com/office/drawing/2014/main" xmlns="" id="{BA94F6D6-9071-4D76-AF40-D675E64B06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94" r="21894"/>
          <a:stretch/>
        </p:blipFill>
        <p:spPr bwMode="auto">
          <a:xfrm>
            <a:off x="5210054" y="155280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dobny obraz">
            <a:extLst>
              <a:ext uri="{FF2B5EF4-FFF2-40B4-BE49-F238E27FC236}">
                <a16:creationId xmlns:a16="http://schemas.microsoft.com/office/drawing/2014/main" xmlns="" id="{80817C75-B13F-48C4-A112-EE6C32CE21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67" r="16667"/>
          <a:stretch/>
        </p:blipFill>
        <p:spPr bwMode="auto">
          <a:xfrm>
            <a:off x="7534328" y="155280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nalezione obrazy dla zapytania cyberbullying">
            <a:extLst>
              <a:ext uri="{FF2B5EF4-FFF2-40B4-BE49-F238E27FC236}">
                <a16:creationId xmlns:a16="http://schemas.microsoft.com/office/drawing/2014/main" xmlns="" id="{AD77D650-B3A9-4BD0-ACD4-BE67E79341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67" r="16667"/>
          <a:stretch/>
        </p:blipFill>
        <p:spPr bwMode="auto">
          <a:xfrm>
            <a:off x="9858600" y="155280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dobny obraz">
            <a:extLst>
              <a:ext uri="{FF2B5EF4-FFF2-40B4-BE49-F238E27FC236}">
                <a16:creationId xmlns:a16="http://schemas.microsoft.com/office/drawing/2014/main" xmlns="" id="{C87F386F-3170-4849-8A21-DE6266BD69B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494" r="24494"/>
          <a:stretch/>
        </p:blipFill>
        <p:spPr bwMode="auto">
          <a:xfrm>
            <a:off x="2885780" y="1552800"/>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2" name="Strzałka: w prawo 1">
            <a:extLst>
              <a:ext uri="{FF2B5EF4-FFF2-40B4-BE49-F238E27FC236}">
                <a16:creationId xmlns:a16="http://schemas.microsoft.com/office/drawing/2014/main" xmlns="" id="{B071DE84-763D-45F1-9F6E-596633207D41}"/>
              </a:ext>
            </a:extLst>
          </p:cNvPr>
          <p:cNvSpPr/>
          <p:nvPr/>
        </p:nvSpPr>
        <p:spPr>
          <a:xfrm>
            <a:off x="533400" y="778565"/>
            <a:ext cx="1800000" cy="109763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prawo 4">
            <a:extLst>
              <a:ext uri="{FF2B5EF4-FFF2-40B4-BE49-F238E27FC236}">
                <a16:creationId xmlns:a16="http://schemas.microsoft.com/office/drawing/2014/main" xmlns="" id="{772BE7FE-ED6D-46DD-BB68-58A0C985557C}"/>
              </a:ext>
            </a:extLst>
          </p:cNvPr>
          <p:cNvSpPr/>
          <p:nvPr/>
        </p:nvSpPr>
        <p:spPr>
          <a:xfrm>
            <a:off x="2870498" y="778565"/>
            <a:ext cx="1800000" cy="109763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5">
            <a:extLst>
              <a:ext uri="{FF2B5EF4-FFF2-40B4-BE49-F238E27FC236}">
                <a16:creationId xmlns:a16="http://schemas.microsoft.com/office/drawing/2014/main" xmlns="" id="{776019B1-EA2D-4D8E-97AE-462EF0957D99}"/>
              </a:ext>
            </a:extLst>
          </p:cNvPr>
          <p:cNvSpPr/>
          <p:nvPr/>
        </p:nvSpPr>
        <p:spPr>
          <a:xfrm>
            <a:off x="5207596" y="778565"/>
            <a:ext cx="1800000" cy="109763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a:extLst>
              <a:ext uri="{FF2B5EF4-FFF2-40B4-BE49-F238E27FC236}">
                <a16:creationId xmlns:a16="http://schemas.microsoft.com/office/drawing/2014/main" xmlns="" id="{99C994C2-3831-4256-8A11-648956FB7058}"/>
              </a:ext>
            </a:extLst>
          </p:cNvPr>
          <p:cNvSpPr/>
          <p:nvPr/>
        </p:nvSpPr>
        <p:spPr>
          <a:xfrm>
            <a:off x="7544694" y="778565"/>
            <a:ext cx="1800000" cy="109763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a:extLst>
              <a:ext uri="{FF2B5EF4-FFF2-40B4-BE49-F238E27FC236}">
                <a16:creationId xmlns:a16="http://schemas.microsoft.com/office/drawing/2014/main" xmlns="" id="{89060878-9D29-4F53-84E1-D8535328C813}"/>
              </a:ext>
            </a:extLst>
          </p:cNvPr>
          <p:cNvSpPr/>
          <p:nvPr/>
        </p:nvSpPr>
        <p:spPr>
          <a:xfrm>
            <a:off x="9881791" y="762000"/>
            <a:ext cx="1800000" cy="109763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35117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3886200"/>
            <a:ext cx="10972800" cy="2239964"/>
          </a:xfrm>
        </p:spPr>
        <p:txBody>
          <a:bodyPr>
            <a:normAutofit/>
          </a:bodyPr>
          <a:lstStyle/>
          <a:p>
            <a:pPr marL="0" indent="0" algn="ctr">
              <a:buNone/>
            </a:pPr>
            <a:r>
              <a:rPr lang="pl-PL" sz="2200" dirty="0">
                <a:latin typeface="Calibri Light" panose="020F0302020204030204" pitchFamily="34" charset="0"/>
                <a:cs typeface="Calibri Light" panose="020F0302020204030204" pitchFamily="34" charset="0"/>
              </a:rPr>
              <a:t>Wskazuje się również, że jednorazowe działania, które cechuje wrogość, agresja, przemoc w sieci mogą być zakwalifikowane jako cyberbullying.</a:t>
            </a:r>
          </a:p>
          <a:p>
            <a:pPr marL="0" indent="0" algn="ctr">
              <a:buNone/>
            </a:pPr>
            <a:endParaRPr lang="pl-PL" sz="2200" dirty="0"/>
          </a:p>
          <a:p>
            <a:pPr marL="0" indent="0" algn="ctr">
              <a:buNone/>
            </a:pPr>
            <a:endParaRPr lang="pl-PL" sz="2200" dirty="0"/>
          </a:p>
          <a:p>
            <a:pPr marL="0" indent="0" algn="ctr">
              <a:buNone/>
            </a:pPr>
            <a:endParaRPr lang="pl-PL" sz="2200" dirty="0"/>
          </a:p>
          <a:p>
            <a:pPr marL="0" indent="0" algn="ctr">
              <a:buNone/>
            </a:pPr>
            <a:endParaRPr lang="pl-PL" sz="2200" dirty="0"/>
          </a:p>
          <a:p>
            <a:pPr marL="0" indent="0" algn="ctr">
              <a:buNone/>
            </a:pPr>
            <a:endParaRPr lang="pl-PL" dirty="0"/>
          </a:p>
        </p:txBody>
      </p:sp>
      <p:sp>
        <p:nvSpPr>
          <p:cNvPr id="4" name="Prostokąt 3">
            <a:extLst>
              <a:ext uri="{FF2B5EF4-FFF2-40B4-BE49-F238E27FC236}">
                <a16:creationId xmlns:a16="http://schemas.microsoft.com/office/drawing/2014/main" xmlns="" id="{48A4FDD3-5605-4A3B-8CA2-C3D147A71F64}"/>
              </a:ext>
            </a:extLst>
          </p:cNvPr>
          <p:cNvSpPr/>
          <p:nvPr/>
        </p:nvSpPr>
        <p:spPr>
          <a:xfrm>
            <a:off x="26504" y="6457890"/>
            <a:ext cx="11555896" cy="400110"/>
          </a:xfrm>
          <a:prstGeom prst="rect">
            <a:avLst/>
          </a:prstGeom>
        </p:spPr>
        <p:txBody>
          <a:bodyPr wrap="square">
            <a:spAutoFit/>
          </a:bodyPr>
          <a:lstStyle/>
          <a:p>
            <a:endParaRPr lang="pl-PL" sz="1000" dirty="0"/>
          </a:p>
          <a:p>
            <a:r>
              <a:rPr lang="pl-PL" sz="1000" dirty="0"/>
              <a:t>Źródło: J. </a:t>
            </a:r>
            <a:r>
              <a:rPr lang="pl-PL" sz="1000" dirty="0" err="1"/>
              <a:t>Pyżalski</a:t>
            </a:r>
            <a:r>
              <a:rPr lang="pl-PL" sz="1000" dirty="0"/>
              <a:t>, E. Roland (red.), </a:t>
            </a:r>
            <a:r>
              <a:rPr lang="pl-PL" sz="1000" dirty="0" err="1"/>
              <a:t>Bullying</a:t>
            </a:r>
            <a:r>
              <a:rPr lang="pl-PL" sz="1000" dirty="0"/>
              <a:t> a specjalne potrzeby edukacyjne – podręcznik metodyczny, Łódź 2010, s. 5</a:t>
            </a:r>
          </a:p>
        </p:txBody>
      </p:sp>
      <p:sp>
        <p:nvSpPr>
          <p:cNvPr id="5" name="Dowolny kształt: kształt 4">
            <a:extLst>
              <a:ext uri="{FF2B5EF4-FFF2-40B4-BE49-F238E27FC236}">
                <a16:creationId xmlns:a16="http://schemas.microsoft.com/office/drawing/2014/main" xmlns="" id="{E934B354-2C0A-4273-A758-9EE3E8E42D25}"/>
              </a:ext>
            </a:extLst>
          </p:cNvPr>
          <p:cNvSpPr/>
          <p:nvPr/>
        </p:nvSpPr>
        <p:spPr>
          <a:xfrm flipH="1" flipV="1">
            <a:off x="0" y="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6" descr="Znalezione obrazy dla zapytania cyberbullying">
            <a:extLst>
              <a:ext uri="{FF2B5EF4-FFF2-40B4-BE49-F238E27FC236}">
                <a16:creationId xmlns:a16="http://schemas.microsoft.com/office/drawing/2014/main" xmlns="" id="{96A11312-A142-4DB8-ACF4-641D3A62C4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94" r="21894"/>
          <a:stretch/>
        </p:blipFill>
        <p:spPr bwMode="auto">
          <a:xfrm>
            <a:off x="5210054" y="1552800"/>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13" name="Strzałka: w prawo 12">
            <a:extLst>
              <a:ext uri="{FF2B5EF4-FFF2-40B4-BE49-F238E27FC236}">
                <a16:creationId xmlns:a16="http://schemas.microsoft.com/office/drawing/2014/main" xmlns="" id="{40D58D1F-347B-435C-B237-0FB6353FE39D}"/>
              </a:ext>
            </a:extLst>
          </p:cNvPr>
          <p:cNvSpPr/>
          <p:nvPr/>
        </p:nvSpPr>
        <p:spPr>
          <a:xfrm>
            <a:off x="5207596" y="778565"/>
            <a:ext cx="1800000" cy="109763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37099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77000" y="1905001"/>
            <a:ext cx="5715000" cy="1523999"/>
          </a:xfrm>
        </p:spPr>
        <p:txBody>
          <a:bodyPr>
            <a:noAutofit/>
          </a:bodyPr>
          <a:lstStyle/>
          <a:p>
            <a:pPr marL="0" indent="0" algn="ctr">
              <a:buNone/>
            </a:pPr>
            <a:r>
              <a:rPr lang="pl-PL" sz="2400" dirty="0">
                <a:latin typeface="Arial Black" panose="020B0A04020102020204" pitchFamily="34" charset="0"/>
              </a:rPr>
              <a:t>Współczesna </a:t>
            </a:r>
            <a:br>
              <a:rPr lang="pl-PL" sz="2400" dirty="0">
                <a:latin typeface="Arial Black" panose="020B0A04020102020204" pitchFamily="34" charset="0"/>
              </a:rPr>
            </a:br>
            <a:r>
              <a:rPr lang="pl-PL" sz="2400" dirty="0">
                <a:latin typeface="Arial Black" panose="020B0A04020102020204" pitchFamily="34" charset="0"/>
              </a:rPr>
              <a:t>technologia niesie </a:t>
            </a:r>
            <a:br>
              <a:rPr lang="pl-PL" sz="2400" dirty="0">
                <a:latin typeface="Arial Black" panose="020B0A04020102020204" pitchFamily="34" charset="0"/>
              </a:rPr>
            </a:br>
            <a:r>
              <a:rPr lang="pl-PL" sz="2400" dirty="0">
                <a:latin typeface="Arial Black" panose="020B0A04020102020204" pitchFamily="34" charset="0"/>
              </a:rPr>
              <a:t>ze sobą szereg szans, otwiera nowe i nieznane dotąd możliwości.</a:t>
            </a:r>
          </a:p>
          <a:p>
            <a:pPr marL="0" indent="0" algn="ctr">
              <a:buNone/>
            </a:pPr>
            <a:endParaRPr lang="pl-PL" sz="2400" dirty="0">
              <a:latin typeface="Arial Black" panose="020B0A04020102020204" pitchFamily="34" charset="0"/>
            </a:endParaRPr>
          </a:p>
          <a:p>
            <a:pPr marL="0" indent="0" algn="ctr">
              <a:buNone/>
            </a:pPr>
            <a:r>
              <a:rPr lang="pl-PL" sz="2400" dirty="0">
                <a:latin typeface="Arial Black" panose="020B0A04020102020204" pitchFamily="34" charset="0"/>
              </a:rPr>
              <a:t> Widoczne są one szczególnie </a:t>
            </a:r>
            <a:br>
              <a:rPr lang="pl-PL" sz="2400" dirty="0">
                <a:latin typeface="Arial Black" panose="020B0A04020102020204" pitchFamily="34" charset="0"/>
              </a:rPr>
            </a:br>
            <a:r>
              <a:rPr lang="pl-PL" sz="2400" dirty="0">
                <a:latin typeface="Arial Black" panose="020B0A04020102020204" pitchFamily="34" charset="0"/>
              </a:rPr>
              <a:t>w zmianie sposobów komunikowania się. </a:t>
            </a:r>
          </a:p>
        </p:txBody>
      </p:sp>
      <p:pic>
        <p:nvPicPr>
          <p:cNvPr id="7" name="Picture 2" descr="shade photo of woman">
            <a:extLst>
              <a:ext uri="{FF2B5EF4-FFF2-40B4-BE49-F238E27FC236}">
                <a16:creationId xmlns:a16="http://schemas.microsoft.com/office/drawing/2014/main" xmlns="" id="{9A3E5D49-BDDF-47F7-B059-B319CF4FC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26" t="22512"/>
          <a:stretch/>
        </p:blipFill>
        <p:spPr bwMode="auto">
          <a:xfrm>
            <a:off x="0" y="-17036"/>
            <a:ext cx="6477000" cy="6875036"/>
          </a:xfrm>
          <a:prstGeom prst="rect">
            <a:avLst/>
          </a:prstGeom>
          <a:noFill/>
          <a:extLst>
            <a:ext uri="{909E8E84-426E-40DD-AFC4-6F175D3DCCD1}">
              <a14:hiddenFill xmlns:a14="http://schemas.microsoft.com/office/drawing/2010/main">
                <a:solidFill>
                  <a:srgbClr val="FFFFFF"/>
                </a:solidFill>
              </a14:hiddenFill>
            </a:ext>
          </a:extLst>
        </p:spPr>
      </p:pic>
      <p:sp>
        <p:nvSpPr>
          <p:cNvPr id="6" name="Strzałka: pięciokąt 5">
            <a:extLst>
              <a:ext uri="{FF2B5EF4-FFF2-40B4-BE49-F238E27FC236}">
                <a16:creationId xmlns:a16="http://schemas.microsoft.com/office/drawing/2014/main" xmlns="" id="{E06EA889-DF7A-492A-810D-DAFD13600B4D}"/>
              </a:ext>
            </a:extLst>
          </p:cNvPr>
          <p:cNvSpPr/>
          <p:nvPr/>
        </p:nvSpPr>
        <p:spPr>
          <a:xfrm flipH="1">
            <a:off x="4267200" y="-17036"/>
            <a:ext cx="7086600" cy="6871252"/>
          </a:xfrm>
          <a:prstGeom prst="homePlate">
            <a:avLst>
              <a:gd name="adj" fmla="val 260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pięciokąt 7">
            <a:extLst>
              <a:ext uri="{FF2B5EF4-FFF2-40B4-BE49-F238E27FC236}">
                <a16:creationId xmlns:a16="http://schemas.microsoft.com/office/drawing/2014/main" xmlns="" id="{4047FFAD-7923-4AAF-951D-0486B94F5BB1}"/>
              </a:ext>
            </a:extLst>
          </p:cNvPr>
          <p:cNvSpPr/>
          <p:nvPr/>
        </p:nvSpPr>
        <p:spPr>
          <a:xfrm flipH="1">
            <a:off x="5105400" y="-17036"/>
            <a:ext cx="7086600" cy="6871252"/>
          </a:xfrm>
          <a:prstGeom prst="homePlate">
            <a:avLst>
              <a:gd name="adj" fmla="val 260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zawartości 2">
            <a:extLst>
              <a:ext uri="{FF2B5EF4-FFF2-40B4-BE49-F238E27FC236}">
                <a16:creationId xmlns:a16="http://schemas.microsoft.com/office/drawing/2014/main" xmlns="" id="{225FA4E6-E8D1-4F6D-B711-E00E20DD0664}"/>
              </a:ext>
            </a:extLst>
          </p:cNvPr>
          <p:cNvSpPr txBox="1">
            <a:spLocks/>
          </p:cNvSpPr>
          <p:nvPr/>
        </p:nvSpPr>
        <p:spPr>
          <a:xfrm>
            <a:off x="6477000" y="1752600"/>
            <a:ext cx="5181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70000"/>
              </a:lnSpc>
              <a:buFont typeface="Arial" panose="020B0604020202020204" pitchFamily="34" charset="0"/>
              <a:buNone/>
            </a:pPr>
            <a:r>
              <a:rPr lang="pl-PL" sz="2200" dirty="0">
                <a:latin typeface="Calibri Light" panose="020F0302020204030204" pitchFamily="34" charset="0"/>
                <a:cs typeface="Calibri Light" panose="020F0302020204030204" pitchFamily="34" charset="0"/>
              </a:rPr>
              <a:t>Psychiczne skutki działań</a:t>
            </a:r>
            <a:br>
              <a:rPr lang="pl-PL" sz="2200" dirty="0">
                <a:latin typeface="Calibri Light" panose="020F0302020204030204" pitchFamily="34" charset="0"/>
                <a:cs typeface="Calibri Light" panose="020F0302020204030204" pitchFamily="34" charset="0"/>
              </a:rPr>
            </a:br>
            <a:r>
              <a:rPr lang="pl-PL" sz="2200" dirty="0" err="1">
                <a:latin typeface="Calibri Light" panose="020F0302020204030204" pitchFamily="34" charset="0"/>
                <a:cs typeface="Calibri Light" panose="020F0302020204030204" pitchFamily="34" charset="0"/>
              </a:rPr>
              <a:t>przemocowych</a:t>
            </a:r>
            <a:r>
              <a:rPr lang="pl-PL" sz="2200" dirty="0">
                <a:latin typeface="Calibri Light" panose="020F0302020204030204" pitchFamily="34" charset="0"/>
                <a:cs typeface="Calibri Light" panose="020F0302020204030204" pitchFamily="34" charset="0"/>
              </a:rPr>
              <a:t> względem słabszych fizycznie i psychicznie osób mogą wywołać silne przeżycia, których skutki mogą okazać się długotrwałe i destrukcyjne dla kolejnych etapów i obszarów życia.</a:t>
            </a:r>
          </a:p>
        </p:txBody>
      </p:sp>
    </p:spTree>
    <p:extLst>
      <p:ext uri="{BB962C8B-B14F-4D97-AF65-F5344CB8AC3E}">
        <p14:creationId xmlns:p14="http://schemas.microsoft.com/office/powerpoint/2010/main" val="3362665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olny kształt: kształt 10">
            <a:extLst>
              <a:ext uri="{FF2B5EF4-FFF2-40B4-BE49-F238E27FC236}">
                <a16:creationId xmlns:a16="http://schemas.microsoft.com/office/drawing/2014/main" xmlns="" id="{2E608192-E5D6-408B-A5AC-088B8DD9903F}"/>
              </a:ext>
            </a:extLst>
          </p:cNvPr>
          <p:cNvSpPr/>
          <p:nvPr/>
        </p:nvSpPr>
        <p:spPr>
          <a:xfrm rot="5400000" flipV="1">
            <a:off x="7397416" y="2057400"/>
            <a:ext cx="6858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Dowolny kształt: kształt 9">
            <a:extLst>
              <a:ext uri="{FF2B5EF4-FFF2-40B4-BE49-F238E27FC236}">
                <a16:creationId xmlns:a16="http://schemas.microsoft.com/office/drawing/2014/main" xmlns="" id="{F2017F11-73EB-4C90-92BD-5860E3027D8D}"/>
              </a:ext>
            </a:extLst>
          </p:cNvPr>
          <p:cNvSpPr/>
          <p:nvPr/>
        </p:nvSpPr>
        <p:spPr>
          <a:xfrm rot="16200000" flipH="1" flipV="1">
            <a:off x="-2057400" y="2057400"/>
            <a:ext cx="6858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Picture 30" descr="iPhone6_mockup_front_white.png">
            <a:extLst>
              <a:ext uri="{FF2B5EF4-FFF2-40B4-BE49-F238E27FC236}">
                <a16:creationId xmlns:a16="http://schemas.microsoft.com/office/drawing/2014/main" xmlns="" id="{D3F92C82-5822-42ED-B351-BE0F326E651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2906496" cy="4546294"/>
          </a:xfrm>
          <a:prstGeom prst="rect">
            <a:avLst/>
          </a:prstGeom>
        </p:spPr>
      </p:pic>
      <p:pic>
        <p:nvPicPr>
          <p:cNvPr id="5" name="Picture 31" descr="iPhone6_mockup_front_white.png">
            <a:extLst>
              <a:ext uri="{FF2B5EF4-FFF2-40B4-BE49-F238E27FC236}">
                <a16:creationId xmlns:a16="http://schemas.microsoft.com/office/drawing/2014/main" xmlns="" id="{9050FBE3-91C4-4784-A077-E86E5519244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400" y="0"/>
            <a:ext cx="2906496" cy="4546294"/>
          </a:xfrm>
          <a:prstGeom prst="rect">
            <a:avLst/>
          </a:prstGeom>
        </p:spPr>
      </p:pic>
      <p:cxnSp>
        <p:nvCxnSpPr>
          <p:cNvPr id="7" name="Łącznik prosty ze strzałką 6">
            <a:extLst>
              <a:ext uri="{FF2B5EF4-FFF2-40B4-BE49-F238E27FC236}">
                <a16:creationId xmlns:a16="http://schemas.microsoft.com/office/drawing/2014/main" xmlns="" id="{19FD9553-A930-438E-9713-1064980CCD46}"/>
              </a:ext>
            </a:extLst>
          </p:cNvPr>
          <p:cNvCxnSpPr/>
          <p:nvPr/>
        </p:nvCxnSpPr>
        <p:spPr>
          <a:xfrm>
            <a:off x="2667000" y="1828800"/>
            <a:ext cx="6858000" cy="0"/>
          </a:xfrm>
          <a:prstGeom prst="straightConnector1">
            <a:avLst/>
          </a:prstGeom>
          <a:ln w="57150">
            <a:solidFill>
              <a:schemeClr val="tx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Prostokąt 7">
            <a:extLst>
              <a:ext uri="{FF2B5EF4-FFF2-40B4-BE49-F238E27FC236}">
                <a16:creationId xmlns:a16="http://schemas.microsoft.com/office/drawing/2014/main" xmlns="" id="{2C23861C-01AF-4C19-BE23-569F2F303F7A}"/>
              </a:ext>
            </a:extLst>
          </p:cNvPr>
          <p:cNvSpPr/>
          <p:nvPr/>
        </p:nvSpPr>
        <p:spPr>
          <a:xfrm>
            <a:off x="0" y="6611779"/>
            <a:ext cx="12202896" cy="246221"/>
          </a:xfrm>
          <a:prstGeom prst="rect">
            <a:avLst/>
          </a:prstGeom>
        </p:spPr>
        <p:txBody>
          <a:bodyPr wrap="square">
            <a:spAutoFit/>
          </a:bodyPr>
          <a:lstStyle/>
          <a:p>
            <a:pPr algn="ctr"/>
            <a:r>
              <a:rPr lang="pl-PL" sz="1000" dirty="0"/>
              <a:t>Źródło: J. </a:t>
            </a:r>
            <a:r>
              <a:rPr lang="pl-PL" sz="1000" dirty="0" err="1"/>
              <a:t>Pyżalski</a:t>
            </a:r>
            <a:r>
              <a:rPr lang="pl-PL" sz="1000" dirty="0"/>
              <a:t>, E. Roland (red.), </a:t>
            </a:r>
            <a:r>
              <a:rPr lang="pl-PL" sz="1000" dirty="0" err="1"/>
              <a:t>Bullying</a:t>
            </a:r>
            <a:r>
              <a:rPr lang="pl-PL" sz="1000" dirty="0"/>
              <a:t> a specjalne potrzeby edukacyjne – podręcznik metodyczny, Łódź 2010, s. 5 (za:) S. </a:t>
            </a:r>
            <a:r>
              <a:rPr lang="en-US" sz="1000" dirty="0"/>
              <a:t>Shariff </a:t>
            </a:r>
            <a:r>
              <a:rPr lang="pl-PL" sz="1000" dirty="0"/>
              <a:t>,</a:t>
            </a:r>
            <a:r>
              <a:rPr lang="en-US" sz="1000" dirty="0"/>
              <a:t> Cyber-Bullying. Issues and solutions for the school, the classroom and the</a:t>
            </a:r>
            <a:r>
              <a:rPr lang="pl-PL" sz="1000" dirty="0"/>
              <a:t> </a:t>
            </a:r>
            <a:r>
              <a:rPr lang="en-US" sz="1000" dirty="0"/>
              <a:t>home, London</a:t>
            </a:r>
            <a:r>
              <a:rPr lang="pl-PL" sz="1000" dirty="0"/>
              <a:t> 2008.)</a:t>
            </a:r>
          </a:p>
        </p:txBody>
      </p:sp>
      <p:sp>
        <p:nvSpPr>
          <p:cNvPr id="9" name="Prostokąt 8">
            <a:extLst>
              <a:ext uri="{FF2B5EF4-FFF2-40B4-BE49-F238E27FC236}">
                <a16:creationId xmlns:a16="http://schemas.microsoft.com/office/drawing/2014/main" xmlns="" id="{A26FAF01-2BE9-48F2-9E89-F544C92D7B0F}"/>
              </a:ext>
            </a:extLst>
          </p:cNvPr>
          <p:cNvSpPr/>
          <p:nvPr/>
        </p:nvSpPr>
        <p:spPr>
          <a:xfrm>
            <a:off x="3132656" y="2971800"/>
            <a:ext cx="6096000" cy="2800767"/>
          </a:xfrm>
          <a:prstGeom prst="rect">
            <a:avLst/>
          </a:prstGeom>
        </p:spPr>
        <p:txBody>
          <a:bodyPr>
            <a:spAutoFit/>
          </a:bodyPr>
          <a:lstStyle/>
          <a:p>
            <a:pPr algn="ctr"/>
            <a:r>
              <a:rPr lang="pl-PL" sz="2200" dirty="0">
                <a:latin typeface="Calibri Light" panose="020F0302020204030204" pitchFamily="34" charset="0"/>
                <a:cs typeface="Calibri Light" panose="020F0302020204030204" pitchFamily="34" charset="0"/>
              </a:rPr>
              <a:t>Elektroniczna przemoc tym różni się od tradycyjnych jej form, że agresor i pokrzywdzony nie pozostają we frontalnej, bliskiej i bezpośredniej względem siebie relacji. </a:t>
            </a:r>
          </a:p>
          <a:p>
            <a:pPr algn="ctr"/>
            <a:endParaRPr lang="pl-PL" sz="2200" dirty="0">
              <a:latin typeface="Calibri Light" panose="020F0302020204030204" pitchFamily="34" charset="0"/>
              <a:cs typeface="Calibri Light" panose="020F0302020204030204" pitchFamily="34" charset="0"/>
            </a:endParaRPr>
          </a:p>
          <a:p>
            <a:pPr algn="ctr"/>
            <a:r>
              <a:rPr lang="pl-PL" sz="2200" dirty="0">
                <a:latin typeface="Calibri Light" panose="020F0302020204030204" pitchFamily="34" charset="0"/>
                <a:cs typeface="Calibri Light" panose="020F0302020204030204" pitchFamily="34" charset="0"/>
              </a:rPr>
              <a:t>Problemem dla ofiary staje się brak możliwości ucieczki i znalezienie neutralnej oraz wolnej od przemocy przestrzeni. </a:t>
            </a:r>
          </a:p>
        </p:txBody>
      </p:sp>
      <p:sp>
        <p:nvSpPr>
          <p:cNvPr id="12" name="Prostokąt 11">
            <a:extLst>
              <a:ext uri="{FF2B5EF4-FFF2-40B4-BE49-F238E27FC236}">
                <a16:creationId xmlns:a16="http://schemas.microsoft.com/office/drawing/2014/main" xmlns="" id="{DBD832D1-B8D4-4AE9-8D04-396CB1F0D79F}"/>
              </a:ext>
            </a:extLst>
          </p:cNvPr>
          <p:cNvSpPr/>
          <p:nvPr/>
        </p:nvSpPr>
        <p:spPr>
          <a:xfrm>
            <a:off x="533400" y="685800"/>
            <a:ext cx="1822784"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xmlns="" id="{265A6B41-8FC1-4171-932F-0179763FB7F4}"/>
              </a:ext>
            </a:extLst>
          </p:cNvPr>
          <p:cNvSpPr/>
          <p:nvPr/>
        </p:nvSpPr>
        <p:spPr>
          <a:xfrm>
            <a:off x="9829799" y="672947"/>
            <a:ext cx="1822784"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Dymek mowy: prostokąt 13">
            <a:extLst>
              <a:ext uri="{FF2B5EF4-FFF2-40B4-BE49-F238E27FC236}">
                <a16:creationId xmlns:a16="http://schemas.microsoft.com/office/drawing/2014/main" xmlns="" id="{EDB61EE9-365A-4E77-A086-C84DCE1B70A3}"/>
              </a:ext>
            </a:extLst>
          </p:cNvPr>
          <p:cNvSpPr/>
          <p:nvPr/>
        </p:nvSpPr>
        <p:spPr>
          <a:xfrm>
            <a:off x="701905" y="1473047"/>
            <a:ext cx="1435767" cy="914400"/>
          </a:xfrm>
          <a:prstGeom prst="wedgeRectCallout">
            <a:avLst>
              <a:gd name="adj1" fmla="val -3723"/>
              <a:gd name="adj2" fmla="val 699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Dymek mowy: prostokąt 14">
            <a:extLst>
              <a:ext uri="{FF2B5EF4-FFF2-40B4-BE49-F238E27FC236}">
                <a16:creationId xmlns:a16="http://schemas.microsoft.com/office/drawing/2014/main" xmlns="" id="{D1247042-1F1D-41F8-A522-CB1730FCF110}"/>
              </a:ext>
            </a:extLst>
          </p:cNvPr>
          <p:cNvSpPr/>
          <p:nvPr/>
        </p:nvSpPr>
        <p:spPr>
          <a:xfrm>
            <a:off x="10023307" y="1385248"/>
            <a:ext cx="1435767" cy="914400"/>
          </a:xfrm>
          <a:prstGeom prst="wedgeRectCallout">
            <a:avLst>
              <a:gd name="adj1" fmla="val -3723"/>
              <a:gd name="adj2" fmla="val 699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9325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ójkąt prostokątny 12">
            <a:extLst>
              <a:ext uri="{FF2B5EF4-FFF2-40B4-BE49-F238E27FC236}">
                <a16:creationId xmlns:a16="http://schemas.microsoft.com/office/drawing/2014/main" xmlns="" id="{C2D70DC1-2717-4D83-9ACC-C16BD0C2A509}"/>
              </a:ext>
            </a:extLst>
          </p:cNvPr>
          <p:cNvSpPr/>
          <p:nvPr/>
        </p:nvSpPr>
        <p:spPr>
          <a:xfrm flipH="1" flipV="1">
            <a:off x="0" y="1440316"/>
            <a:ext cx="12192000" cy="3733800"/>
          </a:xfrm>
          <a:prstGeom prst="r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extLst>
              <a:ext uri="{FF2B5EF4-FFF2-40B4-BE49-F238E27FC236}">
                <a16:creationId xmlns:a16="http://schemas.microsoft.com/office/drawing/2014/main" xmlns="" id="{8C542BA7-2819-4F21-A91A-2B94165F8CA3}"/>
              </a:ext>
            </a:extLst>
          </p:cNvPr>
          <p:cNvSpPr/>
          <p:nvPr/>
        </p:nvSpPr>
        <p:spPr>
          <a:xfrm>
            <a:off x="0" y="0"/>
            <a:ext cx="12192000" cy="14403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extLst>
              <a:ext uri="{FF2B5EF4-FFF2-40B4-BE49-F238E27FC236}">
                <a16:creationId xmlns:a16="http://schemas.microsoft.com/office/drawing/2014/main" xmlns="" id="{1D3F82EC-8475-4AF1-940E-FF6DA2C5A433}"/>
              </a:ext>
            </a:extLst>
          </p:cNvPr>
          <p:cNvSpPr/>
          <p:nvPr/>
        </p:nvSpPr>
        <p:spPr>
          <a:xfrm>
            <a:off x="0" y="6276200"/>
            <a:ext cx="11658600" cy="553998"/>
          </a:xfrm>
          <a:prstGeom prst="rect">
            <a:avLst/>
          </a:prstGeom>
        </p:spPr>
        <p:txBody>
          <a:bodyPr wrap="square">
            <a:spAutoFit/>
          </a:bodyPr>
          <a:lstStyle/>
          <a:p>
            <a:endParaRPr lang="pl-PL" sz="1000" dirty="0"/>
          </a:p>
          <a:p>
            <a:r>
              <a:rPr lang="pl-PL" sz="1000" dirty="0"/>
              <a:t>Źródło: K. Gadomska-Lila, Pokolenie Y wyzwaniem dla zarządzania zasobami ludzkimi,</a:t>
            </a:r>
          </a:p>
          <a:p>
            <a:r>
              <a:rPr lang="pl-PL" sz="1000" dirty="0"/>
              <a:t>Zarządzanie zasobami ludzkimi, 1/2015; S. Stachowska, Oczekiwania przedstawicieli pokolenia Y wobec pracy i pracodawcy, Zarządzanie zasobami ludzkimi, 2/2012.</a:t>
            </a:r>
          </a:p>
        </p:txBody>
      </p:sp>
      <p:sp>
        <p:nvSpPr>
          <p:cNvPr id="6" name="Prostokąt 5">
            <a:extLst>
              <a:ext uri="{FF2B5EF4-FFF2-40B4-BE49-F238E27FC236}">
                <a16:creationId xmlns:a16="http://schemas.microsoft.com/office/drawing/2014/main" xmlns="" id="{C1153449-CD29-4482-BC7A-BA8A79F33240}"/>
              </a:ext>
            </a:extLst>
          </p:cNvPr>
          <p:cNvSpPr/>
          <p:nvPr/>
        </p:nvSpPr>
        <p:spPr>
          <a:xfrm>
            <a:off x="381000" y="254381"/>
            <a:ext cx="11811000" cy="1938992"/>
          </a:xfrm>
          <a:prstGeom prst="rect">
            <a:avLst/>
          </a:prstGeom>
        </p:spPr>
        <p:txBody>
          <a:bodyPr wrap="square">
            <a:spAutoFit/>
          </a:bodyPr>
          <a:lstStyle/>
          <a:p>
            <a:pPr algn="ctr"/>
            <a:r>
              <a:rPr lang="pl-PL" sz="4000" dirty="0">
                <a:solidFill>
                  <a:schemeClr val="bg1"/>
                </a:solidFill>
                <a:latin typeface="Arial Black" panose="020B0A04020102020204" pitchFamily="34" charset="0"/>
                <a:ea typeface="+mj-ea"/>
                <a:cs typeface="+mj-cs"/>
              </a:rPr>
              <a:t>Na scenie życia funkcjonuje równocześnie pięć grup pokoleń, wśród których wyróżniamy:</a:t>
            </a:r>
          </a:p>
        </p:txBody>
      </p:sp>
      <p:sp>
        <p:nvSpPr>
          <p:cNvPr id="7" name="Prostokąt 6">
            <a:extLst>
              <a:ext uri="{FF2B5EF4-FFF2-40B4-BE49-F238E27FC236}">
                <a16:creationId xmlns:a16="http://schemas.microsoft.com/office/drawing/2014/main" xmlns="" id="{0024740A-95CD-453B-8806-B2CEBF09DA16}"/>
              </a:ext>
            </a:extLst>
          </p:cNvPr>
          <p:cNvSpPr/>
          <p:nvPr/>
        </p:nvSpPr>
        <p:spPr>
          <a:xfrm>
            <a:off x="546466" y="2667000"/>
            <a:ext cx="18288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000" dirty="0">
                <a:solidFill>
                  <a:schemeClr val="tx1"/>
                </a:solidFill>
                <a:latin typeface="Calibri Light" panose="020F0302020204030204" pitchFamily="34" charset="0"/>
                <a:cs typeface="Calibri Light" panose="020F0302020204030204" pitchFamily="34" charset="0"/>
              </a:rPr>
              <a:t>The </a:t>
            </a:r>
            <a:r>
              <a:rPr lang="pl-PL" sz="2000" dirty="0" err="1">
                <a:solidFill>
                  <a:schemeClr val="tx1"/>
                </a:solidFill>
                <a:latin typeface="Calibri Light" panose="020F0302020204030204" pitchFamily="34" charset="0"/>
                <a:cs typeface="Calibri Light" panose="020F0302020204030204" pitchFamily="34" charset="0"/>
              </a:rPr>
              <a:t>Silent</a:t>
            </a:r>
            <a:r>
              <a:rPr lang="pl-PL" sz="2000" dirty="0">
                <a:solidFill>
                  <a:schemeClr val="tx1"/>
                </a:solidFill>
                <a:latin typeface="Calibri Light" panose="020F0302020204030204" pitchFamily="34" charset="0"/>
                <a:cs typeface="Calibri Light" panose="020F0302020204030204" pitchFamily="34" charset="0"/>
              </a:rPr>
              <a:t> </a:t>
            </a:r>
            <a:r>
              <a:rPr lang="pl-PL" sz="2000" dirty="0" err="1">
                <a:solidFill>
                  <a:schemeClr val="tx1"/>
                </a:solidFill>
                <a:latin typeface="Calibri Light" panose="020F0302020204030204" pitchFamily="34" charset="0"/>
                <a:cs typeface="Calibri Light" panose="020F0302020204030204" pitchFamily="34" charset="0"/>
              </a:rPr>
              <a:t>Generation</a:t>
            </a:r>
            <a:r>
              <a:rPr lang="pl-PL" sz="2000" dirty="0">
                <a:solidFill>
                  <a:schemeClr val="tx1"/>
                </a:solidFill>
                <a:latin typeface="Calibri Light" panose="020F0302020204030204" pitchFamily="34" charset="0"/>
                <a:cs typeface="Calibri Light" panose="020F0302020204030204" pitchFamily="34" charset="0"/>
              </a:rPr>
              <a:t> (1922-1944)</a:t>
            </a:r>
          </a:p>
        </p:txBody>
      </p:sp>
      <p:sp>
        <p:nvSpPr>
          <p:cNvPr id="9" name="Prostokąt 8">
            <a:extLst>
              <a:ext uri="{FF2B5EF4-FFF2-40B4-BE49-F238E27FC236}">
                <a16:creationId xmlns:a16="http://schemas.microsoft.com/office/drawing/2014/main" xmlns="" id="{72CABD20-2103-4C99-AD4E-28924065C53B}"/>
              </a:ext>
            </a:extLst>
          </p:cNvPr>
          <p:cNvSpPr/>
          <p:nvPr/>
        </p:nvSpPr>
        <p:spPr>
          <a:xfrm>
            <a:off x="2852303" y="2667000"/>
            <a:ext cx="18288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000">
                <a:solidFill>
                  <a:schemeClr val="tx1"/>
                </a:solidFill>
                <a:latin typeface="Calibri Light" panose="020F0302020204030204" pitchFamily="34" charset="0"/>
                <a:cs typeface="Calibri Light" panose="020F0302020204030204" pitchFamily="34" charset="0"/>
              </a:rPr>
              <a:t>Baby Boomers (1945-1964)</a:t>
            </a:r>
            <a:endParaRPr lang="pl-PL" sz="2000" dirty="0">
              <a:solidFill>
                <a:schemeClr val="tx1"/>
              </a:solidFill>
              <a:latin typeface="Calibri Light" panose="020F0302020204030204" pitchFamily="34" charset="0"/>
              <a:cs typeface="Calibri Light" panose="020F0302020204030204" pitchFamily="34" charset="0"/>
            </a:endParaRPr>
          </a:p>
        </p:txBody>
      </p:sp>
      <p:sp>
        <p:nvSpPr>
          <p:cNvPr id="10" name="Prostokąt 9">
            <a:extLst>
              <a:ext uri="{FF2B5EF4-FFF2-40B4-BE49-F238E27FC236}">
                <a16:creationId xmlns:a16="http://schemas.microsoft.com/office/drawing/2014/main" xmlns="" id="{A5ADCED8-2171-4C31-8F8F-4D25D109A08E}"/>
              </a:ext>
            </a:extLst>
          </p:cNvPr>
          <p:cNvSpPr/>
          <p:nvPr/>
        </p:nvSpPr>
        <p:spPr>
          <a:xfrm>
            <a:off x="5158139" y="2667000"/>
            <a:ext cx="18288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000">
                <a:solidFill>
                  <a:schemeClr val="tx1"/>
                </a:solidFill>
                <a:latin typeface="Calibri Light" panose="020F0302020204030204" pitchFamily="34" charset="0"/>
                <a:cs typeface="Calibri Light" panose="020F0302020204030204" pitchFamily="34" charset="0"/>
              </a:rPr>
              <a:t>Generacja X (1965-1980)</a:t>
            </a:r>
            <a:endParaRPr lang="pl-PL" sz="2000" dirty="0">
              <a:solidFill>
                <a:schemeClr val="tx1"/>
              </a:solidFill>
              <a:latin typeface="Calibri Light" panose="020F0302020204030204" pitchFamily="34" charset="0"/>
              <a:cs typeface="Calibri Light" panose="020F0302020204030204" pitchFamily="34" charset="0"/>
            </a:endParaRPr>
          </a:p>
        </p:txBody>
      </p:sp>
      <p:sp>
        <p:nvSpPr>
          <p:cNvPr id="11" name="Prostokąt 10">
            <a:extLst>
              <a:ext uri="{FF2B5EF4-FFF2-40B4-BE49-F238E27FC236}">
                <a16:creationId xmlns:a16="http://schemas.microsoft.com/office/drawing/2014/main" xmlns="" id="{51408B84-85C4-4859-A6AC-162BCAE017FF}"/>
              </a:ext>
            </a:extLst>
          </p:cNvPr>
          <p:cNvSpPr/>
          <p:nvPr/>
        </p:nvSpPr>
        <p:spPr>
          <a:xfrm>
            <a:off x="7463975" y="2667000"/>
            <a:ext cx="18288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000">
                <a:solidFill>
                  <a:schemeClr val="tx1"/>
                </a:solidFill>
                <a:latin typeface="Calibri Light" panose="020F0302020204030204" pitchFamily="34" charset="0"/>
                <a:cs typeface="Calibri Light" panose="020F0302020204030204" pitchFamily="34" charset="0"/>
              </a:rPr>
              <a:t>Generacja Y (1981-1994)</a:t>
            </a:r>
            <a:endParaRPr lang="pl-PL" sz="2000" dirty="0">
              <a:solidFill>
                <a:schemeClr val="tx1"/>
              </a:solidFill>
              <a:latin typeface="Calibri Light" panose="020F0302020204030204" pitchFamily="34" charset="0"/>
              <a:cs typeface="Calibri Light" panose="020F0302020204030204" pitchFamily="34" charset="0"/>
            </a:endParaRPr>
          </a:p>
        </p:txBody>
      </p:sp>
      <p:sp>
        <p:nvSpPr>
          <p:cNvPr id="12" name="Prostokąt 11">
            <a:extLst>
              <a:ext uri="{FF2B5EF4-FFF2-40B4-BE49-F238E27FC236}">
                <a16:creationId xmlns:a16="http://schemas.microsoft.com/office/drawing/2014/main" xmlns="" id="{892D8A1B-6572-4734-9BEE-260645BFCB91}"/>
              </a:ext>
            </a:extLst>
          </p:cNvPr>
          <p:cNvSpPr/>
          <p:nvPr/>
        </p:nvSpPr>
        <p:spPr>
          <a:xfrm>
            <a:off x="9769812" y="2667000"/>
            <a:ext cx="18288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000">
                <a:solidFill>
                  <a:schemeClr val="tx1"/>
                </a:solidFill>
                <a:latin typeface="Calibri Light" panose="020F0302020204030204" pitchFamily="34" charset="0"/>
                <a:cs typeface="Calibri Light" panose="020F0302020204030204" pitchFamily="34" charset="0"/>
              </a:rPr>
              <a:t>Generacja Z (urodzenie po 1995 roku)</a:t>
            </a:r>
            <a:endParaRPr lang="pl-PL" sz="20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81969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olny kształt: kształt 7">
            <a:extLst>
              <a:ext uri="{FF2B5EF4-FFF2-40B4-BE49-F238E27FC236}">
                <a16:creationId xmlns:a16="http://schemas.microsoft.com/office/drawing/2014/main" xmlns="" id="{20B68F6E-EEF4-4042-82A1-AE39C0403B30}"/>
              </a:ext>
            </a:extLst>
          </p:cNvPr>
          <p:cNvSpPr/>
          <p:nvPr/>
        </p:nvSpPr>
        <p:spPr>
          <a:xfrm>
            <a:off x="-6626" y="0"/>
            <a:ext cx="12192000" cy="48768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sp>
        <p:nvSpPr>
          <p:cNvPr id="9" name="Prostokąt 8">
            <a:extLst>
              <a:ext uri="{FF2B5EF4-FFF2-40B4-BE49-F238E27FC236}">
                <a16:creationId xmlns:a16="http://schemas.microsoft.com/office/drawing/2014/main" xmlns="" id="{9ED83DD9-999F-4A22-A38C-A48421209FD1}"/>
              </a:ext>
            </a:extLst>
          </p:cNvPr>
          <p:cNvSpPr/>
          <p:nvPr/>
        </p:nvSpPr>
        <p:spPr>
          <a:xfrm>
            <a:off x="6626" y="4876800"/>
            <a:ext cx="12185374" cy="1981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sp>
        <p:nvSpPr>
          <p:cNvPr id="4" name="Prostokąt 3">
            <a:extLst>
              <a:ext uri="{FF2B5EF4-FFF2-40B4-BE49-F238E27FC236}">
                <a16:creationId xmlns:a16="http://schemas.microsoft.com/office/drawing/2014/main" xmlns="" id="{15841138-1E9C-447F-A0BC-CB6C263E8844}"/>
              </a:ext>
            </a:extLst>
          </p:cNvPr>
          <p:cNvSpPr/>
          <p:nvPr/>
        </p:nvSpPr>
        <p:spPr>
          <a:xfrm>
            <a:off x="0" y="6457890"/>
            <a:ext cx="12192000" cy="400110"/>
          </a:xfrm>
          <a:prstGeom prst="rect">
            <a:avLst/>
          </a:prstGeom>
        </p:spPr>
        <p:txBody>
          <a:bodyPr wrap="square">
            <a:spAutoFit/>
          </a:bodyPr>
          <a:lstStyle/>
          <a:p>
            <a:r>
              <a:rPr lang="pl-PL" sz="1000" dirty="0">
                <a:solidFill>
                  <a:schemeClr val="bg1"/>
                </a:solidFill>
              </a:rPr>
              <a:t>Źródło: </a:t>
            </a:r>
            <a:r>
              <a:rPr lang="en-US" sz="1000" dirty="0">
                <a:solidFill>
                  <a:schemeClr val="bg1"/>
                </a:solidFill>
              </a:rPr>
              <a:t>E. Roland, G. </a:t>
            </a:r>
            <a:r>
              <a:rPr lang="en-US" sz="1000" dirty="0" err="1">
                <a:solidFill>
                  <a:schemeClr val="bg1"/>
                </a:solidFill>
              </a:rPr>
              <a:t>Auestad</a:t>
            </a:r>
            <a:r>
              <a:rPr lang="en-US" sz="1000" dirty="0">
                <a:solidFill>
                  <a:schemeClr val="bg1"/>
                </a:solidFill>
              </a:rPr>
              <a:t>, G.S. </a:t>
            </a:r>
            <a:r>
              <a:rPr lang="en-US" sz="1000" dirty="0" err="1">
                <a:solidFill>
                  <a:schemeClr val="bg1"/>
                </a:solidFill>
              </a:rPr>
              <a:t>Waaland</a:t>
            </a:r>
            <a:r>
              <a:rPr lang="en-US" sz="1000" dirty="0">
                <a:solidFill>
                  <a:schemeClr val="bg1"/>
                </a:solidFill>
              </a:rPr>
              <a:t>, Bullying</a:t>
            </a:r>
            <a:r>
              <a:rPr lang="pl-PL" sz="1000" dirty="0">
                <a:solidFill>
                  <a:schemeClr val="bg1"/>
                </a:solidFill>
              </a:rPr>
              <a:t>, (w</a:t>
            </a:r>
            <a:r>
              <a:rPr lang="pl-PL" sz="1000" dirty="0">
                <a:solidFill>
                  <a:schemeClr val="bg1"/>
                </a:solidFill>
                <a:sym typeface="Wingdings" panose="05000000000000000000" pitchFamily="2" charset="2"/>
              </a:rPr>
              <a:t>:) </a:t>
            </a:r>
            <a:r>
              <a:rPr lang="pl-PL" sz="1000" dirty="0">
                <a:solidFill>
                  <a:schemeClr val="bg1"/>
                </a:solidFill>
              </a:rPr>
              <a:t>J. </a:t>
            </a:r>
            <a:r>
              <a:rPr lang="pl-PL" sz="1000" dirty="0" err="1">
                <a:solidFill>
                  <a:schemeClr val="bg1"/>
                </a:solidFill>
              </a:rPr>
              <a:t>Pyżalski</a:t>
            </a:r>
            <a:r>
              <a:rPr lang="pl-PL" sz="1000" dirty="0">
                <a:solidFill>
                  <a:schemeClr val="bg1"/>
                </a:solidFill>
              </a:rPr>
              <a:t>, E. Roland (red.), </a:t>
            </a:r>
            <a:r>
              <a:rPr lang="pl-PL" sz="1000" dirty="0" err="1">
                <a:solidFill>
                  <a:schemeClr val="bg1"/>
                </a:solidFill>
              </a:rPr>
              <a:t>Bullying</a:t>
            </a:r>
            <a:r>
              <a:rPr lang="pl-PL" sz="1000" dirty="0">
                <a:solidFill>
                  <a:schemeClr val="bg1"/>
                </a:solidFill>
              </a:rPr>
              <a:t> a specjalne potrzeby edukacyjne – podręcznik metodyczny, Łódź 2010, s. 6 (za:) D. </a:t>
            </a:r>
            <a:r>
              <a:rPr lang="en-US" sz="1000" dirty="0">
                <a:solidFill>
                  <a:schemeClr val="bg1"/>
                </a:solidFill>
              </a:rPr>
              <a:t>Olweus D., Bullying at school: What we know and what we can do, Oxford</a:t>
            </a:r>
            <a:r>
              <a:rPr lang="pl-PL" sz="1000" dirty="0">
                <a:solidFill>
                  <a:schemeClr val="bg1"/>
                </a:solidFill>
              </a:rPr>
              <a:t> 1993; E. </a:t>
            </a:r>
            <a:r>
              <a:rPr lang="en-US" sz="1000" dirty="0">
                <a:solidFill>
                  <a:schemeClr val="bg1"/>
                </a:solidFill>
              </a:rPr>
              <a:t>Roland, Roland, </a:t>
            </a:r>
            <a:r>
              <a:rPr lang="en-US" sz="1000" dirty="0" err="1">
                <a:solidFill>
                  <a:schemeClr val="bg1"/>
                </a:solidFill>
              </a:rPr>
              <a:t>Elevkollektivet</a:t>
            </a:r>
            <a:r>
              <a:rPr lang="en-US" sz="1000" dirty="0">
                <a:solidFill>
                  <a:schemeClr val="bg1"/>
                </a:solidFill>
              </a:rPr>
              <a:t>, Stavanger</a:t>
            </a:r>
            <a:r>
              <a:rPr lang="pl-PL" sz="1000" dirty="0">
                <a:solidFill>
                  <a:schemeClr val="bg1"/>
                </a:solidFill>
              </a:rPr>
              <a:t> 2003; P. K. </a:t>
            </a:r>
            <a:r>
              <a:rPr lang="en-US" sz="1000" dirty="0">
                <a:solidFill>
                  <a:schemeClr val="bg1"/>
                </a:solidFill>
              </a:rPr>
              <a:t>Smith</a:t>
            </a:r>
            <a:r>
              <a:rPr lang="pl-PL" sz="1000" dirty="0">
                <a:solidFill>
                  <a:schemeClr val="bg1"/>
                </a:solidFill>
              </a:rPr>
              <a:t>,</a:t>
            </a:r>
            <a:r>
              <a:rPr lang="en-US" sz="1000" dirty="0">
                <a:solidFill>
                  <a:schemeClr val="bg1"/>
                </a:solidFill>
              </a:rPr>
              <a:t> </a:t>
            </a:r>
            <a:r>
              <a:rPr lang="pl-PL" sz="1000" dirty="0">
                <a:solidFill>
                  <a:schemeClr val="bg1"/>
                </a:solidFill>
              </a:rPr>
              <a:t>Y. </a:t>
            </a:r>
            <a:r>
              <a:rPr lang="en-US" sz="1000" dirty="0">
                <a:solidFill>
                  <a:schemeClr val="bg1"/>
                </a:solidFill>
              </a:rPr>
              <a:t>Morita, </a:t>
            </a:r>
            <a:r>
              <a:rPr lang="pl-PL" sz="1000" dirty="0">
                <a:solidFill>
                  <a:schemeClr val="bg1"/>
                </a:solidFill>
              </a:rPr>
              <a:t>J. </a:t>
            </a:r>
            <a:r>
              <a:rPr lang="en-US" sz="1000" dirty="0">
                <a:solidFill>
                  <a:schemeClr val="bg1"/>
                </a:solidFill>
              </a:rPr>
              <a:t>Junger-Tas J, </a:t>
            </a:r>
            <a:r>
              <a:rPr lang="pl-PL" sz="1000" dirty="0">
                <a:solidFill>
                  <a:schemeClr val="bg1"/>
                </a:solidFill>
              </a:rPr>
              <a:t>D. </a:t>
            </a:r>
            <a:r>
              <a:rPr lang="en-US" sz="1000" dirty="0">
                <a:solidFill>
                  <a:schemeClr val="bg1"/>
                </a:solidFill>
              </a:rPr>
              <a:t>Olweus, </a:t>
            </a:r>
            <a:r>
              <a:rPr lang="pl-PL" sz="1000" dirty="0">
                <a:solidFill>
                  <a:schemeClr val="bg1"/>
                </a:solidFill>
              </a:rPr>
              <a:t>R. F. </a:t>
            </a:r>
            <a:r>
              <a:rPr lang="en-US" sz="1000" dirty="0">
                <a:solidFill>
                  <a:schemeClr val="bg1"/>
                </a:solidFill>
              </a:rPr>
              <a:t>Catalano, </a:t>
            </a:r>
            <a:r>
              <a:rPr lang="pl-PL" sz="1000" dirty="0">
                <a:solidFill>
                  <a:schemeClr val="bg1"/>
                </a:solidFill>
              </a:rPr>
              <a:t>P.E.</a:t>
            </a:r>
            <a:r>
              <a:rPr lang="en-US" sz="1000" dirty="0" err="1">
                <a:solidFill>
                  <a:schemeClr val="bg1"/>
                </a:solidFill>
              </a:rPr>
              <a:t>Slee</a:t>
            </a:r>
            <a:r>
              <a:rPr lang="en-US" sz="1000" dirty="0">
                <a:solidFill>
                  <a:schemeClr val="bg1"/>
                </a:solidFill>
              </a:rPr>
              <a:t>, The</a:t>
            </a:r>
            <a:r>
              <a:rPr lang="pl-PL" sz="1000" dirty="0">
                <a:solidFill>
                  <a:schemeClr val="bg1"/>
                </a:solidFill>
              </a:rPr>
              <a:t> </a:t>
            </a:r>
            <a:r>
              <a:rPr lang="en-US" sz="1000" dirty="0">
                <a:solidFill>
                  <a:schemeClr val="bg1"/>
                </a:solidFill>
              </a:rPr>
              <a:t>nature of school bullying: A cross-national perspective, New York</a:t>
            </a:r>
            <a:r>
              <a:rPr lang="pl-PL" sz="1000" dirty="0">
                <a:solidFill>
                  <a:schemeClr val="bg1"/>
                </a:solidFill>
              </a:rPr>
              <a:t> 1999.</a:t>
            </a:r>
          </a:p>
        </p:txBody>
      </p:sp>
      <p:graphicFrame>
        <p:nvGraphicFramePr>
          <p:cNvPr id="7" name="Wykres 6">
            <a:extLst>
              <a:ext uri="{FF2B5EF4-FFF2-40B4-BE49-F238E27FC236}">
                <a16:creationId xmlns:a16="http://schemas.microsoft.com/office/drawing/2014/main" xmlns="" id="{82277391-2508-402F-A3A3-1DF6B2628C7D}"/>
              </a:ext>
            </a:extLst>
          </p:cNvPr>
          <p:cNvGraphicFramePr/>
          <p:nvPr>
            <p:extLst>
              <p:ext uri="{D42A27DB-BD31-4B8C-83A1-F6EECF244321}">
                <p14:modId xmlns:p14="http://schemas.microsoft.com/office/powerpoint/2010/main" val="2957393832"/>
              </p:ext>
            </p:extLst>
          </p:nvPr>
        </p:nvGraphicFramePr>
        <p:xfrm>
          <a:off x="5867400" y="533400"/>
          <a:ext cx="58674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Symbol zastępczy zawartości 2"/>
          <p:cNvSpPr>
            <a:spLocks noGrp="1"/>
          </p:cNvSpPr>
          <p:nvPr>
            <p:ph idx="1"/>
          </p:nvPr>
        </p:nvSpPr>
        <p:spPr>
          <a:xfrm>
            <a:off x="737152" y="1931927"/>
            <a:ext cx="4699552" cy="3783073"/>
          </a:xfrm>
        </p:spPr>
        <p:txBody>
          <a:bodyPr>
            <a:normAutofit/>
          </a:bodyPr>
          <a:lstStyle/>
          <a:p>
            <a:pPr marL="0" indent="0" algn="ctr">
              <a:buNone/>
            </a:pPr>
            <a:r>
              <a:rPr lang="pl-PL" sz="2200" dirty="0">
                <a:solidFill>
                  <a:schemeClr val="bg1"/>
                </a:solidFill>
                <a:latin typeface="Calibri Light" panose="020F0302020204030204" pitchFamily="34" charset="0"/>
                <a:cs typeface="Calibri Light" panose="020F0302020204030204" pitchFamily="34" charset="0"/>
              </a:rPr>
              <a:t>,,Na podstawie licznych prac dotyczących </a:t>
            </a:r>
            <a:r>
              <a:rPr lang="pl-PL" sz="2200" dirty="0" err="1">
                <a:solidFill>
                  <a:schemeClr val="bg1"/>
                </a:solidFill>
                <a:latin typeface="Calibri Light" panose="020F0302020204030204" pitchFamily="34" charset="0"/>
                <a:cs typeface="Calibri Light" panose="020F0302020204030204" pitchFamily="34" charset="0"/>
              </a:rPr>
              <a:t>bullyingu</a:t>
            </a:r>
            <a:r>
              <a:rPr lang="pl-PL" sz="2200" dirty="0">
                <a:solidFill>
                  <a:schemeClr val="bg1"/>
                </a:solidFill>
                <a:latin typeface="Calibri Light" panose="020F0302020204030204" pitchFamily="34" charset="0"/>
                <a:cs typeface="Calibri Light" panose="020F0302020204030204" pitchFamily="34" charset="0"/>
              </a:rPr>
              <a:t> można stwierdzić, że od 5 do 10% uczniów szkół podstawowych i średnich (do 16 roku życia) staje się ofiarami </a:t>
            </a:r>
            <a:r>
              <a:rPr lang="pl-PL" sz="2200" dirty="0" err="1">
                <a:solidFill>
                  <a:schemeClr val="bg1"/>
                </a:solidFill>
                <a:latin typeface="Calibri Light" panose="020F0302020204030204" pitchFamily="34" charset="0"/>
                <a:cs typeface="Calibri Light" panose="020F0302020204030204" pitchFamily="34" charset="0"/>
              </a:rPr>
              <a:t>bullyingu</a:t>
            </a:r>
            <a:r>
              <a:rPr lang="pl-PL" sz="2200" dirty="0">
                <a:solidFill>
                  <a:schemeClr val="bg1"/>
                </a:solidFill>
                <a:latin typeface="Calibri Light" panose="020F0302020204030204" pitchFamily="34" charset="0"/>
                <a:cs typeface="Calibri Light" panose="020F0302020204030204" pitchFamily="34" charset="0"/>
              </a:rPr>
              <a:t> popełnianego przez rówieśników częściej niż raz na tydzień, a ściślej, można tu mówić o 10% najmłodszych uczniów i 5% uczniów w najstarszej grupie.”</a:t>
            </a:r>
          </a:p>
        </p:txBody>
      </p:sp>
    </p:spTree>
    <p:extLst>
      <p:ext uri="{BB962C8B-B14F-4D97-AF65-F5344CB8AC3E}">
        <p14:creationId xmlns:p14="http://schemas.microsoft.com/office/powerpoint/2010/main" val="1317100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olny kształt: kształt 4">
            <a:extLst>
              <a:ext uri="{FF2B5EF4-FFF2-40B4-BE49-F238E27FC236}">
                <a16:creationId xmlns:a16="http://schemas.microsoft.com/office/drawing/2014/main" xmlns="" id="{8770D1C1-6556-4264-99E1-A90A082CC3C7}"/>
              </a:ext>
            </a:extLst>
          </p:cNvPr>
          <p:cNvSpPr/>
          <p:nvPr/>
        </p:nvSpPr>
        <p:spPr>
          <a:xfrm flipH="1" flipV="1">
            <a:off x="0" y="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xmlns="" id="{8C7B43F9-E4D3-4A3A-A86C-E7A2FADF6544}"/>
              </a:ext>
            </a:extLst>
          </p:cNvPr>
          <p:cNvSpPr/>
          <p:nvPr/>
        </p:nvSpPr>
        <p:spPr>
          <a:xfrm>
            <a:off x="-23191" y="6457890"/>
            <a:ext cx="12192000" cy="400110"/>
          </a:xfrm>
          <a:prstGeom prst="rect">
            <a:avLst/>
          </a:prstGeom>
        </p:spPr>
        <p:txBody>
          <a:bodyPr wrap="square">
            <a:spAutoFit/>
          </a:bodyPr>
          <a:lstStyle/>
          <a:p>
            <a:pPr algn="ctr"/>
            <a:r>
              <a:rPr lang="pl-PL" sz="1000" dirty="0"/>
              <a:t>Źródło: E. Roland, G. </a:t>
            </a:r>
            <a:r>
              <a:rPr lang="pl-PL" sz="1000" dirty="0" err="1"/>
              <a:t>Auestad</a:t>
            </a:r>
            <a:r>
              <a:rPr lang="pl-PL" sz="1000" dirty="0"/>
              <a:t>, G.S. </a:t>
            </a:r>
            <a:r>
              <a:rPr lang="pl-PL" sz="1000" dirty="0" err="1"/>
              <a:t>Waaland</a:t>
            </a:r>
            <a:r>
              <a:rPr lang="pl-PL" sz="1000" dirty="0"/>
              <a:t>, </a:t>
            </a:r>
            <a:r>
              <a:rPr lang="pl-PL" sz="1000" dirty="0" err="1"/>
              <a:t>Bullying</a:t>
            </a:r>
            <a:r>
              <a:rPr lang="pl-PL" sz="1000" dirty="0"/>
              <a:t>, (w:) J. </a:t>
            </a:r>
            <a:r>
              <a:rPr lang="pl-PL" sz="1000" dirty="0" err="1"/>
              <a:t>Pyżalski</a:t>
            </a:r>
            <a:r>
              <a:rPr lang="pl-PL" sz="1000" dirty="0"/>
              <a:t>, E. Roland (red.), </a:t>
            </a:r>
            <a:r>
              <a:rPr lang="pl-PL" sz="1000" dirty="0" err="1"/>
              <a:t>Bullying</a:t>
            </a:r>
            <a:r>
              <a:rPr lang="pl-PL" sz="1000" dirty="0"/>
              <a:t> a specjalne potrzeby edukacyjne – podręcznik metodyczny, Łódź 2010, s. 5 (za</a:t>
            </a:r>
            <a:r>
              <a:rPr lang="pl-PL" sz="1000" dirty="0">
                <a:sym typeface="Wingdings" panose="05000000000000000000" pitchFamily="2" charset="2"/>
              </a:rPr>
              <a:t>:) D. </a:t>
            </a:r>
            <a:r>
              <a:rPr lang="en-US" sz="1000" dirty="0">
                <a:sym typeface="Wingdings" panose="05000000000000000000" pitchFamily="2" charset="2"/>
              </a:rPr>
              <a:t>Olweus, Bullying at school: What we know and what we can do, Oxford</a:t>
            </a:r>
            <a:r>
              <a:rPr lang="pl-PL" sz="1000" dirty="0">
                <a:sym typeface="Wingdings" panose="05000000000000000000" pitchFamily="2" charset="2"/>
              </a:rPr>
              <a:t> 1993; E. </a:t>
            </a:r>
            <a:r>
              <a:rPr lang="en-US" sz="1000" dirty="0">
                <a:sym typeface="Wingdings" panose="05000000000000000000" pitchFamily="2" charset="2"/>
              </a:rPr>
              <a:t>Roland, School Influences on Bullying, Stavanger</a:t>
            </a:r>
            <a:r>
              <a:rPr lang="pl-PL" sz="1000" dirty="0">
                <a:sym typeface="Wingdings" panose="05000000000000000000" pitchFamily="2" charset="2"/>
              </a:rPr>
              <a:t> 1999; P.K. </a:t>
            </a:r>
            <a:r>
              <a:rPr lang="en-US" sz="1000" dirty="0">
                <a:sym typeface="Wingdings" panose="05000000000000000000" pitchFamily="2" charset="2"/>
              </a:rPr>
              <a:t>Smith, </a:t>
            </a:r>
            <a:r>
              <a:rPr lang="pl-PL" sz="1000" dirty="0">
                <a:sym typeface="Wingdings" panose="05000000000000000000" pitchFamily="2" charset="2"/>
              </a:rPr>
              <a:t>Y. </a:t>
            </a:r>
            <a:r>
              <a:rPr lang="en-US" sz="1000" dirty="0">
                <a:sym typeface="Wingdings" panose="05000000000000000000" pitchFamily="2" charset="2"/>
              </a:rPr>
              <a:t>Morita, </a:t>
            </a:r>
            <a:r>
              <a:rPr lang="pl-PL" sz="1000" dirty="0">
                <a:sym typeface="Wingdings" panose="05000000000000000000" pitchFamily="2" charset="2"/>
              </a:rPr>
              <a:t>J. </a:t>
            </a:r>
            <a:r>
              <a:rPr lang="en-US" sz="1000" dirty="0">
                <a:sym typeface="Wingdings" panose="05000000000000000000" pitchFamily="2" charset="2"/>
              </a:rPr>
              <a:t>Junger-Tas, </a:t>
            </a:r>
            <a:r>
              <a:rPr lang="pl-PL" sz="1000" dirty="0">
                <a:sym typeface="Wingdings" panose="05000000000000000000" pitchFamily="2" charset="2"/>
              </a:rPr>
              <a:t>D. </a:t>
            </a:r>
            <a:r>
              <a:rPr lang="en-US" sz="1000" dirty="0">
                <a:sym typeface="Wingdings" panose="05000000000000000000" pitchFamily="2" charset="2"/>
              </a:rPr>
              <a:t>Olweus, </a:t>
            </a:r>
            <a:r>
              <a:rPr lang="pl-PL" sz="1000" dirty="0">
                <a:sym typeface="Wingdings" panose="05000000000000000000" pitchFamily="2" charset="2"/>
              </a:rPr>
              <a:t>R.F. </a:t>
            </a:r>
            <a:r>
              <a:rPr lang="en-US" sz="1000" dirty="0">
                <a:sym typeface="Wingdings" panose="05000000000000000000" pitchFamily="2" charset="2"/>
              </a:rPr>
              <a:t>Catalano, </a:t>
            </a:r>
            <a:r>
              <a:rPr lang="pl-PL" sz="1000" dirty="0">
                <a:sym typeface="Wingdings" panose="05000000000000000000" pitchFamily="2" charset="2"/>
              </a:rPr>
              <a:t>P.E. </a:t>
            </a:r>
            <a:r>
              <a:rPr lang="en-US" sz="1000" dirty="0" err="1">
                <a:sym typeface="Wingdings" panose="05000000000000000000" pitchFamily="2" charset="2"/>
              </a:rPr>
              <a:t>Slee</a:t>
            </a:r>
            <a:r>
              <a:rPr lang="en-US" sz="1000" dirty="0">
                <a:sym typeface="Wingdings" panose="05000000000000000000" pitchFamily="2" charset="2"/>
              </a:rPr>
              <a:t>, The</a:t>
            </a:r>
            <a:r>
              <a:rPr lang="pl-PL" sz="1000" dirty="0">
                <a:sym typeface="Wingdings" panose="05000000000000000000" pitchFamily="2" charset="2"/>
              </a:rPr>
              <a:t> </a:t>
            </a:r>
            <a:r>
              <a:rPr lang="en-US" sz="1000" dirty="0">
                <a:sym typeface="Wingdings" panose="05000000000000000000" pitchFamily="2" charset="2"/>
              </a:rPr>
              <a:t>nature of school bullying: A cross-national perspective, New York</a:t>
            </a:r>
            <a:r>
              <a:rPr lang="pl-PL" sz="1000" dirty="0">
                <a:sym typeface="Wingdings" panose="05000000000000000000" pitchFamily="2" charset="2"/>
              </a:rPr>
              <a:t> 1999.</a:t>
            </a:r>
            <a:endParaRPr lang="pl-PL" sz="1000" dirty="0"/>
          </a:p>
        </p:txBody>
      </p:sp>
      <p:sp>
        <p:nvSpPr>
          <p:cNvPr id="6" name="Prostokąt 5">
            <a:extLst>
              <a:ext uri="{FF2B5EF4-FFF2-40B4-BE49-F238E27FC236}">
                <a16:creationId xmlns:a16="http://schemas.microsoft.com/office/drawing/2014/main" xmlns="" id="{D2626552-6ACD-4F4F-B434-80577402B4C5}"/>
              </a:ext>
            </a:extLst>
          </p:cNvPr>
          <p:cNvSpPr/>
          <p:nvPr/>
        </p:nvSpPr>
        <p:spPr>
          <a:xfrm>
            <a:off x="2209800" y="304800"/>
            <a:ext cx="9525000" cy="954107"/>
          </a:xfrm>
          <a:prstGeom prst="rect">
            <a:avLst/>
          </a:prstGeom>
        </p:spPr>
        <p:txBody>
          <a:bodyPr wrap="square">
            <a:spAutoFit/>
          </a:bodyPr>
          <a:lstStyle/>
          <a:p>
            <a:pPr algn="r"/>
            <a:r>
              <a:rPr lang="pl-PL" sz="2800" dirty="0">
                <a:solidFill>
                  <a:schemeClr val="bg1"/>
                </a:solidFill>
                <a:latin typeface="Arial Black" panose="020B0A04020102020204" pitchFamily="34" charset="0"/>
              </a:rPr>
              <a:t>E. Roland, G. </a:t>
            </a:r>
            <a:r>
              <a:rPr lang="pl-PL" sz="2800" dirty="0" err="1">
                <a:solidFill>
                  <a:schemeClr val="bg1"/>
                </a:solidFill>
                <a:latin typeface="Arial Black" panose="020B0A04020102020204" pitchFamily="34" charset="0"/>
              </a:rPr>
              <a:t>Auestad</a:t>
            </a:r>
            <a:r>
              <a:rPr lang="pl-PL" sz="2800" dirty="0">
                <a:solidFill>
                  <a:schemeClr val="bg1"/>
                </a:solidFill>
                <a:latin typeface="Arial Black" panose="020B0A04020102020204" pitchFamily="34" charset="0"/>
              </a:rPr>
              <a:t>, G.S. </a:t>
            </a:r>
            <a:r>
              <a:rPr lang="pl-PL" sz="2800" dirty="0" err="1">
                <a:solidFill>
                  <a:schemeClr val="bg1"/>
                </a:solidFill>
                <a:latin typeface="Arial Black" panose="020B0A04020102020204" pitchFamily="34" charset="0"/>
              </a:rPr>
              <a:t>Waaland</a:t>
            </a:r>
            <a:r>
              <a:rPr lang="pl-PL" sz="2800" dirty="0">
                <a:solidFill>
                  <a:schemeClr val="bg1"/>
                </a:solidFill>
                <a:latin typeface="Arial Black" panose="020B0A04020102020204" pitchFamily="34" charset="0"/>
              </a:rPr>
              <a:t> wyróżniają charakterystyczne cechy </a:t>
            </a:r>
            <a:r>
              <a:rPr lang="pl-PL" sz="2800" dirty="0" err="1">
                <a:solidFill>
                  <a:schemeClr val="bg1"/>
                </a:solidFill>
                <a:latin typeface="Arial Black" panose="020B0A04020102020204" pitchFamily="34" charset="0"/>
              </a:rPr>
              <a:t>bullyingu</a:t>
            </a:r>
            <a:r>
              <a:rPr lang="pl-PL" sz="2800" dirty="0">
                <a:solidFill>
                  <a:schemeClr val="bg1"/>
                </a:solidFill>
                <a:latin typeface="Arial Black" panose="020B0A04020102020204" pitchFamily="34" charset="0"/>
              </a:rPr>
              <a:t>:</a:t>
            </a:r>
          </a:p>
        </p:txBody>
      </p:sp>
      <p:sp>
        <p:nvSpPr>
          <p:cNvPr id="7" name="Prostokąt 6">
            <a:extLst>
              <a:ext uri="{FF2B5EF4-FFF2-40B4-BE49-F238E27FC236}">
                <a16:creationId xmlns:a16="http://schemas.microsoft.com/office/drawing/2014/main" xmlns="" id="{1A93CD75-89CA-47A0-BF52-9361C9EFFB28}"/>
              </a:ext>
            </a:extLst>
          </p:cNvPr>
          <p:cNvSpPr/>
          <p:nvPr/>
        </p:nvSpPr>
        <p:spPr>
          <a:xfrm>
            <a:off x="457200" y="2083808"/>
            <a:ext cx="2286000" cy="36576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pl-PL" dirty="0">
              <a:solidFill>
                <a:schemeClr val="tx1"/>
              </a:solidFill>
              <a:latin typeface="Calibri Light" panose="020F0302020204030204" pitchFamily="34" charset="0"/>
              <a:cs typeface="Calibri Light" panose="020F0302020204030204" pitchFamily="34" charset="0"/>
            </a:endParaRPr>
          </a:p>
          <a:p>
            <a:pPr algn="ctr">
              <a:lnSpc>
                <a:spcPct val="150000"/>
              </a:lnSpc>
            </a:pPr>
            <a:r>
              <a:rPr lang="pl-PL" dirty="0">
                <a:solidFill>
                  <a:schemeClr val="tx1"/>
                </a:solidFill>
                <a:latin typeface="Calibri Light" panose="020F0302020204030204" pitchFamily="34" charset="0"/>
                <a:cs typeface="Calibri Light" panose="020F0302020204030204" pitchFamily="34" charset="0"/>
              </a:rPr>
              <a:t>Chłopcy w niewielkim stopniu częściej padają ofiarami </a:t>
            </a:r>
            <a:r>
              <a:rPr lang="pl-PL" dirty="0" err="1">
                <a:solidFill>
                  <a:schemeClr val="tx1"/>
                </a:solidFill>
                <a:latin typeface="Calibri Light" panose="020F0302020204030204" pitchFamily="34" charset="0"/>
                <a:cs typeface="Calibri Light" panose="020F0302020204030204" pitchFamily="34" charset="0"/>
              </a:rPr>
              <a:t>bullyingu</a:t>
            </a:r>
            <a:r>
              <a:rPr lang="pl-PL" dirty="0">
                <a:solidFill>
                  <a:schemeClr val="tx1"/>
                </a:solidFill>
                <a:latin typeface="Calibri Light" panose="020F0302020204030204" pitchFamily="34" charset="0"/>
                <a:cs typeface="Calibri Light" panose="020F0302020204030204" pitchFamily="34" charset="0"/>
              </a:rPr>
              <a:t> niż dziewczyny</a:t>
            </a:r>
          </a:p>
        </p:txBody>
      </p:sp>
      <p:sp>
        <p:nvSpPr>
          <p:cNvPr id="8" name="Prostokąt 7">
            <a:extLst>
              <a:ext uri="{FF2B5EF4-FFF2-40B4-BE49-F238E27FC236}">
                <a16:creationId xmlns:a16="http://schemas.microsoft.com/office/drawing/2014/main" xmlns="" id="{03879077-1A81-4760-884D-49A871EA8360}"/>
              </a:ext>
            </a:extLst>
          </p:cNvPr>
          <p:cNvSpPr/>
          <p:nvPr/>
        </p:nvSpPr>
        <p:spPr>
          <a:xfrm>
            <a:off x="3353904" y="2070604"/>
            <a:ext cx="2286000" cy="36576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pl-PL" dirty="0">
              <a:solidFill>
                <a:schemeClr val="tx1"/>
              </a:solidFill>
              <a:latin typeface="Calibri Light" panose="020F0302020204030204" pitchFamily="34" charset="0"/>
              <a:cs typeface="Calibri Light" panose="020F0302020204030204" pitchFamily="34" charset="0"/>
            </a:endParaRPr>
          </a:p>
          <a:p>
            <a:pPr algn="ctr">
              <a:lnSpc>
                <a:spcPct val="150000"/>
              </a:lnSpc>
            </a:pPr>
            <a:endParaRPr lang="pl-PL" dirty="0">
              <a:solidFill>
                <a:schemeClr val="tx1"/>
              </a:solidFill>
              <a:latin typeface="Calibri Light" panose="020F0302020204030204" pitchFamily="34" charset="0"/>
              <a:cs typeface="Calibri Light" panose="020F0302020204030204" pitchFamily="34" charset="0"/>
            </a:endParaRPr>
          </a:p>
          <a:p>
            <a:pPr algn="ctr">
              <a:lnSpc>
                <a:spcPct val="150000"/>
              </a:lnSpc>
            </a:pPr>
            <a:r>
              <a:rPr lang="pl-PL" dirty="0">
                <a:solidFill>
                  <a:schemeClr val="tx1"/>
                </a:solidFill>
                <a:latin typeface="Calibri Light" panose="020F0302020204030204" pitchFamily="34" charset="0"/>
                <a:cs typeface="Calibri Light" panose="020F0302020204030204" pitchFamily="34" charset="0"/>
              </a:rPr>
              <a:t>Występowanie </a:t>
            </a:r>
            <a:r>
              <a:rPr lang="pl-PL" dirty="0" err="1">
                <a:solidFill>
                  <a:schemeClr val="tx1"/>
                </a:solidFill>
                <a:latin typeface="Calibri Light" panose="020F0302020204030204" pitchFamily="34" charset="0"/>
                <a:cs typeface="Calibri Light" panose="020F0302020204030204" pitchFamily="34" charset="0"/>
              </a:rPr>
              <a:t>bullyingu</a:t>
            </a:r>
            <a:r>
              <a:rPr lang="pl-PL" dirty="0">
                <a:solidFill>
                  <a:schemeClr val="tx1"/>
                </a:solidFill>
                <a:latin typeface="Calibri Light" panose="020F0302020204030204" pitchFamily="34" charset="0"/>
                <a:cs typeface="Calibri Light" panose="020F0302020204030204" pitchFamily="34" charset="0"/>
              </a:rPr>
              <a:t> maleje wraz z wiekiem, ale spadek jest wyraźniejszy w przypadku dziewcząt niż chłopców</a:t>
            </a:r>
          </a:p>
        </p:txBody>
      </p:sp>
      <p:sp>
        <p:nvSpPr>
          <p:cNvPr id="9" name="Prostokąt 8">
            <a:extLst>
              <a:ext uri="{FF2B5EF4-FFF2-40B4-BE49-F238E27FC236}">
                <a16:creationId xmlns:a16="http://schemas.microsoft.com/office/drawing/2014/main" xmlns="" id="{D468E8B0-8BF5-4567-A9E4-B79F739842ED}"/>
              </a:ext>
            </a:extLst>
          </p:cNvPr>
          <p:cNvSpPr/>
          <p:nvPr/>
        </p:nvSpPr>
        <p:spPr>
          <a:xfrm>
            <a:off x="6250608" y="2070604"/>
            <a:ext cx="2286000" cy="36576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pl-PL" dirty="0">
              <a:solidFill>
                <a:schemeClr val="tx1"/>
              </a:solidFill>
              <a:latin typeface="Calibri Light" panose="020F0302020204030204" pitchFamily="34" charset="0"/>
              <a:cs typeface="Calibri Light" panose="020F0302020204030204" pitchFamily="34" charset="0"/>
            </a:endParaRPr>
          </a:p>
          <a:p>
            <a:pPr algn="ctr">
              <a:lnSpc>
                <a:spcPct val="150000"/>
              </a:lnSpc>
            </a:pPr>
            <a:endParaRPr lang="pl-PL" dirty="0">
              <a:solidFill>
                <a:schemeClr val="tx1"/>
              </a:solidFill>
              <a:latin typeface="Calibri Light" panose="020F0302020204030204" pitchFamily="34" charset="0"/>
              <a:cs typeface="Calibri Light" panose="020F0302020204030204" pitchFamily="34" charset="0"/>
            </a:endParaRPr>
          </a:p>
          <a:p>
            <a:pPr algn="ctr">
              <a:lnSpc>
                <a:spcPct val="150000"/>
              </a:lnSpc>
            </a:pPr>
            <a:r>
              <a:rPr lang="pl-PL" dirty="0" err="1">
                <a:solidFill>
                  <a:schemeClr val="tx1"/>
                </a:solidFill>
                <a:latin typeface="Calibri Light" panose="020F0302020204030204" pitchFamily="34" charset="0"/>
                <a:cs typeface="Calibri Light" panose="020F0302020204030204" pitchFamily="34" charset="0"/>
              </a:rPr>
              <a:t>Bullying</a:t>
            </a:r>
            <a:r>
              <a:rPr lang="pl-PL" dirty="0">
                <a:solidFill>
                  <a:schemeClr val="tx1"/>
                </a:solidFill>
                <a:latin typeface="Calibri Light" panose="020F0302020204030204" pitchFamily="34" charset="0"/>
                <a:cs typeface="Calibri Light" panose="020F0302020204030204" pitchFamily="34" charset="0"/>
              </a:rPr>
              <a:t> werbalny jest najczęstszą formą </a:t>
            </a:r>
            <a:r>
              <a:rPr lang="pl-PL" dirty="0" err="1">
                <a:solidFill>
                  <a:schemeClr val="tx1"/>
                </a:solidFill>
                <a:latin typeface="Calibri Light" panose="020F0302020204030204" pitchFamily="34" charset="0"/>
                <a:cs typeface="Calibri Light" panose="020F0302020204030204" pitchFamily="34" charset="0"/>
              </a:rPr>
              <a:t>bullyingu</a:t>
            </a:r>
            <a:r>
              <a:rPr lang="pl-PL" dirty="0">
                <a:solidFill>
                  <a:schemeClr val="tx1"/>
                </a:solidFill>
                <a:latin typeface="Calibri Light" panose="020F0302020204030204" pitchFamily="34" charset="0"/>
                <a:cs typeface="Calibri Light" panose="020F0302020204030204" pitchFamily="34" charset="0"/>
              </a:rPr>
              <a:t> doświadczaną przez chłopców i dziewczęta;</a:t>
            </a:r>
          </a:p>
        </p:txBody>
      </p:sp>
      <p:sp>
        <p:nvSpPr>
          <p:cNvPr id="10" name="Prostokąt 9">
            <a:extLst>
              <a:ext uri="{FF2B5EF4-FFF2-40B4-BE49-F238E27FC236}">
                <a16:creationId xmlns:a16="http://schemas.microsoft.com/office/drawing/2014/main" xmlns="" id="{21E7F4DD-B484-4559-9832-D9441D95CE79}"/>
              </a:ext>
            </a:extLst>
          </p:cNvPr>
          <p:cNvSpPr/>
          <p:nvPr/>
        </p:nvSpPr>
        <p:spPr>
          <a:xfrm>
            <a:off x="9147313" y="2057400"/>
            <a:ext cx="2286000" cy="36576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pl-PL" dirty="0">
              <a:solidFill>
                <a:schemeClr val="tx1"/>
              </a:solidFill>
              <a:latin typeface="Calibri Light" panose="020F0302020204030204" pitchFamily="34" charset="0"/>
              <a:cs typeface="Calibri Light" panose="020F0302020204030204" pitchFamily="34" charset="0"/>
            </a:endParaRPr>
          </a:p>
          <a:p>
            <a:pPr algn="ctr">
              <a:lnSpc>
                <a:spcPct val="150000"/>
              </a:lnSpc>
            </a:pPr>
            <a:endParaRPr lang="pl-PL" dirty="0">
              <a:solidFill>
                <a:schemeClr val="tx1"/>
              </a:solidFill>
              <a:latin typeface="Calibri Light" panose="020F0302020204030204" pitchFamily="34" charset="0"/>
              <a:cs typeface="Calibri Light" panose="020F0302020204030204" pitchFamily="34" charset="0"/>
            </a:endParaRPr>
          </a:p>
          <a:p>
            <a:pPr algn="ctr">
              <a:lnSpc>
                <a:spcPct val="150000"/>
              </a:lnSpc>
            </a:pPr>
            <a:r>
              <a:rPr lang="pl-PL" dirty="0">
                <a:solidFill>
                  <a:schemeClr val="tx1"/>
                </a:solidFill>
                <a:latin typeface="Calibri Light" panose="020F0302020204030204" pitchFamily="34" charset="0"/>
                <a:cs typeface="Calibri Light" panose="020F0302020204030204" pitchFamily="34" charset="0"/>
              </a:rPr>
              <a:t>Chłopcy częściej padają ofiarą </a:t>
            </a:r>
            <a:r>
              <a:rPr lang="pl-PL" dirty="0" err="1">
                <a:solidFill>
                  <a:schemeClr val="tx1"/>
                </a:solidFill>
                <a:latin typeface="Calibri Light" panose="020F0302020204030204" pitchFamily="34" charset="0"/>
                <a:cs typeface="Calibri Light" panose="020F0302020204030204" pitchFamily="34" charset="0"/>
              </a:rPr>
              <a:t>bullyingu</a:t>
            </a:r>
            <a:r>
              <a:rPr lang="pl-PL" dirty="0">
                <a:solidFill>
                  <a:schemeClr val="tx1"/>
                </a:solidFill>
                <a:latin typeface="Calibri Light" panose="020F0302020204030204" pitchFamily="34" charset="0"/>
                <a:cs typeface="Calibri Light" panose="020F0302020204030204" pitchFamily="34" charset="0"/>
              </a:rPr>
              <a:t> fizycznego, dziewczęta natomiast są częstszymi ofiarami wykluczenia.”</a:t>
            </a:r>
          </a:p>
        </p:txBody>
      </p:sp>
      <p:sp>
        <p:nvSpPr>
          <p:cNvPr id="13" name="pole tekstowe 12">
            <a:extLst>
              <a:ext uri="{FF2B5EF4-FFF2-40B4-BE49-F238E27FC236}">
                <a16:creationId xmlns:a16="http://schemas.microsoft.com/office/drawing/2014/main" xmlns="" id="{D6992475-138C-46DD-BDA4-F98FF8E08756}"/>
              </a:ext>
            </a:extLst>
          </p:cNvPr>
          <p:cNvSpPr txBox="1"/>
          <p:nvPr/>
        </p:nvSpPr>
        <p:spPr>
          <a:xfrm>
            <a:off x="1143000" y="2191940"/>
            <a:ext cx="838200" cy="923330"/>
          </a:xfrm>
          <a:prstGeom prst="rect">
            <a:avLst/>
          </a:prstGeom>
          <a:noFill/>
        </p:spPr>
        <p:txBody>
          <a:bodyPr wrap="square" rtlCol="0">
            <a:spAutoFit/>
          </a:bodyPr>
          <a:lstStyle/>
          <a:p>
            <a:pPr algn="ctr"/>
            <a:r>
              <a:rPr lang="pl-PL" sz="5400">
                <a:latin typeface="Arial Black" panose="020B0A04020102020204" pitchFamily="34" charset="0"/>
              </a:rPr>
              <a:t>1</a:t>
            </a:r>
            <a:endParaRPr lang="pl-PL" sz="5400" dirty="0">
              <a:latin typeface="Arial Black" panose="020B0A04020102020204" pitchFamily="34" charset="0"/>
            </a:endParaRPr>
          </a:p>
        </p:txBody>
      </p:sp>
      <p:sp>
        <p:nvSpPr>
          <p:cNvPr id="14" name="pole tekstowe 13">
            <a:extLst>
              <a:ext uri="{FF2B5EF4-FFF2-40B4-BE49-F238E27FC236}">
                <a16:creationId xmlns:a16="http://schemas.microsoft.com/office/drawing/2014/main" xmlns="" id="{5E6F94F1-1CA6-4166-B577-516E585E0634}"/>
              </a:ext>
            </a:extLst>
          </p:cNvPr>
          <p:cNvSpPr txBox="1"/>
          <p:nvPr/>
        </p:nvSpPr>
        <p:spPr>
          <a:xfrm>
            <a:off x="4114800" y="2191940"/>
            <a:ext cx="838200" cy="923330"/>
          </a:xfrm>
          <a:prstGeom prst="rect">
            <a:avLst/>
          </a:prstGeom>
          <a:noFill/>
        </p:spPr>
        <p:txBody>
          <a:bodyPr wrap="square" rtlCol="0">
            <a:spAutoFit/>
          </a:bodyPr>
          <a:lstStyle/>
          <a:p>
            <a:pPr algn="ctr"/>
            <a:r>
              <a:rPr lang="pl-PL" sz="5400" dirty="0">
                <a:latin typeface="Arial Black" panose="020B0A04020102020204" pitchFamily="34" charset="0"/>
              </a:rPr>
              <a:t>2</a:t>
            </a:r>
          </a:p>
        </p:txBody>
      </p:sp>
      <p:sp>
        <p:nvSpPr>
          <p:cNvPr id="15" name="pole tekstowe 14">
            <a:extLst>
              <a:ext uri="{FF2B5EF4-FFF2-40B4-BE49-F238E27FC236}">
                <a16:creationId xmlns:a16="http://schemas.microsoft.com/office/drawing/2014/main" xmlns="" id="{0DC99AE3-5C28-4A2D-A816-7C7C388E8F37}"/>
              </a:ext>
            </a:extLst>
          </p:cNvPr>
          <p:cNvSpPr txBox="1"/>
          <p:nvPr/>
        </p:nvSpPr>
        <p:spPr>
          <a:xfrm>
            <a:off x="7010400" y="2200870"/>
            <a:ext cx="838200" cy="923330"/>
          </a:xfrm>
          <a:prstGeom prst="rect">
            <a:avLst/>
          </a:prstGeom>
          <a:noFill/>
        </p:spPr>
        <p:txBody>
          <a:bodyPr wrap="square" rtlCol="0">
            <a:spAutoFit/>
          </a:bodyPr>
          <a:lstStyle/>
          <a:p>
            <a:pPr algn="ctr"/>
            <a:r>
              <a:rPr lang="pl-PL" sz="5400" dirty="0">
                <a:latin typeface="Arial Black" panose="020B0A04020102020204" pitchFamily="34" charset="0"/>
              </a:rPr>
              <a:t>3</a:t>
            </a:r>
          </a:p>
        </p:txBody>
      </p:sp>
      <p:sp>
        <p:nvSpPr>
          <p:cNvPr id="16" name="pole tekstowe 15">
            <a:extLst>
              <a:ext uri="{FF2B5EF4-FFF2-40B4-BE49-F238E27FC236}">
                <a16:creationId xmlns:a16="http://schemas.microsoft.com/office/drawing/2014/main" xmlns="" id="{D75BC0CE-7C3A-44BB-BFD1-56E3B5D251F9}"/>
              </a:ext>
            </a:extLst>
          </p:cNvPr>
          <p:cNvSpPr txBox="1"/>
          <p:nvPr/>
        </p:nvSpPr>
        <p:spPr>
          <a:xfrm>
            <a:off x="9871213" y="2191940"/>
            <a:ext cx="838200" cy="923330"/>
          </a:xfrm>
          <a:prstGeom prst="rect">
            <a:avLst/>
          </a:prstGeom>
          <a:noFill/>
        </p:spPr>
        <p:txBody>
          <a:bodyPr wrap="square" rtlCol="0">
            <a:spAutoFit/>
          </a:bodyPr>
          <a:lstStyle/>
          <a:p>
            <a:pPr algn="ctr"/>
            <a:r>
              <a:rPr lang="pl-PL" sz="5400" dirty="0">
                <a:latin typeface="Arial Black" panose="020B0A04020102020204" pitchFamily="34" charset="0"/>
              </a:rPr>
              <a:t>4</a:t>
            </a:r>
          </a:p>
        </p:txBody>
      </p:sp>
    </p:spTree>
    <p:extLst>
      <p:ext uri="{BB962C8B-B14F-4D97-AF65-F5344CB8AC3E}">
        <p14:creationId xmlns:p14="http://schemas.microsoft.com/office/powerpoint/2010/main" val="2322982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xmlns="" id="{8217C89E-4C3D-43FC-AE59-6A2F73D6621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571500" y="2247900"/>
            <a:ext cx="11049000" cy="2362199"/>
          </a:xfrm>
        </p:spPr>
        <p:txBody>
          <a:bodyPr>
            <a:normAutofit/>
          </a:bodyPr>
          <a:lstStyle/>
          <a:p>
            <a:pPr marL="0" indent="0" algn="ctr">
              <a:buNone/>
            </a:pPr>
            <a:r>
              <a:rPr lang="pl-PL" dirty="0">
                <a:solidFill>
                  <a:schemeClr val="bg1"/>
                </a:solidFill>
                <a:latin typeface="Arial Black" panose="020B0A04020102020204" pitchFamily="34" charset="0"/>
              </a:rPr>
              <a:t>Badania wskazują, że ,,co najmniej 5% uczniów szkół podstawowych i średnich uczestniczy w </a:t>
            </a:r>
            <a:r>
              <a:rPr lang="pl-PL" dirty="0" err="1">
                <a:solidFill>
                  <a:schemeClr val="bg1"/>
                </a:solidFill>
                <a:latin typeface="Arial Black" panose="020B0A04020102020204" pitchFamily="34" charset="0"/>
              </a:rPr>
              <a:t>bullyingu</a:t>
            </a:r>
            <a:r>
              <a:rPr lang="pl-PL" dirty="0">
                <a:solidFill>
                  <a:schemeClr val="bg1"/>
                </a:solidFill>
                <a:latin typeface="Arial Black" panose="020B0A04020102020204" pitchFamily="34" charset="0"/>
              </a:rPr>
              <a:t> skierowanym wobec kolegów co najmniej raz na tydzień.”</a:t>
            </a:r>
          </a:p>
          <a:p>
            <a:pPr marL="0" indent="0" algn="ctr">
              <a:buNone/>
            </a:pPr>
            <a:endParaRPr lang="pl-PL" dirty="0">
              <a:solidFill>
                <a:schemeClr val="bg1"/>
              </a:solidFill>
              <a:latin typeface="Arial Black" panose="020B0A04020102020204" pitchFamily="34" charset="0"/>
            </a:endParaRPr>
          </a:p>
          <a:p>
            <a:pPr marL="0" indent="0" algn="ctr">
              <a:buNone/>
            </a:pPr>
            <a:endParaRPr lang="pl-PL" dirty="0">
              <a:solidFill>
                <a:schemeClr val="bg1"/>
              </a:solidFill>
              <a:latin typeface="Arial Black" panose="020B0A04020102020204" pitchFamily="34" charset="0"/>
            </a:endParaRPr>
          </a:p>
        </p:txBody>
      </p:sp>
      <p:sp>
        <p:nvSpPr>
          <p:cNvPr id="4" name="Prostokąt 3">
            <a:extLst>
              <a:ext uri="{FF2B5EF4-FFF2-40B4-BE49-F238E27FC236}">
                <a16:creationId xmlns:a16="http://schemas.microsoft.com/office/drawing/2014/main" xmlns="" id="{32DD7208-5732-4C17-9493-55F9AB12B146}"/>
              </a:ext>
            </a:extLst>
          </p:cNvPr>
          <p:cNvSpPr/>
          <p:nvPr/>
        </p:nvSpPr>
        <p:spPr>
          <a:xfrm>
            <a:off x="0" y="6457890"/>
            <a:ext cx="12192000" cy="400110"/>
          </a:xfrm>
          <a:prstGeom prst="rect">
            <a:avLst/>
          </a:prstGeom>
        </p:spPr>
        <p:txBody>
          <a:bodyPr wrap="square">
            <a:spAutoFit/>
          </a:bodyPr>
          <a:lstStyle/>
          <a:p>
            <a:r>
              <a:rPr lang="pl-PL" sz="1000" dirty="0">
                <a:solidFill>
                  <a:schemeClr val="bg1"/>
                </a:solidFill>
              </a:rPr>
              <a:t>Źródło: E. Roland, G. </a:t>
            </a:r>
            <a:r>
              <a:rPr lang="pl-PL" sz="1000" dirty="0" err="1">
                <a:solidFill>
                  <a:schemeClr val="bg1"/>
                </a:solidFill>
              </a:rPr>
              <a:t>Auestad</a:t>
            </a:r>
            <a:r>
              <a:rPr lang="pl-PL" sz="1000" dirty="0">
                <a:solidFill>
                  <a:schemeClr val="bg1"/>
                </a:solidFill>
              </a:rPr>
              <a:t>, G.S. </a:t>
            </a:r>
            <a:r>
              <a:rPr lang="pl-PL" sz="1000" dirty="0" err="1">
                <a:solidFill>
                  <a:schemeClr val="bg1"/>
                </a:solidFill>
              </a:rPr>
              <a:t>Waaland</a:t>
            </a:r>
            <a:r>
              <a:rPr lang="pl-PL" sz="1000" dirty="0">
                <a:solidFill>
                  <a:schemeClr val="bg1"/>
                </a:solidFill>
              </a:rPr>
              <a:t>, </a:t>
            </a:r>
            <a:r>
              <a:rPr lang="pl-PL" sz="1000" dirty="0" err="1">
                <a:solidFill>
                  <a:schemeClr val="bg1"/>
                </a:solidFill>
              </a:rPr>
              <a:t>Bullying</a:t>
            </a:r>
            <a:r>
              <a:rPr lang="pl-PL" sz="1000" dirty="0">
                <a:solidFill>
                  <a:schemeClr val="bg1"/>
                </a:solidFill>
              </a:rPr>
              <a:t>, (w:) J. </a:t>
            </a:r>
            <a:r>
              <a:rPr lang="pl-PL" sz="1000" dirty="0" err="1">
                <a:solidFill>
                  <a:schemeClr val="bg1"/>
                </a:solidFill>
              </a:rPr>
              <a:t>Pyżalski</a:t>
            </a:r>
            <a:r>
              <a:rPr lang="pl-PL" sz="1000" dirty="0">
                <a:solidFill>
                  <a:schemeClr val="bg1"/>
                </a:solidFill>
              </a:rPr>
              <a:t>, E. Roland (red.), </a:t>
            </a:r>
            <a:r>
              <a:rPr lang="pl-PL" sz="1000" dirty="0" err="1">
                <a:solidFill>
                  <a:schemeClr val="bg1"/>
                </a:solidFill>
              </a:rPr>
              <a:t>Bullying</a:t>
            </a:r>
            <a:r>
              <a:rPr lang="pl-PL" sz="1000" dirty="0">
                <a:solidFill>
                  <a:schemeClr val="bg1"/>
                </a:solidFill>
              </a:rPr>
              <a:t> a specjalne potrzeby edukacyjne – podręcznik metodyczny, Łódź 2010, s. 6 (za:) D. </a:t>
            </a:r>
            <a:r>
              <a:rPr lang="pl-PL" sz="1000" dirty="0" err="1">
                <a:solidFill>
                  <a:schemeClr val="bg1"/>
                </a:solidFill>
              </a:rPr>
              <a:t>Olweus</a:t>
            </a:r>
            <a:r>
              <a:rPr lang="pl-PL" sz="1000" dirty="0">
                <a:solidFill>
                  <a:schemeClr val="bg1"/>
                </a:solidFill>
              </a:rPr>
              <a:t> D., </a:t>
            </a:r>
            <a:r>
              <a:rPr lang="pl-PL" sz="1000" dirty="0" err="1">
                <a:solidFill>
                  <a:schemeClr val="bg1"/>
                </a:solidFill>
              </a:rPr>
              <a:t>Bullying</a:t>
            </a:r>
            <a:r>
              <a:rPr lang="pl-PL" sz="1000" dirty="0">
                <a:solidFill>
                  <a:schemeClr val="bg1"/>
                </a:solidFill>
              </a:rPr>
              <a:t> </a:t>
            </a:r>
            <a:r>
              <a:rPr lang="pl-PL" sz="1000" dirty="0" err="1">
                <a:solidFill>
                  <a:schemeClr val="bg1"/>
                </a:solidFill>
              </a:rPr>
              <a:t>at</a:t>
            </a:r>
            <a:r>
              <a:rPr lang="pl-PL" sz="1000" dirty="0">
                <a:solidFill>
                  <a:schemeClr val="bg1"/>
                </a:solidFill>
              </a:rPr>
              <a:t> </a:t>
            </a:r>
            <a:r>
              <a:rPr lang="pl-PL" sz="1000" dirty="0" err="1">
                <a:solidFill>
                  <a:schemeClr val="bg1"/>
                </a:solidFill>
              </a:rPr>
              <a:t>school</a:t>
            </a:r>
            <a:r>
              <a:rPr lang="pl-PL" sz="1000" dirty="0">
                <a:solidFill>
                  <a:schemeClr val="bg1"/>
                </a:solidFill>
              </a:rPr>
              <a:t>: </a:t>
            </a:r>
            <a:r>
              <a:rPr lang="pl-PL" sz="1000" dirty="0" err="1">
                <a:solidFill>
                  <a:schemeClr val="bg1"/>
                </a:solidFill>
              </a:rPr>
              <a:t>What</a:t>
            </a:r>
            <a:r>
              <a:rPr lang="pl-PL" sz="1000" dirty="0">
                <a:solidFill>
                  <a:schemeClr val="bg1"/>
                </a:solidFill>
              </a:rPr>
              <a:t> we </a:t>
            </a:r>
            <a:r>
              <a:rPr lang="pl-PL" sz="1000" dirty="0" err="1">
                <a:solidFill>
                  <a:schemeClr val="bg1"/>
                </a:solidFill>
              </a:rPr>
              <a:t>know</a:t>
            </a:r>
            <a:r>
              <a:rPr lang="pl-PL" sz="1000" dirty="0">
                <a:solidFill>
                  <a:schemeClr val="bg1"/>
                </a:solidFill>
              </a:rPr>
              <a:t> and </a:t>
            </a:r>
            <a:r>
              <a:rPr lang="pl-PL" sz="1000" dirty="0" err="1">
                <a:solidFill>
                  <a:schemeClr val="bg1"/>
                </a:solidFill>
              </a:rPr>
              <a:t>what</a:t>
            </a:r>
            <a:r>
              <a:rPr lang="pl-PL" sz="1000" dirty="0">
                <a:solidFill>
                  <a:schemeClr val="bg1"/>
                </a:solidFill>
              </a:rPr>
              <a:t> we </a:t>
            </a:r>
            <a:r>
              <a:rPr lang="pl-PL" sz="1000" dirty="0" err="1">
                <a:solidFill>
                  <a:schemeClr val="bg1"/>
                </a:solidFill>
              </a:rPr>
              <a:t>can</a:t>
            </a:r>
            <a:r>
              <a:rPr lang="pl-PL" sz="1000" dirty="0">
                <a:solidFill>
                  <a:schemeClr val="bg1"/>
                </a:solidFill>
              </a:rPr>
              <a:t> do, Oxford 1993; E. Roland, </a:t>
            </a:r>
            <a:r>
              <a:rPr lang="pl-PL" sz="1000" dirty="0" err="1">
                <a:solidFill>
                  <a:schemeClr val="bg1"/>
                </a:solidFill>
              </a:rPr>
              <a:t>Elevkollektivet</a:t>
            </a:r>
            <a:r>
              <a:rPr lang="pl-PL" sz="1000" dirty="0">
                <a:solidFill>
                  <a:schemeClr val="bg1"/>
                </a:solidFill>
              </a:rPr>
              <a:t>, Stavanger 2003; P. K. </a:t>
            </a:r>
            <a:r>
              <a:rPr lang="pl-PL" sz="1000" dirty="0" err="1">
                <a:solidFill>
                  <a:schemeClr val="bg1"/>
                </a:solidFill>
              </a:rPr>
              <a:t>Smith</a:t>
            </a:r>
            <a:r>
              <a:rPr lang="pl-PL" sz="1000" dirty="0">
                <a:solidFill>
                  <a:schemeClr val="bg1"/>
                </a:solidFill>
              </a:rPr>
              <a:t>, Y. </a:t>
            </a:r>
            <a:r>
              <a:rPr lang="pl-PL" sz="1000" dirty="0" err="1">
                <a:solidFill>
                  <a:schemeClr val="bg1"/>
                </a:solidFill>
              </a:rPr>
              <a:t>Morita</a:t>
            </a:r>
            <a:r>
              <a:rPr lang="pl-PL" sz="1000" dirty="0">
                <a:solidFill>
                  <a:schemeClr val="bg1"/>
                </a:solidFill>
              </a:rPr>
              <a:t>, J. </a:t>
            </a:r>
            <a:r>
              <a:rPr lang="pl-PL" sz="1000" dirty="0" err="1">
                <a:solidFill>
                  <a:schemeClr val="bg1"/>
                </a:solidFill>
              </a:rPr>
              <a:t>Junger-Tas</a:t>
            </a:r>
            <a:r>
              <a:rPr lang="pl-PL" sz="1000" dirty="0">
                <a:solidFill>
                  <a:schemeClr val="bg1"/>
                </a:solidFill>
              </a:rPr>
              <a:t> J, D. </a:t>
            </a:r>
            <a:r>
              <a:rPr lang="pl-PL" sz="1000" dirty="0" err="1">
                <a:solidFill>
                  <a:schemeClr val="bg1"/>
                </a:solidFill>
              </a:rPr>
              <a:t>Olweus</a:t>
            </a:r>
            <a:r>
              <a:rPr lang="pl-PL" sz="1000" dirty="0">
                <a:solidFill>
                  <a:schemeClr val="bg1"/>
                </a:solidFill>
              </a:rPr>
              <a:t>, R. F. </a:t>
            </a:r>
            <a:r>
              <a:rPr lang="pl-PL" sz="1000" dirty="0" err="1">
                <a:solidFill>
                  <a:schemeClr val="bg1"/>
                </a:solidFill>
              </a:rPr>
              <a:t>Catalano</a:t>
            </a:r>
            <a:r>
              <a:rPr lang="pl-PL" sz="1000" dirty="0">
                <a:solidFill>
                  <a:schemeClr val="bg1"/>
                </a:solidFill>
              </a:rPr>
              <a:t>, </a:t>
            </a:r>
            <a:r>
              <a:rPr lang="pl-PL" sz="1000" dirty="0" err="1">
                <a:solidFill>
                  <a:schemeClr val="bg1"/>
                </a:solidFill>
              </a:rPr>
              <a:t>P.E.Slee</a:t>
            </a:r>
            <a:r>
              <a:rPr lang="pl-PL" sz="1000" dirty="0">
                <a:solidFill>
                  <a:schemeClr val="bg1"/>
                </a:solidFill>
              </a:rPr>
              <a:t>, The </a:t>
            </a:r>
            <a:r>
              <a:rPr lang="pl-PL" sz="1000" dirty="0" err="1">
                <a:solidFill>
                  <a:schemeClr val="bg1"/>
                </a:solidFill>
              </a:rPr>
              <a:t>nature</a:t>
            </a:r>
            <a:r>
              <a:rPr lang="pl-PL" sz="1000" dirty="0">
                <a:solidFill>
                  <a:schemeClr val="bg1"/>
                </a:solidFill>
              </a:rPr>
              <a:t> of </a:t>
            </a:r>
            <a:r>
              <a:rPr lang="pl-PL" sz="1000" dirty="0" err="1">
                <a:solidFill>
                  <a:schemeClr val="bg1"/>
                </a:solidFill>
              </a:rPr>
              <a:t>school</a:t>
            </a:r>
            <a:r>
              <a:rPr lang="pl-PL" sz="1000" dirty="0">
                <a:solidFill>
                  <a:schemeClr val="bg1"/>
                </a:solidFill>
              </a:rPr>
              <a:t> </a:t>
            </a:r>
            <a:r>
              <a:rPr lang="pl-PL" sz="1000" dirty="0" err="1">
                <a:solidFill>
                  <a:schemeClr val="bg1"/>
                </a:solidFill>
              </a:rPr>
              <a:t>bullying</a:t>
            </a:r>
            <a:r>
              <a:rPr lang="pl-PL" sz="1000" dirty="0">
                <a:solidFill>
                  <a:schemeClr val="bg1"/>
                </a:solidFill>
              </a:rPr>
              <a:t>: A cross-</a:t>
            </a:r>
            <a:r>
              <a:rPr lang="pl-PL" sz="1000" dirty="0" err="1">
                <a:solidFill>
                  <a:schemeClr val="bg1"/>
                </a:solidFill>
              </a:rPr>
              <a:t>national</a:t>
            </a:r>
            <a:r>
              <a:rPr lang="pl-PL" sz="1000" dirty="0">
                <a:solidFill>
                  <a:schemeClr val="bg1"/>
                </a:solidFill>
              </a:rPr>
              <a:t> </a:t>
            </a:r>
            <a:r>
              <a:rPr lang="pl-PL" sz="1000" dirty="0" err="1">
                <a:solidFill>
                  <a:schemeClr val="bg1"/>
                </a:solidFill>
              </a:rPr>
              <a:t>perspective</a:t>
            </a:r>
            <a:r>
              <a:rPr lang="pl-PL" sz="1000" dirty="0">
                <a:solidFill>
                  <a:schemeClr val="bg1"/>
                </a:solidFill>
              </a:rPr>
              <a:t>, New York 1999.</a:t>
            </a:r>
          </a:p>
        </p:txBody>
      </p:sp>
    </p:spTree>
    <p:extLst>
      <p:ext uri="{BB962C8B-B14F-4D97-AF65-F5344CB8AC3E}">
        <p14:creationId xmlns:p14="http://schemas.microsoft.com/office/powerpoint/2010/main" val="630079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nalezione obrazy dla zapytania sad teenager">
            <a:extLst>
              <a:ext uri="{FF2B5EF4-FFF2-40B4-BE49-F238E27FC236}">
                <a16:creationId xmlns:a16="http://schemas.microsoft.com/office/drawing/2014/main" xmlns="" id="{D7C76201-D8B5-4B9A-9D60-3E941CA668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630"/>
          <a:stretch/>
        </p:blipFill>
        <p:spPr bwMode="auto">
          <a:xfrm>
            <a:off x="-6626" y="-2"/>
            <a:ext cx="12211878" cy="5638801"/>
          </a:xfrm>
          <a:prstGeom prst="rect">
            <a:avLst/>
          </a:prstGeom>
          <a:noFill/>
          <a:extLst>
            <a:ext uri="{909E8E84-426E-40DD-AFC4-6F175D3DCCD1}">
              <a14:hiddenFill xmlns:a14="http://schemas.microsoft.com/office/drawing/2010/main">
                <a:solidFill>
                  <a:srgbClr val="FFFFFF"/>
                </a:solidFill>
              </a14:hiddenFill>
            </a:ext>
          </a:extLst>
        </p:spPr>
      </p:pic>
      <p:sp>
        <p:nvSpPr>
          <p:cNvPr id="8" name="Dowolny kształt: kształt 7">
            <a:extLst>
              <a:ext uri="{FF2B5EF4-FFF2-40B4-BE49-F238E27FC236}">
                <a16:creationId xmlns:a16="http://schemas.microsoft.com/office/drawing/2014/main" xmlns="" id="{30CB41F4-8315-4DF7-8CC6-0AFFB6A6C7CA}"/>
              </a:ext>
            </a:extLst>
          </p:cNvPr>
          <p:cNvSpPr/>
          <p:nvPr/>
        </p:nvSpPr>
        <p:spPr>
          <a:xfrm>
            <a:off x="-6626" y="1371600"/>
            <a:ext cx="12192000" cy="54864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228600" y="2933700"/>
            <a:ext cx="9906000" cy="3352800"/>
          </a:xfrm>
        </p:spPr>
        <p:txBody>
          <a:bodyPr>
            <a:normAutofit fontScale="92500" lnSpcReduction="10000"/>
          </a:bodyPr>
          <a:lstStyle/>
          <a:p>
            <a:pPr marL="0" indent="0">
              <a:buNone/>
            </a:pPr>
            <a:r>
              <a:rPr lang="pl-PL" sz="4300" dirty="0">
                <a:solidFill>
                  <a:schemeClr val="bg1"/>
                </a:solidFill>
                <a:latin typeface="Arial Black" panose="020B0A04020102020204" pitchFamily="34" charset="0"/>
                <a:ea typeface="+mj-ea"/>
                <a:cs typeface="+mj-cs"/>
              </a:rPr>
              <a:t>Profil ofiary </a:t>
            </a:r>
            <a:br>
              <a:rPr lang="pl-PL" sz="4300" dirty="0">
                <a:solidFill>
                  <a:schemeClr val="bg1"/>
                </a:solidFill>
                <a:latin typeface="Arial Black" panose="020B0A04020102020204" pitchFamily="34" charset="0"/>
                <a:ea typeface="+mj-ea"/>
                <a:cs typeface="+mj-cs"/>
              </a:rPr>
            </a:br>
            <a:r>
              <a:rPr lang="pl-PL" sz="4300" dirty="0" err="1">
                <a:solidFill>
                  <a:schemeClr val="bg1"/>
                </a:solidFill>
                <a:latin typeface="Arial Black" panose="020B0A04020102020204" pitchFamily="34" charset="0"/>
                <a:ea typeface="+mj-ea"/>
                <a:cs typeface="+mj-cs"/>
              </a:rPr>
              <a:t>bullyingu</a:t>
            </a:r>
            <a:endParaRPr lang="pl-PL" sz="4300" dirty="0">
              <a:solidFill>
                <a:schemeClr val="bg1"/>
              </a:solidFill>
              <a:latin typeface="Arial Black" panose="020B0A04020102020204" pitchFamily="34" charset="0"/>
              <a:ea typeface="+mj-ea"/>
              <a:cs typeface="+mj-cs"/>
            </a:endParaRPr>
          </a:p>
          <a:p>
            <a:pPr marL="0" indent="0">
              <a:buNone/>
            </a:pPr>
            <a:endParaRPr lang="pl-PL" sz="4300" dirty="0">
              <a:solidFill>
                <a:schemeClr val="bg1"/>
              </a:solidFill>
              <a:latin typeface="Arial Black" panose="020B0A04020102020204" pitchFamily="34" charset="0"/>
              <a:ea typeface="+mj-ea"/>
              <a:cs typeface="+mj-cs"/>
            </a:endParaRPr>
          </a:p>
          <a:p>
            <a:pPr marL="0" indent="0">
              <a:buNone/>
            </a:pPr>
            <a:r>
              <a:rPr lang="pl-PL" sz="2400" dirty="0">
                <a:solidFill>
                  <a:schemeClr val="bg1"/>
                </a:solidFill>
                <a:latin typeface="Calibri Light" panose="020F0302020204030204" pitchFamily="34" charset="0"/>
                <a:cs typeface="Calibri Light" panose="020F0302020204030204" pitchFamily="34" charset="0"/>
              </a:rPr>
              <a:t>Tendencja, która panuje wśród ofiar </a:t>
            </a:r>
            <a:r>
              <a:rPr lang="pl-PL" sz="2400" dirty="0" err="1">
                <a:solidFill>
                  <a:schemeClr val="bg1"/>
                </a:solidFill>
                <a:latin typeface="Calibri Light" panose="020F0302020204030204" pitchFamily="34" charset="0"/>
                <a:cs typeface="Calibri Light" panose="020F0302020204030204" pitchFamily="34" charset="0"/>
              </a:rPr>
              <a:t>bullyingu</a:t>
            </a:r>
            <a:r>
              <a:rPr lang="pl-PL" sz="2400" dirty="0">
                <a:solidFill>
                  <a:schemeClr val="bg1"/>
                </a:solidFill>
                <a:latin typeface="Calibri Light" panose="020F0302020204030204" pitchFamily="34" charset="0"/>
                <a:cs typeface="Calibri Light" panose="020F0302020204030204" pitchFamily="34" charset="0"/>
              </a:rPr>
              <a:t> wskazuje, że są to </a:t>
            </a:r>
            <a:br>
              <a:rPr lang="pl-PL" sz="2400" dirty="0">
                <a:solidFill>
                  <a:schemeClr val="bg1"/>
                </a:solidFill>
                <a:latin typeface="Calibri Light" panose="020F0302020204030204" pitchFamily="34" charset="0"/>
                <a:cs typeface="Calibri Light" panose="020F0302020204030204" pitchFamily="34" charset="0"/>
              </a:rPr>
            </a:br>
            <a:r>
              <a:rPr lang="pl-PL" sz="2400" dirty="0">
                <a:solidFill>
                  <a:schemeClr val="bg1"/>
                </a:solidFill>
                <a:latin typeface="Calibri Light" panose="020F0302020204030204" pitchFamily="34" charset="0"/>
                <a:cs typeface="Calibri Light" panose="020F0302020204030204" pitchFamily="34" charset="0"/>
              </a:rPr>
              <a:t>dużo częściej fizycznie słabsi chłopcy, którzy odznaczają się mniejszą popularnością w grupie rówieśniczej. Charakterystyczne jest to, że szukają relacji koleżeńskich wśród młodszych dzieci.</a:t>
            </a:r>
          </a:p>
        </p:txBody>
      </p:sp>
      <p:sp>
        <p:nvSpPr>
          <p:cNvPr id="5" name="Prostokąt 4">
            <a:extLst>
              <a:ext uri="{FF2B5EF4-FFF2-40B4-BE49-F238E27FC236}">
                <a16:creationId xmlns:a16="http://schemas.microsoft.com/office/drawing/2014/main" xmlns="" id="{ED756F26-8DCA-485D-ACE3-AFA7A5272489}"/>
              </a:ext>
            </a:extLst>
          </p:cNvPr>
          <p:cNvSpPr/>
          <p:nvPr/>
        </p:nvSpPr>
        <p:spPr>
          <a:xfrm>
            <a:off x="0" y="6434699"/>
            <a:ext cx="12192000" cy="400110"/>
          </a:xfrm>
          <a:prstGeom prst="rect">
            <a:avLst/>
          </a:prstGeom>
        </p:spPr>
        <p:txBody>
          <a:bodyPr wrap="square">
            <a:spAutoFit/>
          </a:bodyPr>
          <a:lstStyle/>
          <a:p>
            <a:r>
              <a:rPr lang="pl-PL" sz="1000" dirty="0">
                <a:solidFill>
                  <a:schemeClr val="bg1"/>
                </a:solidFill>
              </a:rPr>
              <a:t>Źródło: E. Roland, G. </a:t>
            </a:r>
            <a:r>
              <a:rPr lang="pl-PL" sz="1000" dirty="0" err="1">
                <a:solidFill>
                  <a:schemeClr val="bg1"/>
                </a:solidFill>
              </a:rPr>
              <a:t>Auestad</a:t>
            </a:r>
            <a:r>
              <a:rPr lang="pl-PL" sz="1000" dirty="0">
                <a:solidFill>
                  <a:schemeClr val="bg1"/>
                </a:solidFill>
              </a:rPr>
              <a:t>, G.S. </a:t>
            </a:r>
            <a:r>
              <a:rPr lang="pl-PL" sz="1000" dirty="0" err="1">
                <a:solidFill>
                  <a:schemeClr val="bg1"/>
                </a:solidFill>
              </a:rPr>
              <a:t>Waaland</a:t>
            </a:r>
            <a:r>
              <a:rPr lang="pl-PL" sz="1000" dirty="0">
                <a:solidFill>
                  <a:schemeClr val="bg1"/>
                </a:solidFill>
              </a:rPr>
              <a:t>, </a:t>
            </a:r>
            <a:r>
              <a:rPr lang="pl-PL" sz="1000" dirty="0" err="1">
                <a:solidFill>
                  <a:schemeClr val="bg1"/>
                </a:solidFill>
              </a:rPr>
              <a:t>Bullying</a:t>
            </a:r>
            <a:r>
              <a:rPr lang="pl-PL" sz="1000" dirty="0">
                <a:solidFill>
                  <a:schemeClr val="bg1"/>
                </a:solidFill>
              </a:rPr>
              <a:t>, (w:) J. </a:t>
            </a:r>
            <a:r>
              <a:rPr lang="pl-PL" sz="1000" dirty="0" err="1">
                <a:solidFill>
                  <a:schemeClr val="bg1"/>
                </a:solidFill>
              </a:rPr>
              <a:t>Pyżalski</a:t>
            </a:r>
            <a:r>
              <a:rPr lang="pl-PL" sz="1000" dirty="0">
                <a:solidFill>
                  <a:schemeClr val="bg1"/>
                </a:solidFill>
              </a:rPr>
              <a:t>, E. Roland (red.), </a:t>
            </a:r>
            <a:r>
              <a:rPr lang="pl-PL" sz="1000" dirty="0" err="1">
                <a:solidFill>
                  <a:schemeClr val="bg1"/>
                </a:solidFill>
              </a:rPr>
              <a:t>Bullying</a:t>
            </a:r>
            <a:r>
              <a:rPr lang="pl-PL" sz="1000" dirty="0">
                <a:solidFill>
                  <a:schemeClr val="bg1"/>
                </a:solidFill>
              </a:rPr>
              <a:t> a specjalne potrzeby edukacyjne – podręcznik metodyczny, Łódź 2010, s. 8 (za:) D. </a:t>
            </a:r>
            <a:r>
              <a:rPr lang="pl-PL" sz="1000" dirty="0" err="1">
                <a:solidFill>
                  <a:schemeClr val="bg1"/>
                </a:solidFill>
              </a:rPr>
              <a:t>Olweus</a:t>
            </a:r>
            <a:r>
              <a:rPr lang="pl-PL" sz="1000" dirty="0">
                <a:solidFill>
                  <a:schemeClr val="bg1"/>
                </a:solidFill>
              </a:rPr>
              <a:t> D., </a:t>
            </a:r>
            <a:r>
              <a:rPr lang="pl-PL" sz="1000" dirty="0" err="1">
                <a:solidFill>
                  <a:schemeClr val="bg1"/>
                </a:solidFill>
              </a:rPr>
              <a:t>Bullying</a:t>
            </a:r>
            <a:r>
              <a:rPr lang="pl-PL" sz="1000" dirty="0">
                <a:solidFill>
                  <a:schemeClr val="bg1"/>
                </a:solidFill>
              </a:rPr>
              <a:t> </a:t>
            </a:r>
            <a:r>
              <a:rPr lang="pl-PL" sz="1000" dirty="0" err="1">
                <a:solidFill>
                  <a:schemeClr val="bg1"/>
                </a:solidFill>
              </a:rPr>
              <a:t>at</a:t>
            </a:r>
            <a:r>
              <a:rPr lang="pl-PL" sz="1000" dirty="0">
                <a:solidFill>
                  <a:schemeClr val="bg1"/>
                </a:solidFill>
              </a:rPr>
              <a:t> </a:t>
            </a:r>
            <a:r>
              <a:rPr lang="pl-PL" sz="1000" dirty="0" err="1">
                <a:solidFill>
                  <a:schemeClr val="bg1"/>
                </a:solidFill>
              </a:rPr>
              <a:t>school</a:t>
            </a:r>
            <a:r>
              <a:rPr lang="pl-PL" sz="1000" dirty="0">
                <a:solidFill>
                  <a:schemeClr val="bg1"/>
                </a:solidFill>
              </a:rPr>
              <a:t>: </a:t>
            </a:r>
            <a:r>
              <a:rPr lang="pl-PL" sz="1000" dirty="0" err="1">
                <a:solidFill>
                  <a:schemeClr val="bg1"/>
                </a:solidFill>
              </a:rPr>
              <a:t>What</a:t>
            </a:r>
            <a:r>
              <a:rPr lang="pl-PL" sz="1000" dirty="0">
                <a:solidFill>
                  <a:schemeClr val="bg1"/>
                </a:solidFill>
              </a:rPr>
              <a:t> we </a:t>
            </a:r>
            <a:r>
              <a:rPr lang="pl-PL" sz="1000" dirty="0" err="1">
                <a:solidFill>
                  <a:schemeClr val="bg1"/>
                </a:solidFill>
              </a:rPr>
              <a:t>know</a:t>
            </a:r>
            <a:r>
              <a:rPr lang="pl-PL" sz="1000" dirty="0">
                <a:solidFill>
                  <a:schemeClr val="bg1"/>
                </a:solidFill>
              </a:rPr>
              <a:t> and </a:t>
            </a:r>
            <a:r>
              <a:rPr lang="pl-PL" sz="1000" dirty="0" err="1">
                <a:solidFill>
                  <a:schemeClr val="bg1"/>
                </a:solidFill>
              </a:rPr>
              <a:t>what</a:t>
            </a:r>
            <a:r>
              <a:rPr lang="pl-PL" sz="1000" dirty="0">
                <a:solidFill>
                  <a:schemeClr val="bg1"/>
                </a:solidFill>
              </a:rPr>
              <a:t> we </a:t>
            </a:r>
            <a:r>
              <a:rPr lang="pl-PL" sz="1000" dirty="0" err="1">
                <a:solidFill>
                  <a:schemeClr val="bg1"/>
                </a:solidFill>
              </a:rPr>
              <a:t>can</a:t>
            </a:r>
            <a:r>
              <a:rPr lang="pl-PL" sz="1000" dirty="0">
                <a:solidFill>
                  <a:schemeClr val="bg1"/>
                </a:solidFill>
              </a:rPr>
              <a:t> do, Oxford 1993; E. </a:t>
            </a:r>
            <a:r>
              <a:rPr lang="en-US" sz="1000" dirty="0">
                <a:solidFill>
                  <a:schemeClr val="bg1"/>
                </a:solidFill>
              </a:rPr>
              <a:t>Roland, School Influences on Bullying, Stavanger</a:t>
            </a:r>
            <a:r>
              <a:rPr lang="pl-PL" sz="1000" dirty="0">
                <a:solidFill>
                  <a:schemeClr val="bg1"/>
                </a:solidFill>
              </a:rPr>
              <a:t> 1999; P.K. </a:t>
            </a:r>
            <a:r>
              <a:rPr lang="en-US" sz="1000" dirty="0">
                <a:solidFill>
                  <a:schemeClr val="bg1"/>
                </a:solidFill>
              </a:rPr>
              <a:t>Smith, </a:t>
            </a:r>
            <a:r>
              <a:rPr lang="pl-PL" sz="1000" dirty="0">
                <a:solidFill>
                  <a:schemeClr val="bg1"/>
                </a:solidFill>
              </a:rPr>
              <a:t>S. </a:t>
            </a:r>
            <a:r>
              <a:rPr lang="en-US" sz="1000" dirty="0">
                <a:solidFill>
                  <a:schemeClr val="bg1"/>
                </a:solidFill>
              </a:rPr>
              <a:t>Sharp (Eds.)</a:t>
            </a:r>
            <a:r>
              <a:rPr lang="pl-PL" sz="1000" dirty="0">
                <a:solidFill>
                  <a:schemeClr val="bg1"/>
                </a:solidFill>
              </a:rPr>
              <a:t>,</a:t>
            </a:r>
            <a:r>
              <a:rPr lang="en-US" sz="1000" dirty="0">
                <a:solidFill>
                  <a:schemeClr val="bg1"/>
                </a:solidFill>
              </a:rPr>
              <a:t> School bullying: Insights and perspectives, London</a:t>
            </a:r>
            <a:r>
              <a:rPr lang="pl-PL" sz="1000" dirty="0">
                <a:solidFill>
                  <a:schemeClr val="bg1"/>
                </a:solidFill>
              </a:rPr>
              <a:t> 1994.</a:t>
            </a:r>
          </a:p>
        </p:txBody>
      </p:sp>
    </p:spTree>
    <p:extLst>
      <p:ext uri="{BB962C8B-B14F-4D97-AF65-F5344CB8AC3E}">
        <p14:creationId xmlns:p14="http://schemas.microsoft.com/office/powerpoint/2010/main" val="1755491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sad teenager">
            <a:extLst>
              <a:ext uri="{FF2B5EF4-FFF2-40B4-BE49-F238E27FC236}">
                <a16:creationId xmlns:a16="http://schemas.microsoft.com/office/drawing/2014/main" xmlns="" id="{22084D0B-452A-47F5-B152-6ECBAC1962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5836"/>
          <a:stretch/>
        </p:blipFill>
        <p:spPr bwMode="auto">
          <a:xfrm>
            <a:off x="-6626" y="-2"/>
            <a:ext cx="12211878" cy="6841437"/>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xmlns="" id="{1B8DF0E5-82EB-49EC-A78D-83744FACB96D}"/>
              </a:ext>
            </a:extLst>
          </p:cNvPr>
          <p:cNvSpPr/>
          <p:nvPr/>
        </p:nvSpPr>
        <p:spPr>
          <a:xfrm>
            <a:off x="19878" y="11163"/>
            <a:ext cx="12172122" cy="6835674"/>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0" y="6477000"/>
            <a:ext cx="10972800" cy="381000"/>
          </a:xfrm>
        </p:spPr>
        <p:txBody>
          <a:bodyPr>
            <a:normAutofit/>
          </a:bodyPr>
          <a:lstStyle/>
          <a:p>
            <a:pPr marL="0" indent="0">
              <a:buNone/>
            </a:pPr>
            <a:r>
              <a:rPr lang="pl-PL" sz="1000" dirty="0">
                <a:solidFill>
                  <a:schemeClr val="bg1"/>
                </a:solidFill>
              </a:rPr>
              <a:t>Źródło: P.K. </a:t>
            </a:r>
            <a:r>
              <a:rPr lang="pl-PL" sz="1000" dirty="0" err="1">
                <a:solidFill>
                  <a:schemeClr val="bg1"/>
                </a:solidFill>
              </a:rPr>
              <a:t>Smith</a:t>
            </a:r>
            <a:r>
              <a:rPr lang="pl-PL" sz="1000" dirty="0">
                <a:solidFill>
                  <a:schemeClr val="bg1"/>
                </a:solidFill>
              </a:rPr>
              <a:t>, G. </a:t>
            </a:r>
            <a:r>
              <a:rPr lang="pl-PL" sz="1000" dirty="0" err="1">
                <a:solidFill>
                  <a:schemeClr val="bg1"/>
                </a:solidFill>
              </a:rPr>
              <a:t>Steffgen</a:t>
            </a:r>
            <a:r>
              <a:rPr lang="pl-PL" sz="1000" dirty="0">
                <a:solidFill>
                  <a:schemeClr val="bg1"/>
                </a:solidFill>
              </a:rPr>
              <a:t>, </a:t>
            </a:r>
            <a:r>
              <a:rPr lang="en-US" sz="1000" dirty="0">
                <a:solidFill>
                  <a:schemeClr val="bg1"/>
                </a:solidFill>
              </a:rPr>
              <a:t>Cyberbullying </a:t>
            </a:r>
            <a:r>
              <a:rPr lang="pl-PL" sz="1000" dirty="0">
                <a:solidFill>
                  <a:schemeClr val="bg1"/>
                </a:solidFill>
              </a:rPr>
              <a:t>t</a:t>
            </a:r>
            <a:r>
              <a:rPr lang="en-US" sz="1000" dirty="0" err="1">
                <a:solidFill>
                  <a:schemeClr val="bg1"/>
                </a:solidFill>
              </a:rPr>
              <a:t>hrough</a:t>
            </a:r>
            <a:r>
              <a:rPr lang="en-US" sz="1000" dirty="0">
                <a:solidFill>
                  <a:schemeClr val="bg1"/>
                </a:solidFill>
              </a:rPr>
              <a:t> the New Media</a:t>
            </a:r>
            <a:r>
              <a:rPr lang="pl-PL" sz="1000" dirty="0">
                <a:solidFill>
                  <a:schemeClr val="bg1"/>
                </a:solidFill>
              </a:rPr>
              <a:t>.</a:t>
            </a:r>
            <a:r>
              <a:rPr lang="en-US" sz="1000" dirty="0">
                <a:solidFill>
                  <a:schemeClr val="bg1"/>
                </a:solidFill>
              </a:rPr>
              <a:t> Findings from an International Network</a:t>
            </a:r>
            <a:r>
              <a:rPr lang="pl-PL" sz="1000" dirty="0">
                <a:solidFill>
                  <a:schemeClr val="bg1"/>
                </a:solidFill>
              </a:rPr>
              <a:t>, 2013.</a:t>
            </a:r>
          </a:p>
        </p:txBody>
      </p:sp>
      <p:sp>
        <p:nvSpPr>
          <p:cNvPr id="6" name="Prostokąt 5">
            <a:extLst>
              <a:ext uri="{FF2B5EF4-FFF2-40B4-BE49-F238E27FC236}">
                <a16:creationId xmlns:a16="http://schemas.microsoft.com/office/drawing/2014/main" xmlns="" id="{DB9C8223-AE62-4FAF-94E5-B5A61EC7C05C}"/>
              </a:ext>
            </a:extLst>
          </p:cNvPr>
          <p:cNvSpPr/>
          <p:nvPr/>
        </p:nvSpPr>
        <p:spPr>
          <a:xfrm>
            <a:off x="1053548" y="1933813"/>
            <a:ext cx="9766852" cy="3323987"/>
          </a:xfrm>
          <a:prstGeom prst="rect">
            <a:avLst/>
          </a:prstGeom>
        </p:spPr>
        <p:txBody>
          <a:bodyPr wrap="square">
            <a:spAutoFit/>
          </a:bodyPr>
          <a:lstStyle/>
          <a:p>
            <a:pPr algn="ctr"/>
            <a:r>
              <a:rPr lang="pl-PL" sz="3000" dirty="0">
                <a:solidFill>
                  <a:schemeClr val="bg1"/>
                </a:solidFill>
                <a:latin typeface="Arial Black" panose="020B0A04020102020204" pitchFamily="34" charset="0"/>
              </a:rPr>
              <a:t>Ofiary </a:t>
            </a:r>
            <a:r>
              <a:rPr lang="pl-PL" sz="3000" dirty="0" err="1">
                <a:solidFill>
                  <a:schemeClr val="bg1"/>
                </a:solidFill>
                <a:latin typeface="Arial Black" panose="020B0A04020102020204" pitchFamily="34" charset="0"/>
              </a:rPr>
              <a:t>bullyingu</a:t>
            </a:r>
            <a:r>
              <a:rPr lang="pl-PL" sz="3000" dirty="0">
                <a:solidFill>
                  <a:schemeClr val="bg1"/>
                </a:solidFill>
                <a:latin typeface="Arial Black" panose="020B0A04020102020204" pitchFamily="34" charset="0"/>
              </a:rPr>
              <a:t> jako uczniowie posiadają wyraźnie niższe poczucie własnej wartości. </a:t>
            </a:r>
          </a:p>
          <a:p>
            <a:pPr algn="ctr"/>
            <a:endParaRPr lang="pl-PL" sz="3000" dirty="0">
              <a:solidFill>
                <a:schemeClr val="bg1"/>
              </a:solidFill>
              <a:latin typeface="Arial Black" panose="020B0A04020102020204" pitchFamily="34" charset="0"/>
            </a:endParaRPr>
          </a:p>
          <a:p>
            <a:pPr algn="ctr"/>
            <a:r>
              <a:rPr lang="pl-PL" sz="3000" dirty="0">
                <a:solidFill>
                  <a:schemeClr val="bg1"/>
                </a:solidFill>
                <a:latin typeface="Arial Black" panose="020B0A04020102020204" pitchFamily="34" charset="0"/>
              </a:rPr>
              <a:t>Cechują się wycofaniem, lękliwością, bywają nieśmiali, reagują płaczem. Mogą doświadczać stanów </a:t>
            </a:r>
            <a:r>
              <a:rPr lang="pl-PL" sz="3000" dirty="0" err="1">
                <a:solidFill>
                  <a:schemeClr val="bg1"/>
                </a:solidFill>
                <a:latin typeface="Arial Black" panose="020B0A04020102020204" pitchFamily="34" charset="0"/>
              </a:rPr>
              <a:t>depresywnych</a:t>
            </a:r>
            <a:r>
              <a:rPr lang="pl-PL" sz="3000" dirty="0">
                <a:solidFill>
                  <a:schemeClr val="bg1"/>
                </a:solidFill>
                <a:latin typeface="Arial Black" panose="020B0A04020102020204" pitchFamily="34" charset="0"/>
              </a:rPr>
              <a:t>, posiadać myśli samobójcze.</a:t>
            </a:r>
          </a:p>
        </p:txBody>
      </p:sp>
    </p:spTree>
    <p:extLst>
      <p:ext uri="{BB962C8B-B14F-4D97-AF65-F5344CB8AC3E}">
        <p14:creationId xmlns:p14="http://schemas.microsoft.com/office/powerpoint/2010/main" val="435163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sad teenager">
            <a:extLst>
              <a:ext uri="{FF2B5EF4-FFF2-40B4-BE49-F238E27FC236}">
                <a16:creationId xmlns:a16="http://schemas.microsoft.com/office/drawing/2014/main" xmlns="" id="{22084D0B-452A-47F5-B152-6ECBAC1962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5836"/>
          <a:stretch/>
        </p:blipFill>
        <p:spPr bwMode="auto">
          <a:xfrm>
            <a:off x="-6626" y="-2"/>
            <a:ext cx="12211878" cy="6841437"/>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xmlns="" id="{1B8DF0E5-82EB-49EC-A78D-83744FACB96D}"/>
              </a:ext>
            </a:extLst>
          </p:cNvPr>
          <p:cNvSpPr/>
          <p:nvPr/>
        </p:nvSpPr>
        <p:spPr>
          <a:xfrm>
            <a:off x="0" y="0"/>
            <a:ext cx="12211878"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0" y="6477000"/>
            <a:ext cx="12211878" cy="381000"/>
          </a:xfrm>
        </p:spPr>
        <p:txBody>
          <a:bodyPr>
            <a:normAutofit lnSpcReduction="10000"/>
          </a:bodyPr>
          <a:lstStyle/>
          <a:p>
            <a:pPr marL="0" indent="0" algn="ctr">
              <a:buNone/>
            </a:pPr>
            <a:r>
              <a:rPr lang="pl-PL" sz="1000" dirty="0">
                <a:solidFill>
                  <a:schemeClr val="bg1"/>
                </a:solidFill>
              </a:rPr>
              <a:t>Źródło: E. Roland, G. </a:t>
            </a:r>
            <a:r>
              <a:rPr lang="pl-PL" sz="1000" dirty="0" err="1">
                <a:solidFill>
                  <a:schemeClr val="bg1"/>
                </a:solidFill>
              </a:rPr>
              <a:t>Auestad</a:t>
            </a:r>
            <a:r>
              <a:rPr lang="pl-PL" sz="1000" dirty="0">
                <a:solidFill>
                  <a:schemeClr val="bg1"/>
                </a:solidFill>
              </a:rPr>
              <a:t>, G.S. </a:t>
            </a:r>
            <a:r>
              <a:rPr lang="pl-PL" sz="1000" dirty="0" err="1">
                <a:solidFill>
                  <a:schemeClr val="bg1"/>
                </a:solidFill>
              </a:rPr>
              <a:t>Waaland</a:t>
            </a:r>
            <a:r>
              <a:rPr lang="pl-PL" sz="1000" dirty="0">
                <a:solidFill>
                  <a:schemeClr val="bg1"/>
                </a:solidFill>
              </a:rPr>
              <a:t>, </a:t>
            </a:r>
            <a:r>
              <a:rPr lang="pl-PL" sz="1000" dirty="0" err="1">
                <a:solidFill>
                  <a:schemeClr val="bg1"/>
                </a:solidFill>
              </a:rPr>
              <a:t>Bullying</a:t>
            </a:r>
            <a:r>
              <a:rPr lang="pl-PL" sz="1000" dirty="0">
                <a:solidFill>
                  <a:schemeClr val="bg1"/>
                </a:solidFill>
              </a:rPr>
              <a:t>, (w:) J. </a:t>
            </a:r>
            <a:r>
              <a:rPr lang="pl-PL" sz="1000" dirty="0" err="1">
                <a:solidFill>
                  <a:schemeClr val="bg1"/>
                </a:solidFill>
              </a:rPr>
              <a:t>Pyżalski</a:t>
            </a:r>
            <a:r>
              <a:rPr lang="pl-PL" sz="1000" dirty="0">
                <a:solidFill>
                  <a:schemeClr val="bg1"/>
                </a:solidFill>
              </a:rPr>
              <a:t>, E. Roland (red.), </a:t>
            </a:r>
            <a:r>
              <a:rPr lang="pl-PL" sz="1000" dirty="0" err="1">
                <a:solidFill>
                  <a:schemeClr val="bg1"/>
                </a:solidFill>
              </a:rPr>
              <a:t>Bullying</a:t>
            </a:r>
            <a:r>
              <a:rPr lang="pl-PL" sz="1000" dirty="0">
                <a:solidFill>
                  <a:schemeClr val="bg1"/>
                </a:solidFill>
              </a:rPr>
              <a:t> a specjalne potrzeby edukacyjne – podręcznik metodyczny, Łódź 2010, s. 9 (za:) D. </a:t>
            </a:r>
            <a:r>
              <a:rPr lang="pl-PL" sz="1000" dirty="0" err="1">
                <a:solidFill>
                  <a:schemeClr val="bg1"/>
                </a:solidFill>
              </a:rPr>
              <a:t>Olweus</a:t>
            </a:r>
            <a:r>
              <a:rPr lang="pl-PL" sz="1000" dirty="0">
                <a:solidFill>
                  <a:schemeClr val="bg1"/>
                </a:solidFill>
              </a:rPr>
              <a:t>, </a:t>
            </a:r>
            <a:r>
              <a:rPr lang="pl-PL" sz="1000" dirty="0" err="1">
                <a:solidFill>
                  <a:schemeClr val="bg1"/>
                </a:solidFill>
              </a:rPr>
              <a:t>Bullying</a:t>
            </a:r>
            <a:r>
              <a:rPr lang="pl-PL" sz="1000" dirty="0">
                <a:solidFill>
                  <a:schemeClr val="bg1"/>
                </a:solidFill>
              </a:rPr>
              <a:t> </a:t>
            </a:r>
            <a:r>
              <a:rPr lang="pl-PL" sz="1000" dirty="0" err="1">
                <a:solidFill>
                  <a:schemeClr val="bg1"/>
                </a:solidFill>
              </a:rPr>
              <a:t>at</a:t>
            </a:r>
            <a:r>
              <a:rPr lang="pl-PL" sz="1000" dirty="0">
                <a:solidFill>
                  <a:schemeClr val="bg1"/>
                </a:solidFill>
              </a:rPr>
              <a:t> </a:t>
            </a:r>
            <a:r>
              <a:rPr lang="pl-PL" sz="1000" dirty="0" err="1">
                <a:solidFill>
                  <a:schemeClr val="bg1"/>
                </a:solidFill>
              </a:rPr>
              <a:t>school</a:t>
            </a:r>
            <a:r>
              <a:rPr lang="pl-PL" sz="1000" dirty="0">
                <a:solidFill>
                  <a:schemeClr val="bg1"/>
                </a:solidFill>
              </a:rPr>
              <a:t>: </a:t>
            </a:r>
            <a:r>
              <a:rPr lang="pl-PL" sz="1000" dirty="0" err="1">
                <a:solidFill>
                  <a:schemeClr val="bg1"/>
                </a:solidFill>
              </a:rPr>
              <a:t>What</a:t>
            </a:r>
            <a:r>
              <a:rPr lang="pl-PL" sz="1000" dirty="0">
                <a:solidFill>
                  <a:schemeClr val="bg1"/>
                </a:solidFill>
              </a:rPr>
              <a:t> we </a:t>
            </a:r>
            <a:r>
              <a:rPr lang="pl-PL" sz="1000" dirty="0" err="1">
                <a:solidFill>
                  <a:schemeClr val="bg1"/>
                </a:solidFill>
              </a:rPr>
              <a:t>know</a:t>
            </a:r>
            <a:r>
              <a:rPr lang="pl-PL" sz="1000" dirty="0">
                <a:solidFill>
                  <a:schemeClr val="bg1"/>
                </a:solidFill>
              </a:rPr>
              <a:t> and </a:t>
            </a:r>
            <a:r>
              <a:rPr lang="pl-PL" sz="1000" dirty="0" err="1">
                <a:solidFill>
                  <a:schemeClr val="bg1"/>
                </a:solidFill>
              </a:rPr>
              <a:t>what</a:t>
            </a:r>
            <a:r>
              <a:rPr lang="pl-PL" sz="1000" dirty="0">
                <a:solidFill>
                  <a:schemeClr val="bg1"/>
                </a:solidFill>
              </a:rPr>
              <a:t> we </a:t>
            </a:r>
            <a:r>
              <a:rPr lang="pl-PL" sz="1000" dirty="0" err="1">
                <a:solidFill>
                  <a:schemeClr val="bg1"/>
                </a:solidFill>
              </a:rPr>
              <a:t>can</a:t>
            </a:r>
            <a:r>
              <a:rPr lang="pl-PL" sz="1000" dirty="0">
                <a:solidFill>
                  <a:schemeClr val="bg1"/>
                </a:solidFill>
              </a:rPr>
              <a:t> do, Oxford 1993; A. M. </a:t>
            </a:r>
            <a:r>
              <a:rPr lang="pl-PL" sz="1000" dirty="0" err="1">
                <a:solidFill>
                  <a:schemeClr val="bg1"/>
                </a:solidFill>
              </a:rPr>
              <a:t>O`Moore</a:t>
            </a:r>
            <a:r>
              <a:rPr lang="pl-PL" sz="1000" dirty="0">
                <a:solidFill>
                  <a:schemeClr val="bg1"/>
                </a:solidFill>
              </a:rPr>
              <a:t>, C. </a:t>
            </a:r>
            <a:r>
              <a:rPr lang="pl-PL" sz="1000" dirty="0" err="1">
                <a:solidFill>
                  <a:schemeClr val="bg1"/>
                </a:solidFill>
              </a:rPr>
              <a:t>Kirkham</a:t>
            </a:r>
            <a:r>
              <a:rPr lang="pl-PL" sz="1000" dirty="0">
                <a:solidFill>
                  <a:schemeClr val="bg1"/>
                </a:solidFill>
              </a:rPr>
              <a:t>, </a:t>
            </a:r>
            <a:r>
              <a:rPr lang="pl-PL" sz="1000" dirty="0" err="1">
                <a:solidFill>
                  <a:schemeClr val="bg1"/>
                </a:solidFill>
              </a:rPr>
              <a:t>Self-esteem</a:t>
            </a:r>
            <a:r>
              <a:rPr lang="pl-PL" sz="1000" dirty="0">
                <a:solidFill>
                  <a:schemeClr val="bg1"/>
                </a:solidFill>
              </a:rPr>
              <a:t> and </a:t>
            </a:r>
            <a:r>
              <a:rPr lang="pl-PL" sz="1000" dirty="0" err="1">
                <a:solidFill>
                  <a:schemeClr val="bg1"/>
                </a:solidFill>
              </a:rPr>
              <a:t>its</a:t>
            </a:r>
            <a:r>
              <a:rPr lang="pl-PL" sz="1000" dirty="0">
                <a:solidFill>
                  <a:schemeClr val="bg1"/>
                </a:solidFill>
              </a:rPr>
              <a:t> </a:t>
            </a:r>
            <a:r>
              <a:rPr lang="pl-PL" sz="1000" dirty="0" err="1">
                <a:solidFill>
                  <a:schemeClr val="bg1"/>
                </a:solidFill>
              </a:rPr>
              <a:t>relationship</a:t>
            </a:r>
            <a:r>
              <a:rPr lang="pl-PL" sz="1000" dirty="0">
                <a:solidFill>
                  <a:schemeClr val="bg1"/>
                </a:solidFill>
              </a:rPr>
              <a:t> to </a:t>
            </a:r>
            <a:r>
              <a:rPr lang="pl-PL" sz="1000" dirty="0" err="1">
                <a:solidFill>
                  <a:schemeClr val="bg1"/>
                </a:solidFill>
              </a:rPr>
              <a:t>bullying</a:t>
            </a:r>
            <a:r>
              <a:rPr lang="pl-PL" sz="1000" dirty="0">
                <a:solidFill>
                  <a:schemeClr val="bg1"/>
                </a:solidFill>
              </a:rPr>
              <a:t> </a:t>
            </a:r>
            <a:r>
              <a:rPr lang="pl-PL" sz="1000" dirty="0" err="1">
                <a:solidFill>
                  <a:schemeClr val="bg1"/>
                </a:solidFill>
              </a:rPr>
              <a:t>behaviour</a:t>
            </a:r>
            <a:r>
              <a:rPr lang="pl-PL" sz="1000" dirty="0">
                <a:solidFill>
                  <a:schemeClr val="bg1"/>
                </a:solidFill>
              </a:rPr>
              <a:t>, ,,</a:t>
            </a:r>
            <a:r>
              <a:rPr lang="pl-PL" sz="1000" dirty="0" err="1">
                <a:solidFill>
                  <a:schemeClr val="bg1"/>
                </a:solidFill>
              </a:rPr>
              <a:t>Aggressive</a:t>
            </a:r>
            <a:r>
              <a:rPr lang="pl-PL" sz="1000" dirty="0">
                <a:solidFill>
                  <a:schemeClr val="bg1"/>
                </a:solidFill>
              </a:rPr>
              <a:t> </a:t>
            </a:r>
            <a:r>
              <a:rPr lang="pl-PL" sz="1000" dirty="0" err="1">
                <a:solidFill>
                  <a:schemeClr val="bg1"/>
                </a:solidFill>
              </a:rPr>
              <a:t>Behavior</a:t>
            </a:r>
            <a:r>
              <a:rPr lang="pl-PL" sz="1000" dirty="0">
                <a:solidFill>
                  <a:schemeClr val="bg1"/>
                </a:solidFill>
              </a:rPr>
              <a:t>” 2001.</a:t>
            </a:r>
          </a:p>
        </p:txBody>
      </p:sp>
      <p:sp>
        <p:nvSpPr>
          <p:cNvPr id="2" name="Prostokąt 1">
            <a:extLst>
              <a:ext uri="{FF2B5EF4-FFF2-40B4-BE49-F238E27FC236}">
                <a16:creationId xmlns:a16="http://schemas.microsoft.com/office/drawing/2014/main" xmlns="" id="{9E8F306B-F0F5-4985-8D26-B3267CF091FE}"/>
              </a:ext>
            </a:extLst>
          </p:cNvPr>
          <p:cNvSpPr/>
          <p:nvPr/>
        </p:nvSpPr>
        <p:spPr>
          <a:xfrm>
            <a:off x="710648" y="1658535"/>
            <a:ext cx="5105400" cy="923330"/>
          </a:xfrm>
          <a:prstGeom prst="rect">
            <a:avLst/>
          </a:prstGeom>
        </p:spPr>
        <p:txBody>
          <a:bodyPr wrap="square">
            <a:spAutoFit/>
          </a:bodyPr>
          <a:lstStyle/>
          <a:p>
            <a:pPr algn="ctr"/>
            <a:r>
              <a:rPr lang="pl-PL" dirty="0">
                <a:solidFill>
                  <a:schemeClr val="bg1"/>
                </a:solidFill>
                <a:latin typeface="Arial Black" panose="020B0A04020102020204" pitchFamily="34" charset="0"/>
              </a:rPr>
              <a:t>Uczniowie, którzy doświadczają przemocy doznają dużo częściej trudności i niepowodzeń szkolnych. </a:t>
            </a:r>
          </a:p>
        </p:txBody>
      </p:sp>
      <p:sp>
        <p:nvSpPr>
          <p:cNvPr id="7" name="Prostokąt 6">
            <a:extLst>
              <a:ext uri="{FF2B5EF4-FFF2-40B4-BE49-F238E27FC236}">
                <a16:creationId xmlns:a16="http://schemas.microsoft.com/office/drawing/2014/main" xmlns="" id="{1F448BB9-778F-4217-B957-2D03DDF39936}"/>
              </a:ext>
            </a:extLst>
          </p:cNvPr>
          <p:cNvSpPr/>
          <p:nvPr/>
        </p:nvSpPr>
        <p:spPr>
          <a:xfrm>
            <a:off x="7162800" y="1793833"/>
            <a:ext cx="3696781" cy="646331"/>
          </a:xfrm>
          <a:prstGeom prst="rect">
            <a:avLst/>
          </a:prstGeom>
        </p:spPr>
        <p:txBody>
          <a:bodyPr wrap="none">
            <a:spAutoFit/>
          </a:bodyPr>
          <a:lstStyle/>
          <a:p>
            <a:pPr algn="ctr"/>
            <a:r>
              <a:rPr lang="pl-PL" dirty="0">
                <a:solidFill>
                  <a:schemeClr val="bg1"/>
                </a:solidFill>
                <a:latin typeface="Arial Black" panose="020B0A04020102020204" pitchFamily="34" charset="0"/>
              </a:rPr>
              <a:t>Towarzyszy im syndrom </a:t>
            </a:r>
            <a:br>
              <a:rPr lang="pl-PL" dirty="0">
                <a:solidFill>
                  <a:schemeClr val="bg1"/>
                </a:solidFill>
                <a:latin typeface="Arial Black" panose="020B0A04020102020204" pitchFamily="34" charset="0"/>
              </a:rPr>
            </a:br>
            <a:r>
              <a:rPr lang="pl-PL" dirty="0">
                <a:solidFill>
                  <a:schemeClr val="bg1"/>
                </a:solidFill>
                <a:latin typeface="Arial Black" panose="020B0A04020102020204" pitchFamily="34" charset="0"/>
              </a:rPr>
              <a:t>nieadekwatnych osiągnięć. </a:t>
            </a:r>
          </a:p>
        </p:txBody>
      </p:sp>
      <p:sp>
        <p:nvSpPr>
          <p:cNvPr id="8" name="Prostokąt 7">
            <a:extLst>
              <a:ext uri="{FF2B5EF4-FFF2-40B4-BE49-F238E27FC236}">
                <a16:creationId xmlns:a16="http://schemas.microsoft.com/office/drawing/2014/main" xmlns="" id="{B34B5620-E079-4019-841B-617B8717EEF2}"/>
              </a:ext>
            </a:extLst>
          </p:cNvPr>
          <p:cNvSpPr/>
          <p:nvPr/>
        </p:nvSpPr>
        <p:spPr>
          <a:xfrm>
            <a:off x="503583" y="3962400"/>
            <a:ext cx="5448300" cy="923330"/>
          </a:xfrm>
          <a:prstGeom prst="rect">
            <a:avLst/>
          </a:prstGeom>
        </p:spPr>
        <p:txBody>
          <a:bodyPr wrap="square">
            <a:spAutoFit/>
          </a:bodyPr>
          <a:lstStyle/>
          <a:p>
            <a:pPr algn="ctr"/>
            <a:r>
              <a:rPr lang="pl-PL" dirty="0">
                <a:solidFill>
                  <a:schemeClr val="bg1"/>
                </a:solidFill>
                <a:latin typeface="Arial Black" panose="020B0A04020102020204" pitchFamily="34" charset="0"/>
              </a:rPr>
              <a:t>Nie posiadają prawidłowej </a:t>
            </a:r>
            <a:br>
              <a:rPr lang="pl-PL" dirty="0">
                <a:solidFill>
                  <a:schemeClr val="bg1"/>
                </a:solidFill>
                <a:latin typeface="Arial Black" panose="020B0A04020102020204" pitchFamily="34" charset="0"/>
              </a:rPr>
            </a:br>
            <a:r>
              <a:rPr lang="pl-PL" dirty="0">
                <a:solidFill>
                  <a:schemeClr val="bg1"/>
                </a:solidFill>
                <a:latin typeface="Arial Black" panose="020B0A04020102020204" pitchFamily="34" charset="0"/>
              </a:rPr>
              <a:t>zdolności oceny własnej osoby </a:t>
            </a:r>
            <a:br>
              <a:rPr lang="pl-PL" dirty="0">
                <a:solidFill>
                  <a:schemeClr val="bg1"/>
                </a:solidFill>
                <a:latin typeface="Arial Black" panose="020B0A04020102020204" pitchFamily="34" charset="0"/>
              </a:rPr>
            </a:br>
            <a:r>
              <a:rPr lang="pl-PL" dirty="0">
                <a:solidFill>
                  <a:schemeClr val="bg1"/>
                </a:solidFill>
                <a:latin typeface="Arial Black" panose="020B0A04020102020204" pitchFamily="34" charset="0"/>
              </a:rPr>
              <a:t>i swojego potencjału. </a:t>
            </a:r>
          </a:p>
        </p:txBody>
      </p:sp>
      <p:sp>
        <p:nvSpPr>
          <p:cNvPr id="9" name="Prostokąt 8">
            <a:extLst>
              <a:ext uri="{FF2B5EF4-FFF2-40B4-BE49-F238E27FC236}">
                <a16:creationId xmlns:a16="http://schemas.microsoft.com/office/drawing/2014/main" xmlns="" id="{10821AE8-1523-4BDF-B584-7CE3E93913B5}"/>
              </a:ext>
            </a:extLst>
          </p:cNvPr>
          <p:cNvSpPr/>
          <p:nvPr/>
        </p:nvSpPr>
        <p:spPr>
          <a:xfrm>
            <a:off x="7494974" y="4180772"/>
            <a:ext cx="3333413" cy="646331"/>
          </a:xfrm>
          <a:prstGeom prst="rect">
            <a:avLst/>
          </a:prstGeom>
        </p:spPr>
        <p:txBody>
          <a:bodyPr wrap="none">
            <a:spAutoFit/>
          </a:bodyPr>
          <a:lstStyle/>
          <a:p>
            <a:pPr algn="ctr"/>
            <a:r>
              <a:rPr lang="pl-PL" dirty="0">
                <a:solidFill>
                  <a:schemeClr val="bg1"/>
                </a:solidFill>
                <a:latin typeface="Arial Black" panose="020B0A04020102020204" pitchFamily="34" charset="0"/>
              </a:rPr>
              <a:t>Często bywają krytyczni </a:t>
            </a:r>
            <a:br>
              <a:rPr lang="pl-PL" dirty="0">
                <a:solidFill>
                  <a:schemeClr val="bg1"/>
                </a:solidFill>
                <a:latin typeface="Arial Black" panose="020B0A04020102020204" pitchFamily="34" charset="0"/>
              </a:rPr>
            </a:br>
            <a:r>
              <a:rPr lang="pl-PL" dirty="0">
                <a:solidFill>
                  <a:schemeClr val="bg1"/>
                </a:solidFill>
                <a:latin typeface="Arial Black" panose="020B0A04020102020204" pitchFamily="34" charset="0"/>
              </a:rPr>
              <a:t>względem siebie.</a:t>
            </a:r>
          </a:p>
        </p:txBody>
      </p:sp>
      <p:sp>
        <p:nvSpPr>
          <p:cNvPr id="10" name="Strzałka: pięciokąt 9">
            <a:extLst>
              <a:ext uri="{FF2B5EF4-FFF2-40B4-BE49-F238E27FC236}">
                <a16:creationId xmlns:a16="http://schemas.microsoft.com/office/drawing/2014/main" xmlns="" id="{D86BFED7-83B2-462E-94A0-6FE59C06077F}"/>
              </a:ext>
            </a:extLst>
          </p:cNvPr>
          <p:cNvSpPr/>
          <p:nvPr/>
        </p:nvSpPr>
        <p:spPr>
          <a:xfrm rot="5400000">
            <a:off x="2313333" y="-438151"/>
            <a:ext cx="1828800" cy="5448300"/>
          </a:xfrm>
          <a:prstGeom prst="homePlate">
            <a:avLst>
              <a:gd name="adj" fmla="val 28261"/>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pięciokąt 10">
            <a:extLst>
              <a:ext uri="{FF2B5EF4-FFF2-40B4-BE49-F238E27FC236}">
                <a16:creationId xmlns:a16="http://schemas.microsoft.com/office/drawing/2014/main" xmlns="" id="{90D08D89-4DF7-4533-9504-34594614E330}"/>
              </a:ext>
            </a:extLst>
          </p:cNvPr>
          <p:cNvSpPr/>
          <p:nvPr/>
        </p:nvSpPr>
        <p:spPr>
          <a:xfrm rot="5400000">
            <a:off x="8096250" y="-438151"/>
            <a:ext cx="1828800" cy="5448300"/>
          </a:xfrm>
          <a:prstGeom prst="homePlate">
            <a:avLst>
              <a:gd name="adj" fmla="val 28261"/>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pięciokąt 11">
            <a:extLst>
              <a:ext uri="{FF2B5EF4-FFF2-40B4-BE49-F238E27FC236}">
                <a16:creationId xmlns:a16="http://schemas.microsoft.com/office/drawing/2014/main" xmlns="" id="{B0377044-6C30-4286-9319-547F2783461A}"/>
              </a:ext>
            </a:extLst>
          </p:cNvPr>
          <p:cNvSpPr/>
          <p:nvPr/>
        </p:nvSpPr>
        <p:spPr>
          <a:xfrm rot="5400000">
            <a:off x="2313333" y="1847850"/>
            <a:ext cx="1828800" cy="5448300"/>
          </a:xfrm>
          <a:prstGeom prst="homePlate">
            <a:avLst>
              <a:gd name="adj" fmla="val 28261"/>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pięciokąt 12">
            <a:extLst>
              <a:ext uri="{FF2B5EF4-FFF2-40B4-BE49-F238E27FC236}">
                <a16:creationId xmlns:a16="http://schemas.microsoft.com/office/drawing/2014/main" xmlns="" id="{436F4125-2D3F-43C2-BDD9-6AD962BFE5E5}"/>
              </a:ext>
            </a:extLst>
          </p:cNvPr>
          <p:cNvSpPr/>
          <p:nvPr/>
        </p:nvSpPr>
        <p:spPr>
          <a:xfrm rot="5400000">
            <a:off x="8096250" y="1847849"/>
            <a:ext cx="1828800" cy="5448300"/>
          </a:xfrm>
          <a:prstGeom prst="homePlate">
            <a:avLst>
              <a:gd name="adj" fmla="val 28261"/>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45316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599" y="3358896"/>
            <a:ext cx="10972800" cy="2667001"/>
          </a:xfrm>
        </p:spPr>
        <p:txBody>
          <a:bodyPr>
            <a:normAutofit fontScale="85000" lnSpcReduction="10000"/>
          </a:bodyPr>
          <a:lstStyle/>
          <a:p>
            <a:pPr marL="0" indent="0" algn="ctr">
              <a:buNone/>
            </a:pPr>
            <a:r>
              <a:rPr lang="pl-PL" dirty="0">
                <a:latin typeface="Arial Black" panose="020B0A04020102020204" pitchFamily="34" charset="0"/>
              </a:rPr>
              <a:t>Doświadczać przemocy i różnych jej form mogą również uczniowie, których pozycja w grupie rówieśniczej wydaje się silna (ze względu na pełnioną rolę lidera). </a:t>
            </a:r>
          </a:p>
          <a:p>
            <a:pPr marL="0" indent="0" algn="ctr">
              <a:buNone/>
            </a:pPr>
            <a:endParaRPr lang="pl-PL" dirty="0">
              <a:latin typeface="Calibri Light" panose="020F0302020204030204" pitchFamily="34" charset="0"/>
              <a:cs typeface="Calibri Light" panose="020F0302020204030204" pitchFamily="34" charset="0"/>
            </a:endParaRPr>
          </a:p>
          <a:p>
            <a:pPr marL="0" indent="0" algn="ctr">
              <a:buNone/>
            </a:pPr>
            <a:r>
              <a:rPr lang="pl-PL" dirty="0">
                <a:latin typeface="Calibri Light" panose="020F0302020204030204" pitchFamily="34" charset="0"/>
                <a:cs typeface="Calibri Light" panose="020F0302020204030204" pitchFamily="34" charset="0"/>
              </a:rPr>
              <a:t>Naturalni przywódcy grupy mogą doznawać </a:t>
            </a:r>
            <a:r>
              <a:rPr lang="pl-PL" dirty="0" err="1">
                <a:latin typeface="Calibri Light" panose="020F0302020204030204" pitchFamily="34" charset="0"/>
                <a:cs typeface="Calibri Light" panose="020F0302020204030204" pitchFamily="34" charset="0"/>
              </a:rPr>
              <a:t>bullyingu</a:t>
            </a:r>
            <a:r>
              <a:rPr lang="pl-PL" dirty="0">
                <a:latin typeface="Calibri Light" panose="020F0302020204030204" pitchFamily="34" charset="0"/>
                <a:cs typeface="Calibri Light" panose="020F0302020204030204" pitchFamily="34" charset="0"/>
              </a:rPr>
              <a:t> ze strony uczniów, którzy odczuwają zagrożenie dla własnej roli i pozycji w grupie.</a:t>
            </a:r>
          </a:p>
        </p:txBody>
      </p:sp>
      <p:sp>
        <p:nvSpPr>
          <p:cNvPr id="4" name="Prostokąt 3">
            <a:extLst>
              <a:ext uri="{FF2B5EF4-FFF2-40B4-BE49-F238E27FC236}">
                <a16:creationId xmlns:a16="http://schemas.microsoft.com/office/drawing/2014/main" xmlns="" id="{A7B9AF38-C610-438B-8438-885669F63487}"/>
              </a:ext>
            </a:extLst>
          </p:cNvPr>
          <p:cNvSpPr/>
          <p:nvPr/>
        </p:nvSpPr>
        <p:spPr>
          <a:xfrm>
            <a:off x="0" y="6611779"/>
            <a:ext cx="12192000" cy="246221"/>
          </a:xfrm>
          <a:prstGeom prst="rect">
            <a:avLst/>
          </a:prstGeom>
        </p:spPr>
        <p:txBody>
          <a:bodyPr wrap="square">
            <a:spAutoFit/>
          </a:bodyPr>
          <a:lstStyle/>
          <a:p>
            <a:r>
              <a:rPr lang="pl-PL" sz="1000" dirty="0"/>
              <a:t>Źródło: E. Roland, G. </a:t>
            </a:r>
            <a:r>
              <a:rPr lang="pl-PL" sz="1000" dirty="0" err="1"/>
              <a:t>Auestad</a:t>
            </a:r>
            <a:r>
              <a:rPr lang="pl-PL" sz="1000" dirty="0"/>
              <a:t>, G.S. </a:t>
            </a:r>
            <a:r>
              <a:rPr lang="pl-PL" sz="1000" dirty="0" err="1"/>
              <a:t>Waaland</a:t>
            </a:r>
            <a:r>
              <a:rPr lang="pl-PL" sz="1000" dirty="0"/>
              <a:t>, </a:t>
            </a:r>
            <a:r>
              <a:rPr lang="pl-PL" sz="1000" dirty="0" err="1"/>
              <a:t>Bullying</a:t>
            </a:r>
            <a:r>
              <a:rPr lang="pl-PL" sz="1000" dirty="0"/>
              <a:t>, (w:) J. </a:t>
            </a:r>
            <a:r>
              <a:rPr lang="pl-PL" sz="1000" dirty="0" err="1"/>
              <a:t>Pyżalski</a:t>
            </a:r>
            <a:r>
              <a:rPr lang="pl-PL" sz="1000" dirty="0"/>
              <a:t>, E. Roland (red.), </a:t>
            </a:r>
            <a:r>
              <a:rPr lang="pl-PL" sz="1000" dirty="0" err="1"/>
              <a:t>Bullying</a:t>
            </a:r>
            <a:r>
              <a:rPr lang="pl-PL" sz="1000" dirty="0"/>
              <a:t> a specjalne potrzeby edukacyjne – podręcznik metodyczny, Łódź 2010, s. 9</a:t>
            </a:r>
          </a:p>
        </p:txBody>
      </p:sp>
      <p:sp>
        <p:nvSpPr>
          <p:cNvPr id="5" name="Strzałka: pięciokąt 4">
            <a:extLst>
              <a:ext uri="{FF2B5EF4-FFF2-40B4-BE49-F238E27FC236}">
                <a16:creationId xmlns:a16="http://schemas.microsoft.com/office/drawing/2014/main" xmlns="" id="{0EA4C113-B6F3-4341-B711-B8DE5C939A35}"/>
              </a:ext>
            </a:extLst>
          </p:cNvPr>
          <p:cNvSpPr/>
          <p:nvPr/>
        </p:nvSpPr>
        <p:spPr>
          <a:xfrm rot="5400000">
            <a:off x="4762499" y="-4775752"/>
            <a:ext cx="2667001" cy="12192000"/>
          </a:xfrm>
          <a:prstGeom prst="homePlate">
            <a:avLst>
              <a:gd name="adj" fmla="val 28261"/>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xmlns="" id="{C4E5A72E-C0D8-4511-87E4-7FF7B14DAAEF}"/>
              </a:ext>
            </a:extLst>
          </p:cNvPr>
          <p:cNvPicPr>
            <a:picLocks noChangeAspect="1"/>
          </p:cNvPicPr>
          <p:nvPr/>
        </p:nvPicPr>
        <p:blipFill>
          <a:blip r:embed="rId2">
            <a:lum bright="70000" contrast="-70000"/>
          </a:blip>
          <a:stretch>
            <a:fillRect/>
          </a:stretch>
        </p:blipFill>
        <p:spPr>
          <a:xfrm>
            <a:off x="5105398" y="327771"/>
            <a:ext cx="1981202" cy="1984954"/>
          </a:xfrm>
          <a:prstGeom prst="rect">
            <a:avLst/>
          </a:prstGeom>
        </p:spPr>
      </p:pic>
    </p:spTree>
    <p:extLst>
      <p:ext uri="{BB962C8B-B14F-4D97-AF65-F5344CB8AC3E}">
        <p14:creationId xmlns:p14="http://schemas.microsoft.com/office/powerpoint/2010/main" val="1744343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nalezione obrazy dla zapytania bully teen">
            <a:extLst>
              <a:ext uri="{FF2B5EF4-FFF2-40B4-BE49-F238E27FC236}">
                <a16:creationId xmlns:a16="http://schemas.microsoft.com/office/drawing/2014/main" xmlns="" id="{CE70E009-04BD-4CC7-A50F-3B695F0C24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 r="11327"/>
          <a:stretch/>
        </p:blipFill>
        <p:spPr bwMode="auto">
          <a:xfrm>
            <a:off x="-9940" y="0"/>
            <a:ext cx="122019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a:extLst>
              <a:ext uri="{FF2B5EF4-FFF2-40B4-BE49-F238E27FC236}">
                <a16:creationId xmlns:a16="http://schemas.microsoft.com/office/drawing/2014/main" xmlns="" id="{1B78B512-8A06-4B76-B14B-225561531EED}"/>
              </a:ext>
            </a:extLst>
          </p:cNvPr>
          <p:cNvSpPr/>
          <p:nvPr/>
        </p:nvSpPr>
        <p:spPr>
          <a:xfrm>
            <a:off x="0" y="0"/>
            <a:ext cx="12211878"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228600" y="3887450"/>
            <a:ext cx="11201400" cy="1219200"/>
          </a:xfrm>
        </p:spPr>
        <p:txBody>
          <a:bodyPr>
            <a:normAutofit/>
          </a:bodyPr>
          <a:lstStyle/>
          <a:p>
            <a:pPr marL="0" indent="0">
              <a:buNone/>
            </a:pPr>
            <a:r>
              <a:rPr lang="pl-PL" sz="2400" dirty="0">
                <a:solidFill>
                  <a:schemeClr val="bg1"/>
                </a:solidFill>
                <a:latin typeface="Calibri Light" panose="020F0302020204030204" pitchFamily="34" charset="0"/>
                <a:cs typeface="Calibri Light" panose="020F0302020204030204" pitchFamily="34" charset="0"/>
              </a:rPr>
              <a:t>Mimo, że sprawcy </a:t>
            </a:r>
            <a:r>
              <a:rPr lang="pl-PL" sz="2400" dirty="0" err="1">
                <a:solidFill>
                  <a:schemeClr val="bg1"/>
                </a:solidFill>
                <a:latin typeface="Calibri Light" panose="020F0302020204030204" pitchFamily="34" charset="0"/>
                <a:cs typeface="Calibri Light" panose="020F0302020204030204" pitchFamily="34" charset="0"/>
              </a:rPr>
              <a:t>bullyingu</a:t>
            </a:r>
            <a:r>
              <a:rPr lang="pl-PL" sz="2400" dirty="0">
                <a:solidFill>
                  <a:schemeClr val="bg1"/>
                </a:solidFill>
                <a:latin typeface="Calibri Light" panose="020F0302020204030204" pitchFamily="34" charset="0"/>
                <a:cs typeface="Calibri Light" panose="020F0302020204030204" pitchFamily="34" charset="0"/>
              </a:rPr>
              <a:t> nie posiadają wyraźnie odmiennych cech od przeciętnych, zauważyć można u nich częstszą skłonność do przeżywania stanów depresyjnych czy myśli samobójczych.  </a:t>
            </a:r>
          </a:p>
          <a:p>
            <a:pPr marL="0" indent="0">
              <a:buNone/>
            </a:pPr>
            <a:endParaRPr lang="pl-PL" sz="1400" dirty="0">
              <a:solidFill>
                <a:schemeClr val="bg1"/>
              </a:solidFill>
              <a:latin typeface="Calibri Light" panose="020F0302020204030204" pitchFamily="34" charset="0"/>
              <a:cs typeface="Calibri Light" panose="020F0302020204030204" pitchFamily="34" charset="0"/>
            </a:endParaRPr>
          </a:p>
        </p:txBody>
      </p:sp>
      <p:sp>
        <p:nvSpPr>
          <p:cNvPr id="4" name="Prostokąt 3">
            <a:extLst>
              <a:ext uri="{FF2B5EF4-FFF2-40B4-BE49-F238E27FC236}">
                <a16:creationId xmlns:a16="http://schemas.microsoft.com/office/drawing/2014/main" xmlns="" id="{D5B457BE-86F8-48D6-AF27-3578098CD799}"/>
              </a:ext>
            </a:extLst>
          </p:cNvPr>
          <p:cNvSpPr/>
          <p:nvPr/>
        </p:nvSpPr>
        <p:spPr>
          <a:xfrm>
            <a:off x="-23191" y="6383307"/>
            <a:ext cx="12215191" cy="400110"/>
          </a:xfrm>
          <a:prstGeom prst="rect">
            <a:avLst/>
          </a:prstGeom>
        </p:spPr>
        <p:txBody>
          <a:bodyPr wrap="square">
            <a:spAutoFit/>
          </a:bodyPr>
          <a:lstStyle/>
          <a:p>
            <a:pPr algn="ctr"/>
            <a:r>
              <a:rPr lang="pl-PL" sz="1000" dirty="0"/>
              <a:t>Źródło: E. Roland, G. </a:t>
            </a:r>
            <a:r>
              <a:rPr lang="pl-PL" sz="1000" dirty="0" err="1"/>
              <a:t>Auestad</a:t>
            </a:r>
            <a:r>
              <a:rPr lang="pl-PL" sz="1000" dirty="0"/>
              <a:t>, G.S. </a:t>
            </a:r>
            <a:r>
              <a:rPr lang="pl-PL" sz="1000" dirty="0" err="1"/>
              <a:t>Waaland</a:t>
            </a:r>
            <a:r>
              <a:rPr lang="pl-PL" sz="1000" dirty="0"/>
              <a:t>, </a:t>
            </a:r>
            <a:r>
              <a:rPr lang="pl-PL" sz="1000" dirty="0" err="1"/>
              <a:t>Bullying</a:t>
            </a:r>
            <a:r>
              <a:rPr lang="pl-PL" sz="1000" dirty="0"/>
              <a:t>, (w:) J. </a:t>
            </a:r>
            <a:r>
              <a:rPr lang="pl-PL" sz="1000" dirty="0" err="1"/>
              <a:t>Pyżalski</a:t>
            </a:r>
            <a:r>
              <a:rPr lang="pl-PL" sz="1000" dirty="0"/>
              <a:t>, E. Roland (red.), </a:t>
            </a:r>
            <a:r>
              <a:rPr lang="pl-PL" sz="1000" dirty="0" err="1"/>
              <a:t>Bullying</a:t>
            </a:r>
            <a:r>
              <a:rPr lang="pl-PL" sz="1000" dirty="0"/>
              <a:t> a specjalne potrzeby edukacyjne – podręcznik metodyczny, Łódź 2010, s. 10 (za</a:t>
            </a:r>
            <a:r>
              <a:rPr lang="pl-PL" sz="1000" dirty="0">
                <a:sym typeface="Wingdings" panose="05000000000000000000" pitchFamily="2" charset="2"/>
              </a:rPr>
              <a:t>:) E. </a:t>
            </a:r>
            <a:r>
              <a:rPr lang="en-US" sz="1000" dirty="0"/>
              <a:t>Roland, Bullying, depressive symptoms and suicidal thoughts, </a:t>
            </a:r>
            <a:r>
              <a:rPr lang="pl-PL" sz="1000" dirty="0"/>
              <a:t>,,</a:t>
            </a:r>
            <a:r>
              <a:rPr lang="en-US" sz="1000" dirty="0"/>
              <a:t>Educational</a:t>
            </a:r>
            <a:r>
              <a:rPr lang="pl-PL" sz="1000" dirty="0"/>
              <a:t> </a:t>
            </a:r>
            <a:r>
              <a:rPr lang="en-US" sz="1000" dirty="0"/>
              <a:t>Research”</a:t>
            </a:r>
            <a:r>
              <a:rPr lang="pl-PL" sz="1000" dirty="0"/>
              <a:t> 2002.</a:t>
            </a:r>
          </a:p>
        </p:txBody>
      </p:sp>
      <p:sp>
        <p:nvSpPr>
          <p:cNvPr id="5" name="Prostokąt 4">
            <a:extLst>
              <a:ext uri="{FF2B5EF4-FFF2-40B4-BE49-F238E27FC236}">
                <a16:creationId xmlns:a16="http://schemas.microsoft.com/office/drawing/2014/main" xmlns="" id="{7BCB1057-D58C-446A-A245-BEC0D713E61A}"/>
              </a:ext>
            </a:extLst>
          </p:cNvPr>
          <p:cNvSpPr/>
          <p:nvPr/>
        </p:nvSpPr>
        <p:spPr>
          <a:xfrm>
            <a:off x="235226" y="2247275"/>
            <a:ext cx="4793685" cy="1446550"/>
          </a:xfrm>
          <a:prstGeom prst="rect">
            <a:avLst/>
          </a:prstGeom>
        </p:spPr>
        <p:txBody>
          <a:bodyPr wrap="none">
            <a:spAutoFit/>
          </a:bodyPr>
          <a:lstStyle/>
          <a:p>
            <a:r>
              <a:rPr lang="pl-PL" sz="4400" dirty="0">
                <a:solidFill>
                  <a:schemeClr val="bg1"/>
                </a:solidFill>
                <a:latin typeface="Arial Black" panose="020B0A04020102020204" pitchFamily="34" charset="0"/>
              </a:rPr>
              <a:t>Profil sprawcy </a:t>
            </a:r>
            <a:br>
              <a:rPr lang="pl-PL" sz="4400" dirty="0">
                <a:solidFill>
                  <a:schemeClr val="bg1"/>
                </a:solidFill>
                <a:latin typeface="Arial Black" panose="020B0A04020102020204" pitchFamily="34" charset="0"/>
              </a:rPr>
            </a:br>
            <a:r>
              <a:rPr lang="pl-PL" sz="4400" dirty="0" err="1">
                <a:solidFill>
                  <a:schemeClr val="bg1"/>
                </a:solidFill>
                <a:latin typeface="Arial Black" panose="020B0A04020102020204" pitchFamily="34" charset="0"/>
              </a:rPr>
              <a:t>bullyingu</a:t>
            </a:r>
            <a:endParaRPr lang="pl-PL" sz="4400" dirty="0">
              <a:solidFill>
                <a:schemeClr val="bg1"/>
              </a:solidFill>
              <a:latin typeface="Arial Black" panose="020B0A04020102020204" pitchFamily="34" charset="0"/>
            </a:endParaRPr>
          </a:p>
        </p:txBody>
      </p:sp>
      <p:sp>
        <p:nvSpPr>
          <p:cNvPr id="8" name="Shape 2616">
            <a:extLst>
              <a:ext uri="{FF2B5EF4-FFF2-40B4-BE49-F238E27FC236}">
                <a16:creationId xmlns:a16="http://schemas.microsoft.com/office/drawing/2014/main" xmlns="" id="{A354AAA1-54D9-4ADF-A1C6-21A105AB74E6}"/>
              </a:ext>
            </a:extLst>
          </p:cNvPr>
          <p:cNvSpPr/>
          <p:nvPr/>
        </p:nvSpPr>
        <p:spPr>
          <a:xfrm>
            <a:off x="457200" y="1078274"/>
            <a:ext cx="1072650" cy="975376"/>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16843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nalezione obrazy dla zapytania bully teen">
            <a:extLst>
              <a:ext uri="{FF2B5EF4-FFF2-40B4-BE49-F238E27FC236}">
                <a16:creationId xmlns:a16="http://schemas.microsoft.com/office/drawing/2014/main" xmlns="" id="{CE70E009-04BD-4CC7-A50F-3B695F0C24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 r="11327"/>
          <a:stretch/>
        </p:blipFill>
        <p:spPr bwMode="auto">
          <a:xfrm>
            <a:off x="-9940" y="0"/>
            <a:ext cx="122019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a:extLst>
              <a:ext uri="{FF2B5EF4-FFF2-40B4-BE49-F238E27FC236}">
                <a16:creationId xmlns:a16="http://schemas.microsoft.com/office/drawing/2014/main" xmlns="" id="{1B78B512-8A06-4B76-B14B-225561531EED}"/>
              </a:ext>
            </a:extLst>
          </p:cNvPr>
          <p:cNvSpPr/>
          <p:nvPr/>
        </p:nvSpPr>
        <p:spPr>
          <a:xfrm>
            <a:off x="0" y="0"/>
            <a:ext cx="12211878"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76200" y="3810000"/>
            <a:ext cx="11811000" cy="1219200"/>
          </a:xfrm>
        </p:spPr>
        <p:txBody>
          <a:bodyPr>
            <a:normAutofit/>
          </a:bodyPr>
          <a:lstStyle/>
          <a:p>
            <a:pPr marL="0" indent="0">
              <a:buNone/>
            </a:pPr>
            <a:r>
              <a:rPr lang="pl-PL" sz="2400" dirty="0">
                <a:solidFill>
                  <a:schemeClr val="bg1"/>
                </a:solidFill>
                <a:latin typeface="Calibri Light" panose="020F0302020204030204" pitchFamily="34" charset="0"/>
                <a:cs typeface="Calibri Light" panose="020F0302020204030204" pitchFamily="34" charset="0"/>
              </a:rPr>
              <a:t>Sprawcy </a:t>
            </a:r>
            <a:r>
              <a:rPr lang="pl-PL" sz="2400" dirty="0" err="1">
                <a:solidFill>
                  <a:schemeClr val="bg1"/>
                </a:solidFill>
                <a:latin typeface="Calibri Light" panose="020F0302020204030204" pitchFamily="34" charset="0"/>
                <a:cs typeface="Calibri Light" panose="020F0302020204030204" pitchFamily="34" charset="0"/>
              </a:rPr>
              <a:t>bullyingu</a:t>
            </a:r>
            <a:r>
              <a:rPr lang="pl-PL" sz="2400" dirty="0">
                <a:solidFill>
                  <a:schemeClr val="bg1"/>
                </a:solidFill>
                <a:latin typeface="Calibri Light" panose="020F0302020204030204" pitchFamily="34" charset="0"/>
                <a:cs typeface="Calibri Light" panose="020F0302020204030204" pitchFamily="34" charset="0"/>
              </a:rPr>
              <a:t> narażeni są na częstszy konflikt z prawem, a stosowana przez nich przemoc może prowadzić ,,do ukształtowania się negatywnych wzorców </a:t>
            </a:r>
            <a:r>
              <a:rPr lang="pl-PL" sz="2400" dirty="0" err="1">
                <a:solidFill>
                  <a:schemeClr val="bg1"/>
                </a:solidFill>
                <a:latin typeface="Calibri Light" panose="020F0302020204030204" pitchFamily="34" charset="0"/>
                <a:cs typeface="Calibri Light" panose="020F0302020204030204" pitchFamily="34" charset="0"/>
              </a:rPr>
              <a:t>zachowań</a:t>
            </a:r>
            <a:r>
              <a:rPr lang="pl-PL" sz="2400" dirty="0">
                <a:solidFill>
                  <a:schemeClr val="bg1"/>
                </a:solidFill>
                <a:latin typeface="Calibri Light" panose="020F0302020204030204" pitchFamily="34" charset="0"/>
                <a:cs typeface="Calibri Light" panose="020F0302020204030204" pitchFamily="34" charset="0"/>
              </a:rPr>
              <a:t> o jeszcze większym zakresie”.</a:t>
            </a:r>
          </a:p>
          <a:p>
            <a:pPr marL="0" indent="0">
              <a:buNone/>
            </a:pPr>
            <a:endParaRPr lang="pl-PL" sz="1400" dirty="0">
              <a:solidFill>
                <a:schemeClr val="bg1"/>
              </a:solidFill>
              <a:latin typeface="Calibri Light" panose="020F0302020204030204" pitchFamily="34" charset="0"/>
              <a:cs typeface="Calibri Light" panose="020F0302020204030204" pitchFamily="34" charset="0"/>
            </a:endParaRPr>
          </a:p>
        </p:txBody>
      </p:sp>
      <p:sp>
        <p:nvSpPr>
          <p:cNvPr id="4" name="Prostokąt 3">
            <a:extLst>
              <a:ext uri="{FF2B5EF4-FFF2-40B4-BE49-F238E27FC236}">
                <a16:creationId xmlns:a16="http://schemas.microsoft.com/office/drawing/2014/main" xmlns="" id="{D5B457BE-86F8-48D6-AF27-3578098CD799}"/>
              </a:ext>
            </a:extLst>
          </p:cNvPr>
          <p:cNvSpPr/>
          <p:nvPr/>
        </p:nvSpPr>
        <p:spPr>
          <a:xfrm>
            <a:off x="129209" y="6535579"/>
            <a:ext cx="12215191" cy="246221"/>
          </a:xfrm>
          <a:prstGeom prst="rect">
            <a:avLst/>
          </a:prstGeom>
        </p:spPr>
        <p:txBody>
          <a:bodyPr wrap="square">
            <a:spAutoFit/>
          </a:bodyPr>
          <a:lstStyle/>
          <a:p>
            <a:r>
              <a:rPr lang="pl-PL" sz="1000" dirty="0">
                <a:solidFill>
                  <a:schemeClr val="bg1"/>
                </a:solidFill>
              </a:rPr>
              <a:t>Źródło: E. Roland, G. </a:t>
            </a:r>
            <a:r>
              <a:rPr lang="pl-PL" sz="1000" dirty="0" err="1">
                <a:solidFill>
                  <a:schemeClr val="bg1"/>
                </a:solidFill>
              </a:rPr>
              <a:t>Auestad</a:t>
            </a:r>
            <a:r>
              <a:rPr lang="pl-PL" sz="1000" dirty="0">
                <a:solidFill>
                  <a:schemeClr val="bg1"/>
                </a:solidFill>
              </a:rPr>
              <a:t>, G.S. </a:t>
            </a:r>
            <a:r>
              <a:rPr lang="pl-PL" sz="1000" dirty="0" err="1">
                <a:solidFill>
                  <a:schemeClr val="bg1"/>
                </a:solidFill>
              </a:rPr>
              <a:t>Waaland</a:t>
            </a:r>
            <a:r>
              <a:rPr lang="pl-PL" sz="1000" dirty="0">
                <a:solidFill>
                  <a:schemeClr val="bg1"/>
                </a:solidFill>
              </a:rPr>
              <a:t>, </a:t>
            </a:r>
            <a:r>
              <a:rPr lang="pl-PL" sz="1000" dirty="0" err="1">
                <a:solidFill>
                  <a:schemeClr val="bg1"/>
                </a:solidFill>
              </a:rPr>
              <a:t>Bullying</a:t>
            </a:r>
            <a:r>
              <a:rPr lang="pl-PL" sz="1000" dirty="0">
                <a:solidFill>
                  <a:schemeClr val="bg1"/>
                </a:solidFill>
              </a:rPr>
              <a:t>, (w:) J. </a:t>
            </a:r>
            <a:r>
              <a:rPr lang="pl-PL" sz="1000" dirty="0" err="1">
                <a:solidFill>
                  <a:schemeClr val="bg1"/>
                </a:solidFill>
              </a:rPr>
              <a:t>Pyżalski</a:t>
            </a:r>
            <a:r>
              <a:rPr lang="pl-PL" sz="1000" dirty="0">
                <a:solidFill>
                  <a:schemeClr val="bg1"/>
                </a:solidFill>
              </a:rPr>
              <a:t>, E. Roland (red.), </a:t>
            </a:r>
            <a:r>
              <a:rPr lang="pl-PL" sz="1000" dirty="0" err="1">
                <a:solidFill>
                  <a:schemeClr val="bg1"/>
                </a:solidFill>
              </a:rPr>
              <a:t>Bullying</a:t>
            </a:r>
            <a:r>
              <a:rPr lang="pl-PL" sz="1000" dirty="0">
                <a:solidFill>
                  <a:schemeClr val="bg1"/>
                </a:solidFill>
              </a:rPr>
              <a:t> a specjalne potrzeby edukacyjne – podręcznik metodyczny, Łódź 2010, s. 10.</a:t>
            </a:r>
          </a:p>
        </p:txBody>
      </p:sp>
      <p:sp>
        <p:nvSpPr>
          <p:cNvPr id="5" name="Prostokąt 4">
            <a:extLst>
              <a:ext uri="{FF2B5EF4-FFF2-40B4-BE49-F238E27FC236}">
                <a16:creationId xmlns:a16="http://schemas.microsoft.com/office/drawing/2014/main" xmlns="" id="{7BCB1057-D58C-446A-A245-BEC0D713E61A}"/>
              </a:ext>
            </a:extLst>
          </p:cNvPr>
          <p:cNvSpPr/>
          <p:nvPr/>
        </p:nvSpPr>
        <p:spPr>
          <a:xfrm>
            <a:off x="76200" y="2247275"/>
            <a:ext cx="11819518" cy="1446550"/>
          </a:xfrm>
          <a:prstGeom prst="rect">
            <a:avLst/>
          </a:prstGeom>
        </p:spPr>
        <p:txBody>
          <a:bodyPr wrap="none">
            <a:spAutoFit/>
          </a:bodyPr>
          <a:lstStyle/>
          <a:p>
            <a:r>
              <a:rPr lang="pl-PL" sz="4400" dirty="0">
                <a:solidFill>
                  <a:schemeClr val="bg1"/>
                </a:solidFill>
                <a:latin typeface="Arial Black" panose="020B0A04020102020204" pitchFamily="34" charset="0"/>
              </a:rPr>
              <a:t>Poziom agresji u sprawców </a:t>
            </a:r>
            <a:r>
              <a:rPr lang="pl-PL" sz="4400" dirty="0" err="1">
                <a:solidFill>
                  <a:schemeClr val="bg1"/>
                </a:solidFill>
                <a:latin typeface="Arial Black" panose="020B0A04020102020204" pitchFamily="34" charset="0"/>
              </a:rPr>
              <a:t>bullyingu</a:t>
            </a:r>
            <a:r>
              <a:rPr lang="pl-PL" sz="4400" dirty="0">
                <a:solidFill>
                  <a:schemeClr val="bg1"/>
                </a:solidFill>
                <a:latin typeface="Arial Black" panose="020B0A04020102020204" pitchFamily="34" charset="0"/>
              </a:rPr>
              <a:t> </a:t>
            </a:r>
          </a:p>
          <a:p>
            <a:r>
              <a:rPr lang="pl-PL" sz="4400" dirty="0">
                <a:solidFill>
                  <a:schemeClr val="bg1"/>
                </a:solidFill>
                <a:latin typeface="Arial Black" panose="020B0A04020102020204" pitchFamily="34" charset="0"/>
              </a:rPr>
              <a:t>jest wyższy od przeciętnego.</a:t>
            </a:r>
          </a:p>
        </p:txBody>
      </p:sp>
      <p:sp>
        <p:nvSpPr>
          <p:cNvPr id="9" name="Shape 2630">
            <a:extLst>
              <a:ext uri="{FF2B5EF4-FFF2-40B4-BE49-F238E27FC236}">
                <a16:creationId xmlns:a16="http://schemas.microsoft.com/office/drawing/2014/main" xmlns="" id="{F8693F21-242F-4535-92E7-9ADEAAB7B4A0}"/>
              </a:ext>
            </a:extLst>
          </p:cNvPr>
          <p:cNvSpPr/>
          <p:nvPr/>
        </p:nvSpPr>
        <p:spPr>
          <a:xfrm>
            <a:off x="376028" y="980339"/>
            <a:ext cx="619544" cy="1135772"/>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626194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xmlns="" id="{43AC5749-80D1-4066-9779-441BEB8505CC}"/>
              </a:ext>
            </a:extLst>
          </p:cNvPr>
          <p:cNvGrpSpPr/>
          <p:nvPr/>
        </p:nvGrpSpPr>
        <p:grpSpPr>
          <a:xfrm>
            <a:off x="6172201" y="0"/>
            <a:ext cx="6019799" cy="6858000"/>
            <a:chOff x="6947343" y="0"/>
            <a:chExt cx="5244657" cy="5773432"/>
          </a:xfrm>
        </p:grpSpPr>
        <p:pic>
          <p:nvPicPr>
            <p:cNvPr id="4098" name="Picture 2" descr="Znalezione obrazy dla zapytania happy slapping">
              <a:extLst>
                <a:ext uri="{FF2B5EF4-FFF2-40B4-BE49-F238E27FC236}">
                  <a16:creationId xmlns:a16="http://schemas.microsoft.com/office/drawing/2014/main" xmlns="" id="{42DB8AC4-83FA-42FC-910F-7C391B6CC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343" y="0"/>
              <a:ext cx="524465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nalezione obrazy dla zapytania happy slapping">
              <a:extLst>
                <a:ext uri="{FF2B5EF4-FFF2-40B4-BE49-F238E27FC236}">
                  <a16:creationId xmlns:a16="http://schemas.microsoft.com/office/drawing/2014/main" xmlns="" id="{A7D23516-F5BB-4326-B44B-9750E71BF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343" y="2971799"/>
              <a:ext cx="5244657" cy="280163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Prostokąt 4">
            <a:extLst>
              <a:ext uri="{FF2B5EF4-FFF2-40B4-BE49-F238E27FC236}">
                <a16:creationId xmlns:a16="http://schemas.microsoft.com/office/drawing/2014/main" xmlns="" id="{6C20C65E-16C1-41D0-B549-6F1C51C55685}"/>
              </a:ext>
            </a:extLst>
          </p:cNvPr>
          <p:cNvSpPr/>
          <p:nvPr/>
        </p:nvSpPr>
        <p:spPr>
          <a:xfrm>
            <a:off x="0" y="0"/>
            <a:ext cx="5486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xmlns="" id="{879EDBB6-6462-40D6-AAD7-F32B0D21E00A}"/>
              </a:ext>
            </a:extLst>
          </p:cNvPr>
          <p:cNvSpPr/>
          <p:nvPr/>
        </p:nvSpPr>
        <p:spPr>
          <a:xfrm rot="16200000" flipH="1" flipV="1">
            <a:off x="3428999" y="1981202"/>
            <a:ext cx="6858002" cy="28956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609600" y="1232044"/>
            <a:ext cx="6096000" cy="1143000"/>
          </a:xfrm>
        </p:spPr>
        <p:txBody>
          <a:bodyPr/>
          <a:lstStyle/>
          <a:p>
            <a:r>
              <a:rPr lang="pl-PL" dirty="0">
                <a:solidFill>
                  <a:schemeClr val="bg1"/>
                </a:solidFill>
                <a:latin typeface="Arial Black" panose="020B0A04020102020204" pitchFamily="34" charset="0"/>
              </a:rPr>
              <a:t>Happy </a:t>
            </a:r>
            <a:r>
              <a:rPr lang="pl-PL" dirty="0" err="1">
                <a:solidFill>
                  <a:schemeClr val="bg1"/>
                </a:solidFill>
                <a:latin typeface="Arial Black" panose="020B0A04020102020204" pitchFamily="34" charset="0"/>
              </a:rPr>
              <a:t>slapping</a:t>
            </a:r>
            <a:endParaRPr lang="pl-PL" dirty="0">
              <a:solidFill>
                <a:schemeClr val="bg1"/>
              </a:solidFill>
              <a:latin typeface="Arial Black" panose="020B0A04020102020204" pitchFamily="34" charset="0"/>
            </a:endParaRPr>
          </a:p>
        </p:txBody>
      </p:sp>
      <p:sp>
        <p:nvSpPr>
          <p:cNvPr id="3" name="Symbol zastępczy zawartości 2"/>
          <p:cNvSpPr>
            <a:spLocks noGrp="1"/>
          </p:cNvSpPr>
          <p:nvPr>
            <p:ph idx="1"/>
          </p:nvPr>
        </p:nvSpPr>
        <p:spPr>
          <a:xfrm>
            <a:off x="884583" y="3048001"/>
            <a:ext cx="5257800" cy="2057399"/>
          </a:xfrm>
        </p:spPr>
        <p:txBody>
          <a:bodyPr>
            <a:noAutofit/>
          </a:bodyPr>
          <a:lstStyle/>
          <a:p>
            <a:pPr marL="0" indent="0" algn="ctr">
              <a:buNone/>
            </a:pPr>
            <a:r>
              <a:rPr lang="pl-PL" sz="2200" dirty="0">
                <a:solidFill>
                  <a:schemeClr val="bg1"/>
                </a:solidFill>
                <a:latin typeface="Calibri Light" panose="020F0302020204030204" pitchFamily="34" charset="0"/>
                <a:cs typeface="Calibri Light" panose="020F0302020204030204" pitchFamily="34" charset="0"/>
              </a:rPr>
              <a:t>Jedną z popularnych wśród dzieci i młodzieży form przemocy staje się happy </a:t>
            </a:r>
            <a:r>
              <a:rPr lang="pl-PL" sz="2200" dirty="0" err="1">
                <a:solidFill>
                  <a:schemeClr val="bg1"/>
                </a:solidFill>
                <a:latin typeface="Calibri Light" panose="020F0302020204030204" pitchFamily="34" charset="0"/>
                <a:cs typeface="Calibri Light" panose="020F0302020204030204" pitchFamily="34" charset="0"/>
              </a:rPr>
              <a:t>slapping</a:t>
            </a:r>
            <a:r>
              <a:rPr lang="pl-PL" sz="2200" dirty="0">
                <a:solidFill>
                  <a:schemeClr val="bg1"/>
                </a:solidFill>
                <a:latin typeface="Calibri Light" panose="020F0302020204030204" pitchFamily="34" charset="0"/>
                <a:cs typeface="Calibri Light" panose="020F0302020204030204" pitchFamily="34" charset="0"/>
              </a:rPr>
              <a:t>. </a:t>
            </a:r>
          </a:p>
          <a:p>
            <a:pPr marL="0" indent="0" algn="ctr">
              <a:buNone/>
            </a:pPr>
            <a:r>
              <a:rPr lang="pl-PL" sz="2200" dirty="0">
                <a:solidFill>
                  <a:schemeClr val="bg1"/>
                </a:solidFill>
                <a:latin typeface="Calibri Light" panose="020F0302020204030204" pitchFamily="34" charset="0"/>
                <a:cs typeface="Calibri Light" panose="020F0302020204030204" pitchFamily="34" charset="0"/>
              </a:rPr>
              <a:t/>
            </a:r>
            <a:br>
              <a:rPr lang="pl-PL" sz="2200" dirty="0">
                <a:solidFill>
                  <a:schemeClr val="bg1"/>
                </a:solidFill>
                <a:latin typeface="Calibri Light" panose="020F0302020204030204" pitchFamily="34" charset="0"/>
                <a:cs typeface="Calibri Light" panose="020F0302020204030204" pitchFamily="34" charset="0"/>
              </a:rPr>
            </a:br>
            <a:r>
              <a:rPr lang="pl-PL" sz="2200" dirty="0">
                <a:solidFill>
                  <a:schemeClr val="bg1"/>
                </a:solidFill>
                <a:latin typeface="Calibri Light" panose="020F0302020204030204" pitchFamily="34" charset="0"/>
                <a:cs typeface="Calibri Light" panose="020F0302020204030204" pitchFamily="34" charset="0"/>
              </a:rPr>
              <a:t>Polega na niespodziewanym atakowaniu innych ludzi, nagrywaniu ich reakcji (najczęściej telefonem komórkowym) i rozpowszechnianie takich filmów w sieci.</a:t>
            </a:r>
          </a:p>
        </p:txBody>
      </p:sp>
    </p:spTree>
    <p:extLst>
      <p:ext uri="{BB962C8B-B14F-4D97-AF65-F5344CB8AC3E}">
        <p14:creationId xmlns:p14="http://schemas.microsoft.com/office/powerpoint/2010/main" val="93000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staruszka">
            <a:extLst>
              <a:ext uri="{FF2B5EF4-FFF2-40B4-BE49-F238E27FC236}">
                <a16:creationId xmlns:a16="http://schemas.microsoft.com/office/drawing/2014/main" xmlns="" id="{C0DFC9F9-0774-428D-9960-52D7FA2F8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4" y="0"/>
            <a:ext cx="1221363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Dowolny kształt: kształt 4">
            <a:extLst>
              <a:ext uri="{FF2B5EF4-FFF2-40B4-BE49-F238E27FC236}">
                <a16:creationId xmlns:a16="http://schemas.microsoft.com/office/drawing/2014/main" xmlns="" id="{12E70C4B-F976-4383-A39B-E693E8A7D724}"/>
              </a:ext>
            </a:extLst>
          </p:cNvPr>
          <p:cNvSpPr/>
          <p:nvPr/>
        </p:nvSpPr>
        <p:spPr>
          <a:xfrm>
            <a:off x="0" y="0"/>
            <a:ext cx="7467600" cy="6858000"/>
          </a:xfrm>
          <a:custGeom>
            <a:avLst/>
            <a:gdLst>
              <a:gd name="connsiteX0" fmla="*/ 0 w 6858000"/>
              <a:gd name="connsiteY0" fmla="*/ 0 h 6858000"/>
              <a:gd name="connsiteX1" fmla="*/ 4800600 w 6858000"/>
              <a:gd name="connsiteY1" fmla="*/ 0 h 6858000"/>
              <a:gd name="connsiteX2" fmla="*/ 6858000 w 6858000"/>
              <a:gd name="connsiteY2" fmla="*/ 6858000 h 6858000"/>
              <a:gd name="connsiteX3" fmla="*/ 4800600 w 6858000"/>
              <a:gd name="connsiteY3" fmla="*/ 6858000 h 6858000"/>
              <a:gd name="connsiteX4" fmla="*/ 0 w 6858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858000">
                <a:moveTo>
                  <a:pt x="0" y="0"/>
                </a:moveTo>
                <a:lnTo>
                  <a:pt x="4800600" y="0"/>
                </a:lnTo>
                <a:lnTo>
                  <a:pt x="6858000" y="6858000"/>
                </a:lnTo>
                <a:lnTo>
                  <a:pt x="4800600" y="6858000"/>
                </a:lnTo>
                <a:lnTo>
                  <a:pt x="0" y="68580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304800" y="762000"/>
            <a:ext cx="5334000" cy="5821363"/>
          </a:xfrm>
        </p:spPr>
        <p:txBody>
          <a:bodyPr>
            <a:normAutofit fontScale="92500" lnSpcReduction="20000"/>
          </a:bodyPr>
          <a:lstStyle/>
          <a:p>
            <a:pPr marL="0" indent="0">
              <a:buNone/>
            </a:pPr>
            <a:r>
              <a:rPr lang="pl-PL" sz="4000" dirty="0">
                <a:solidFill>
                  <a:schemeClr val="bg1"/>
                </a:solidFill>
                <a:latin typeface="Arial Black" panose="020B0A04020102020204" pitchFamily="34" charset="0"/>
                <a:ea typeface="+mj-ea"/>
                <a:cs typeface="+mj-cs"/>
              </a:rPr>
              <a:t>The </a:t>
            </a:r>
            <a:r>
              <a:rPr lang="pl-PL" sz="4000" dirty="0" err="1">
                <a:solidFill>
                  <a:schemeClr val="bg1"/>
                </a:solidFill>
                <a:latin typeface="Arial Black" panose="020B0A04020102020204" pitchFamily="34" charset="0"/>
                <a:ea typeface="+mj-ea"/>
                <a:cs typeface="+mj-cs"/>
              </a:rPr>
              <a:t>Silent</a:t>
            </a:r>
            <a:r>
              <a:rPr lang="pl-PL" sz="4000" dirty="0">
                <a:solidFill>
                  <a:schemeClr val="bg1"/>
                </a:solidFill>
                <a:latin typeface="Arial Black" panose="020B0A04020102020204" pitchFamily="34" charset="0"/>
                <a:ea typeface="+mj-ea"/>
                <a:cs typeface="+mj-cs"/>
              </a:rPr>
              <a:t> </a:t>
            </a:r>
            <a:r>
              <a:rPr lang="pl-PL" sz="4000" dirty="0" err="1">
                <a:solidFill>
                  <a:schemeClr val="bg1"/>
                </a:solidFill>
                <a:latin typeface="Arial Black" panose="020B0A04020102020204" pitchFamily="34" charset="0"/>
                <a:ea typeface="+mj-ea"/>
                <a:cs typeface="+mj-cs"/>
              </a:rPr>
              <a:t>Generation</a:t>
            </a:r>
            <a:endParaRPr lang="pl-PL" sz="4000" dirty="0">
              <a:solidFill>
                <a:schemeClr val="bg1"/>
              </a:solidFill>
              <a:latin typeface="Arial Black" panose="020B0A04020102020204" pitchFamily="34" charset="0"/>
              <a:ea typeface="+mj-ea"/>
              <a:cs typeface="+mj-cs"/>
            </a:endParaRPr>
          </a:p>
          <a:p>
            <a:pPr marL="0" indent="0">
              <a:buNone/>
            </a:pPr>
            <a:endParaRPr lang="pl-PL" sz="2000" dirty="0">
              <a:solidFill>
                <a:schemeClr val="bg1"/>
              </a:solidFill>
              <a:latin typeface="Calibri Light" panose="020F0302020204030204" pitchFamily="34" charset="0"/>
              <a:cs typeface="Calibri Light" panose="020F0302020204030204" pitchFamily="34" charset="0"/>
            </a:endParaRPr>
          </a:p>
          <a:p>
            <a:pPr marL="0" indent="0">
              <a:buNone/>
            </a:pPr>
            <a:r>
              <a:rPr lang="pl-PL" sz="2200" dirty="0">
                <a:solidFill>
                  <a:schemeClr val="bg1"/>
                </a:solidFill>
                <a:latin typeface="Calibri Light" panose="020F0302020204030204" pitchFamily="34" charset="0"/>
                <a:cs typeface="Calibri Light" panose="020F0302020204030204" pitchFamily="34" charset="0"/>
              </a:rPr>
              <a:t>Odchodząca generacja.  Pokolenie wielkiego kryzysu społecznego i gospodarczego, doświadczeni dramatem </a:t>
            </a:r>
            <a:br>
              <a:rPr lang="pl-PL" sz="2200" dirty="0">
                <a:solidFill>
                  <a:schemeClr val="bg1"/>
                </a:solidFill>
                <a:latin typeface="Calibri Light" panose="020F0302020204030204" pitchFamily="34" charset="0"/>
                <a:cs typeface="Calibri Light" panose="020F0302020204030204" pitchFamily="34" charset="0"/>
              </a:rPr>
            </a:br>
            <a:r>
              <a:rPr lang="pl-PL" sz="2200" dirty="0">
                <a:solidFill>
                  <a:schemeClr val="bg1"/>
                </a:solidFill>
                <a:latin typeface="Calibri Light" panose="020F0302020204030204" pitchFamily="34" charset="0"/>
                <a:cs typeface="Calibri Light" panose="020F0302020204030204" pitchFamily="34" charset="0"/>
              </a:rPr>
              <a:t>II wojny światowej. </a:t>
            </a:r>
          </a:p>
          <a:p>
            <a:pPr marL="0" indent="0">
              <a:buNone/>
            </a:pPr>
            <a:endParaRPr lang="pl-PL" sz="2200" dirty="0">
              <a:solidFill>
                <a:schemeClr val="bg1"/>
              </a:solidFill>
              <a:latin typeface="Calibri Light" panose="020F0302020204030204" pitchFamily="34" charset="0"/>
              <a:cs typeface="Calibri Light" panose="020F0302020204030204" pitchFamily="34" charset="0"/>
            </a:endParaRPr>
          </a:p>
          <a:p>
            <a:pPr marL="0" indent="0">
              <a:buNone/>
            </a:pPr>
            <a:r>
              <a:rPr lang="pl-PL" sz="2200" dirty="0">
                <a:solidFill>
                  <a:schemeClr val="bg1"/>
                </a:solidFill>
                <a:latin typeface="Calibri Light" panose="020F0302020204030204" pitchFamily="34" charset="0"/>
                <a:cs typeface="Calibri Light" panose="020F0302020204030204" pitchFamily="34" charset="0"/>
              </a:rPr>
              <a:t>Generacja, która ceni tradycyjne wartości. Praca stanowi dla nich wartość autoteliczną. Pokolenie cechuje odpowiedzialne podejście do stawianych zdań. </a:t>
            </a:r>
          </a:p>
          <a:p>
            <a:pPr marL="0" indent="0">
              <a:buNone/>
            </a:pPr>
            <a:endParaRPr lang="pl-PL" sz="2200" dirty="0">
              <a:solidFill>
                <a:schemeClr val="bg1"/>
              </a:solidFill>
              <a:latin typeface="Calibri Light" panose="020F0302020204030204" pitchFamily="34" charset="0"/>
              <a:cs typeface="Calibri Light" panose="020F0302020204030204" pitchFamily="34" charset="0"/>
            </a:endParaRPr>
          </a:p>
          <a:p>
            <a:pPr marL="0" indent="0">
              <a:buNone/>
            </a:pPr>
            <a:r>
              <a:rPr lang="pl-PL" sz="2200" dirty="0">
                <a:solidFill>
                  <a:schemeClr val="bg1"/>
                </a:solidFill>
                <a:latin typeface="Calibri Light" panose="020F0302020204030204" pitchFamily="34" charset="0"/>
                <a:cs typeface="Calibri Light" panose="020F0302020204030204" pitchFamily="34" charset="0"/>
              </a:rPr>
              <a:t>Pokolenie ceni moralność i etyczność w różnych sferach życia. W odniesieniu do kontynentu, nazywani są budowniczymi współczesnej Europy.    </a:t>
            </a:r>
          </a:p>
          <a:p>
            <a:pPr marL="0" indent="0">
              <a:buNone/>
            </a:pPr>
            <a:endParaRPr lang="pl-PL" dirty="0">
              <a:solidFill>
                <a:schemeClr val="bg1"/>
              </a:solidFill>
            </a:endParaRPr>
          </a:p>
          <a:p>
            <a:pPr marL="0" indent="0">
              <a:buNone/>
            </a:pPr>
            <a:r>
              <a:rPr lang="pl-PL" sz="1500" dirty="0">
                <a:solidFill>
                  <a:schemeClr val="bg1"/>
                </a:solidFill>
              </a:rPr>
              <a:t>Źródło: B. </a:t>
            </a:r>
            <a:r>
              <a:rPr lang="pl-PL" sz="1500" dirty="0" err="1">
                <a:solidFill>
                  <a:schemeClr val="bg1"/>
                </a:solidFill>
              </a:rPr>
              <a:t>Hysa</a:t>
            </a:r>
            <a:r>
              <a:rPr lang="pl-PL" sz="1500" dirty="0">
                <a:solidFill>
                  <a:schemeClr val="bg1"/>
                </a:solidFill>
              </a:rPr>
              <a:t>, Zarządzanie różnorodnością pokoleniową, Zeszyty Naukowe Politechniki Śląskiej, 2016.</a:t>
            </a:r>
          </a:p>
        </p:txBody>
      </p:sp>
    </p:spTree>
    <p:extLst>
      <p:ext uri="{BB962C8B-B14F-4D97-AF65-F5344CB8AC3E}">
        <p14:creationId xmlns:p14="http://schemas.microsoft.com/office/powerpoint/2010/main" val="1697021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olny kształt: kształt 5">
            <a:extLst>
              <a:ext uri="{FF2B5EF4-FFF2-40B4-BE49-F238E27FC236}">
                <a16:creationId xmlns:a16="http://schemas.microsoft.com/office/drawing/2014/main" xmlns="" id="{0ED4DD92-ADEF-4B5B-8F11-AFC8715A7B4A}"/>
              </a:ext>
            </a:extLst>
          </p:cNvPr>
          <p:cNvSpPr/>
          <p:nvPr/>
        </p:nvSpPr>
        <p:spPr>
          <a:xfrm flipV="1">
            <a:off x="0" y="0"/>
            <a:ext cx="12192000" cy="41148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609600" y="3534324"/>
            <a:ext cx="10972800" cy="2190267"/>
          </a:xfrm>
        </p:spPr>
        <p:txBody>
          <a:bodyPr>
            <a:normAutofit fontScale="92500"/>
          </a:bodyPr>
          <a:lstStyle/>
          <a:p>
            <a:pPr marL="0" indent="0" algn="r">
              <a:buNone/>
            </a:pPr>
            <a:r>
              <a:rPr lang="pl-PL" sz="2600" dirty="0">
                <a:latin typeface="Calibri Light" panose="020F0302020204030204" pitchFamily="34" charset="0"/>
                <a:cs typeface="Calibri Light" panose="020F0302020204030204" pitchFamily="34" charset="0"/>
              </a:rPr>
              <a:t>Jego źródła sięgają głębiej. </a:t>
            </a:r>
          </a:p>
          <a:p>
            <a:pPr marL="0" indent="0" algn="r">
              <a:buNone/>
            </a:pPr>
            <a:r>
              <a:rPr lang="pl-PL" sz="2600" dirty="0">
                <a:latin typeface="Calibri Light" panose="020F0302020204030204" pitchFamily="34" charset="0"/>
                <a:cs typeface="Calibri Light" panose="020F0302020204030204" pitchFamily="34" charset="0"/>
              </a:rPr>
              <a:t>Należy ich poszukiwać w domu rodzinnym, grupie rówieśniczej, lokalnym środowisku.</a:t>
            </a:r>
          </a:p>
          <a:p>
            <a:pPr marL="0" indent="0" algn="r">
              <a:buNone/>
            </a:pPr>
            <a:r>
              <a:rPr lang="pl-PL" sz="2600" dirty="0">
                <a:latin typeface="Calibri Light" panose="020F0302020204030204" pitchFamily="34" charset="0"/>
                <a:cs typeface="Calibri Light" panose="020F0302020204030204" pitchFamily="34" charset="0"/>
              </a:rPr>
              <a:t>Dlatego sprawców przemocy należy szukać również wśród uczniów, którzy zmagają się z trudną sytuacją w najbliższym dla nich otoczeniu. Dużą rolę w minimalizowaniu źródeł </a:t>
            </a:r>
            <a:br>
              <a:rPr lang="pl-PL" sz="2600" dirty="0">
                <a:latin typeface="Calibri Light" panose="020F0302020204030204" pitchFamily="34" charset="0"/>
                <a:cs typeface="Calibri Light" panose="020F0302020204030204" pitchFamily="34" charset="0"/>
              </a:rPr>
            </a:br>
            <a:r>
              <a:rPr lang="pl-PL" sz="2600" dirty="0">
                <a:latin typeface="Calibri Light" panose="020F0302020204030204" pitchFamily="34" charset="0"/>
                <a:cs typeface="Calibri Light" panose="020F0302020204030204" pitchFamily="34" charset="0"/>
              </a:rPr>
              <a:t>i skutków </a:t>
            </a:r>
            <a:r>
              <a:rPr lang="pl-PL" sz="2600" dirty="0" err="1">
                <a:latin typeface="Calibri Light" panose="020F0302020204030204" pitchFamily="34" charset="0"/>
                <a:cs typeface="Calibri Light" panose="020F0302020204030204" pitchFamily="34" charset="0"/>
              </a:rPr>
              <a:t>bullyingi</a:t>
            </a:r>
            <a:r>
              <a:rPr lang="pl-PL" sz="2600" dirty="0">
                <a:latin typeface="Calibri Light" panose="020F0302020204030204" pitchFamily="34" charset="0"/>
                <a:cs typeface="Calibri Light" panose="020F0302020204030204" pitchFamily="34" charset="0"/>
              </a:rPr>
              <a:t> odgrywa środowisko dorosłych – opiekunów dziecka.</a:t>
            </a:r>
          </a:p>
          <a:p>
            <a:pPr marL="0" indent="0" algn="r">
              <a:buNone/>
            </a:pPr>
            <a:endParaRPr lang="pl-PL" dirty="0"/>
          </a:p>
        </p:txBody>
      </p:sp>
      <p:sp>
        <p:nvSpPr>
          <p:cNvPr id="4" name="Prostokąt 3">
            <a:extLst>
              <a:ext uri="{FF2B5EF4-FFF2-40B4-BE49-F238E27FC236}">
                <a16:creationId xmlns:a16="http://schemas.microsoft.com/office/drawing/2014/main" xmlns="" id="{B448B64E-6CFE-4CBE-A0F9-0B05673B7E94}"/>
              </a:ext>
            </a:extLst>
          </p:cNvPr>
          <p:cNvSpPr/>
          <p:nvPr/>
        </p:nvSpPr>
        <p:spPr>
          <a:xfrm>
            <a:off x="53009" y="6400800"/>
            <a:ext cx="10614991" cy="400110"/>
          </a:xfrm>
          <a:prstGeom prst="rect">
            <a:avLst/>
          </a:prstGeom>
        </p:spPr>
        <p:txBody>
          <a:bodyPr wrap="square">
            <a:spAutoFit/>
          </a:bodyPr>
          <a:lstStyle/>
          <a:p>
            <a:endParaRPr lang="pl-PL" sz="1000" dirty="0"/>
          </a:p>
          <a:p>
            <a:r>
              <a:rPr lang="pl-PL" sz="1000" dirty="0"/>
              <a:t>Źródło: P. </a:t>
            </a:r>
            <a:r>
              <a:rPr lang="pl-PL" sz="1000" dirty="0" err="1"/>
              <a:t>Orpinas</a:t>
            </a:r>
            <a:r>
              <a:rPr lang="pl-PL" sz="1000" dirty="0"/>
              <a:t>, A.M. </a:t>
            </a:r>
            <a:r>
              <a:rPr lang="pl-PL" sz="1000" dirty="0" err="1"/>
              <a:t>Horne</a:t>
            </a:r>
            <a:r>
              <a:rPr lang="pl-PL" sz="1000" dirty="0"/>
              <a:t>, </a:t>
            </a:r>
            <a:r>
              <a:rPr lang="en-US" sz="1000" dirty="0"/>
              <a:t>Bullying </a:t>
            </a:r>
            <a:r>
              <a:rPr lang="pl-PL" sz="1000" dirty="0"/>
              <a:t>p</a:t>
            </a:r>
            <a:r>
              <a:rPr lang="en-US" sz="1000" dirty="0" err="1"/>
              <a:t>revention</a:t>
            </a:r>
            <a:r>
              <a:rPr lang="en-US" sz="1000" dirty="0"/>
              <a:t>:</a:t>
            </a:r>
            <a:r>
              <a:rPr lang="pl-PL" sz="1000" dirty="0"/>
              <a:t> </a:t>
            </a:r>
            <a:r>
              <a:rPr lang="en-US" sz="1000" dirty="0"/>
              <a:t>Creating a </a:t>
            </a:r>
            <a:r>
              <a:rPr lang="pl-PL" sz="1000" dirty="0"/>
              <a:t>p</a:t>
            </a:r>
            <a:r>
              <a:rPr lang="en-US" sz="1000" dirty="0" err="1"/>
              <a:t>ositive</a:t>
            </a:r>
            <a:r>
              <a:rPr lang="en-US" sz="1000" dirty="0"/>
              <a:t> </a:t>
            </a:r>
            <a:r>
              <a:rPr lang="pl-PL" sz="1000" dirty="0"/>
              <a:t>s</a:t>
            </a:r>
            <a:r>
              <a:rPr lang="en-US" sz="1000" dirty="0" err="1"/>
              <a:t>chool</a:t>
            </a:r>
            <a:r>
              <a:rPr lang="en-US" sz="1000" dirty="0"/>
              <a:t> </a:t>
            </a:r>
            <a:r>
              <a:rPr lang="pl-PL" sz="1000" dirty="0"/>
              <a:t>c</a:t>
            </a:r>
            <a:r>
              <a:rPr lang="en-US" sz="1000" dirty="0" err="1"/>
              <a:t>limate</a:t>
            </a:r>
            <a:r>
              <a:rPr lang="en-US" sz="1000" dirty="0"/>
              <a:t> and Developing Social Competence</a:t>
            </a:r>
            <a:r>
              <a:rPr lang="pl-PL" sz="1000" dirty="0"/>
              <a:t>, Washington 2006.</a:t>
            </a:r>
          </a:p>
        </p:txBody>
      </p:sp>
      <p:sp>
        <p:nvSpPr>
          <p:cNvPr id="5" name="Prostokąt 4">
            <a:extLst>
              <a:ext uri="{FF2B5EF4-FFF2-40B4-BE49-F238E27FC236}">
                <a16:creationId xmlns:a16="http://schemas.microsoft.com/office/drawing/2014/main" xmlns="" id="{B2199137-DDA8-4A21-83D3-7B63668B5E94}"/>
              </a:ext>
            </a:extLst>
          </p:cNvPr>
          <p:cNvSpPr/>
          <p:nvPr/>
        </p:nvSpPr>
        <p:spPr>
          <a:xfrm>
            <a:off x="381000" y="496266"/>
            <a:ext cx="10797209" cy="2123658"/>
          </a:xfrm>
          <a:prstGeom prst="rect">
            <a:avLst/>
          </a:prstGeom>
        </p:spPr>
        <p:txBody>
          <a:bodyPr wrap="square">
            <a:spAutoFit/>
          </a:bodyPr>
          <a:lstStyle/>
          <a:p>
            <a:r>
              <a:rPr lang="pl-PL" sz="4400" dirty="0" err="1">
                <a:solidFill>
                  <a:schemeClr val="bg1"/>
                </a:solidFill>
                <a:latin typeface="Arial Black" panose="020B0A04020102020204" pitchFamily="34" charset="0"/>
                <a:ea typeface="+mj-ea"/>
                <a:cs typeface="+mj-cs"/>
              </a:rPr>
              <a:t>Bullying</a:t>
            </a:r>
            <a:r>
              <a:rPr lang="pl-PL" sz="4400" dirty="0">
                <a:solidFill>
                  <a:schemeClr val="bg1"/>
                </a:solidFill>
                <a:latin typeface="Arial Black" panose="020B0A04020102020204" pitchFamily="34" charset="0"/>
                <a:ea typeface="+mj-ea"/>
                <a:cs typeface="+mj-cs"/>
              </a:rPr>
              <a:t> nie jest zjawiskiem osadzonym wyłącznie </a:t>
            </a:r>
            <a:br>
              <a:rPr lang="pl-PL" sz="4400" dirty="0">
                <a:solidFill>
                  <a:schemeClr val="bg1"/>
                </a:solidFill>
                <a:latin typeface="Arial Black" panose="020B0A04020102020204" pitchFamily="34" charset="0"/>
                <a:ea typeface="+mj-ea"/>
                <a:cs typeface="+mj-cs"/>
              </a:rPr>
            </a:br>
            <a:r>
              <a:rPr lang="pl-PL" sz="4400" dirty="0">
                <a:solidFill>
                  <a:schemeClr val="bg1"/>
                </a:solidFill>
                <a:latin typeface="Arial Black" panose="020B0A04020102020204" pitchFamily="34" charset="0"/>
                <a:ea typeface="+mj-ea"/>
                <a:cs typeface="+mj-cs"/>
              </a:rPr>
              <a:t>w narracji szkoły. </a:t>
            </a:r>
          </a:p>
        </p:txBody>
      </p:sp>
    </p:spTree>
    <p:extLst>
      <p:ext uri="{BB962C8B-B14F-4D97-AF65-F5344CB8AC3E}">
        <p14:creationId xmlns:p14="http://schemas.microsoft.com/office/powerpoint/2010/main" val="263193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Arial Black" panose="020B0A04020102020204" pitchFamily="34" charset="0"/>
              </a:rPr>
              <a:t>Relacje sprawcy i ofiary </a:t>
            </a:r>
            <a:r>
              <a:rPr lang="pl-PL" dirty="0" err="1">
                <a:latin typeface="Arial Black" panose="020B0A04020102020204" pitchFamily="34" charset="0"/>
              </a:rPr>
              <a:t>bullyingu</a:t>
            </a:r>
            <a:endParaRPr lang="pl-PL" dirty="0">
              <a:latin typeface="Arial Black" panose="020B0A04020102020204" pitchFamily="34" charset="0"/>
            </a:endParaRPr>
          </a:p>
        </p:txBody>
      </p:sp>
      <p:sp>
        <p:nvSpPr>
          <p:cNvPr id="3" name="Symbol zastępczy zawartości 2"/>
          <p:cNvSpPr>
            <a:spLocks noGrp="1"/>
          </p:cNvSpPr>
          <p:nvPr>
            <p:ph idx="1"/>
          </p:nvPr>
        </p:nvSpPr>
        <p:spPr>
          <a:xfrm>
            <a:off x="381000" y="2514600"/>
            <a:ext cx="5410200" cy="1597232"/>
          </a:xfrm>
        </p:spPr>
        <p:txBody>
          <a:bodyPr>
            <a:noAutofit/>
          </a:bodyPr>
          <a:lstStyle/>
          <a:p>
            <a:pPr marL="0" indent="0" algn="ctr">
              <a:buNone/>
            </a:pPr>
            <a:r>
              <a:rPr lang="pl-PL" sz="2400" dirty="0">
                <a:latin typeface="Calibri Light" panose="020F0302020204030204" pitchFamily="34" charset="0"/>
                <a:cs typeface="Calibri Light" panose="020F0302020204030204" pitchFamily="34" charset="0"/>
              </a:rPr>
              <a:t>Obserwowana tendencja wskazuje, że chłopcy używają przemocy względem swoich kolegów jak jak i dziewcząt.</a:t>
            </a:r>
          </a:p>
          <a:p>
            <a:pPr marL="0" indent="0" algn="ctr">
              <a:buNone/>
            </a:pPr>
            <a:endParaRPr lang="pl-PL" sz="2400" dirty="0">
              <a:latin typeface="Calibri Light" panose="020F0302020204030204" pitchFamily="34" charset="0"/>
              <a:cs typeface="Calibri Light" panose="020F0302020204030204" pitchFamily="34" charset="0"/>
            </a:endParaRPr>
          </a:p>
          <a:p>
            <a:pPr marL="0" indent="0" algn="ctr">
              <a:buNone/>
            </a:pPr>
            <a:r>
              <a:rPr lang="pl-PL" sz="2400" dirty="0">
                <a:latin typeface="Calibri Light" panose="020F0302020204030204" pitchFamily="34" charset="0"/>
                <a:cs typeface="Calibri Light" panose="020F0302020204030204" pitchFamily="34" charset="0"/>
              </a:rPr>
              <a:t>Dziewczęta natomiast częściej używają przemocy wobec rówieśniczek z własnej grupy i środowiska.</a:t>
            </a:r>
          </a:p>
        </p:txBody>
      </p:sp>
      <p:sp>
        <p:nvSpPr>
          <p:cNvPr id="4" name="Prostokąt 3">
            <a:extLst>
              <a:ext uri="{FF2B5EF4-FFF2-40B4-BE49-F238E27FC236}">
                <a16:creationId xmlns:a16="http://schemas.microsoft.com/office/drawing/2014/main" xmlns="" id="{D701FEBF-BCA5-48CB-8600-0F81A4B47F3A}"/>
              </a:ext>
            </a:extLst>
          </p:cNvPr>
          <p:cNvSpPr/>
          <p:nvPr/>
        </p:nvSpPr>
        <p:spPr>
          <a:xfrm>
            <a:off x="0" y="6477000"/>
            <a:ext cx="12192000" cy="400110"/>
          </a:xfrm>
          <a:prstGeom prst="rect">
            <a:avLst/>
          </a:prstGeom>
        </p:spPr>
        <p:txBody>
          <a:bodyPr wrap="square">
            <a:spAutoFit/>
          </a:bodyPr>
          <a:lstStyle/>
          <a:p>
            <a:r>
              <a:rPr lang="pl-PL" sz="1000" dirty="0"/>
              <a:t>Źródło: E. Roland, G. </a:t>
            </a:r>
            <a:r>
              <a:rPr lang="pl-PL" sz="1000" dirty="0" err="1"/>
              <a:t>Auestad</a:t>
            </a:r>
            <a:r>
              <a:rPr lang="pl-PL" sz="1000" dirty="0"/>
              <a:t>, G.S. </a:t>
            </a:r>
            <a:r>
              <a:rPr lang="pl-PL" sz="1000" dirty="0" err="1"/>
              <a:t>Waaland</a:t>
            </a:r>
            <a:r>
              <a:rPr lang="pl-PL" sz="1000" dirty="0"/>
              <a:t>, </a:t>
            </a:r>
            <a:r>
              <a:rPr lang="pl-PL" sz="1000" dirty="0" err="1"/>
              <a:t>Bullying</a:t>
            </a:r>
            <a:r>
              <a:rPr lang="pl-PL" sz="1000" dirty="0"/>
              <a:t>, (w:) J. </a:t>
            </a:r>
            <a:r>
              <a:rPr lang="pl-PL" sz="1000" dirty="0" err="1"/>
              <a:t>Pyżalski</a:t>
            </a:r>
            <a:r>
              <a:rPr lang="pl-PL" sz="1000" dirty="0"/>
              <a:t>, E. Roland (red.), </a:t>
            </a:r>
            <a:r>
              <a:rPr lang="pl-PL" sz="1000" dirty="0" err="1"/>
              <a:t>Bullying</a:t>
            </a:r>
            <a:r>
              <a:rPr lang="pl-PL" sz="1000" dirty="0"/>
              <a:t> a specjalne potrzeby edukacyjne – podręcznik metodyczny, Łódź 2010, s. 10 (za</a:t>
            </a:r>
            <a:r>
              <a:rPr lang="pl-PL" sz="1000" dirty="0">
                <a:sym typeface="Wingdings" panose="05000000000000000000" pitchFamily="2" charset="2"/>
              </a:rPr>
              <a:t>:) </a:t>
            </a:r>
            <a:r>
              <a:rPr lang="pl-PL" sz="1000" dirty="0"/>
              <a:t>D. </a:t>
            </a:r>
            <a:r>
              <a:rPr lang="en-US" sz="1000" dirty="0"/>
              <a:t>Olweus</a:t>
            </a:r>
            <a:r>
              <a:rPr lang="pl-PL" sz="1000" dirty="0"/>
              <a:t>,</a:t>
            </a:r>
            <a:r>
              <a:rPr lang="en-US" sz="1000" dirty="0"/>
              <a:t> Bullying at school: What we know and what we can do, Oxford</a:t>
            </a:r>
            <a:r>
              <a:rPr lang="pl-PL" sz="1000" dirty="0"/>
              <a:t> 1993; E. </a:t>
            </a:r>
            <a:r>
              <a:rPr lang="en-US" sz="1000" dirty="0"/>
              <a:t>Roland</a:t>
            </a:r>
            <a:r>
              <a:rPr lang="pl-PL" sz="1000" dirty="0"/>
              <a:t>,</a:t>
            </a:r>
            <a:r>
              <a:rPr lang="en-US" sz="1000" dirty="0"/>
              <a:t> School Influences on Bullying, Stavanger</a:t>
            </a:r>
            <a:r>
              <a:rPr lang="pl-PL" sz="1000" dirty="0"/>
              <a:t> 1999.</a:t>
            </a:r>
          </a:p>
        </p:txBody>
      </p:sp>
      <p:pic>
        <p:nvPicPr>
          <p:cNvPr id="13314" name="Picture 2" descr="Podobny obraz">
            <a:extLst>
              <a:ext uri="{FF2B5EF4-FFF2-40B4-BE49-F238E27FC236}">
                <a16:creationId xmlns:a16="http://schemas.microsoft.com/office/drawing/2014/main" xmlns="" id="{995A16C3-2713-49E8-9500-A2145CC3F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2231800"/>
            <a:ext cx="1627188" cy="1627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odobny obraz">
            <a:extLst>
              <a:ext uri="{FF2B5EF4-FFF2-40B4-BE49-F238E27FC236}">
                <a16:creationId xmlns:a16="http://schemas.microsoft.com/office/drawing/2014/main" xmlns="" id="{45EF8C6D-B4CE-4BD2-93DE-8F400AF88A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69"/>
          <a:stretch/>
        </p:blipFill>
        <p:spPr bwMode="auto">
          <a:xfrm>
            <a:off x="10210800" y="4035650"/>
            <a:ext cx="828747" cy="16271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odobny obraz">
            <a:extLst>
              <a:ext uri="{FF2B5EF4-FFF2-40B4-BE49-F238E27FC236}">
                <a16:creationId xmlns:a16="http://schemas.microsoft.com/office/drawing/2014/main" xmlns="" id="{417DBDD3-1260-424E-A0E8-3D00A0D5F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931"/>
          <a:stretch/>
        </p:blipFill>
        <p:spPr bwMode="auto">
          <a:xfrm>
            <a:off x="6364359" y="2258304"/>
            <a:ext cx="798441" cy="16271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odobny obraz">
            <a:extLst>
              <a:ext uri="{FF2B5EF4-FFF2-40B4-BE49-F238E27FC236}">
                <a16:creationId xmlns:a16="http://schemas.microsoft.com/office/drawing/2014/main" xmlns="" id="{ACE01205-6D08-43C2-BEC4-3BA2857E12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69"/>
          <a:stretch/>
        </p:blipFill>
        <p:spPr bwMode="auto">
          <a:xfrm>
            <a:off x="6400800" y="4009146"/>
            <a:ext cx="828747" cy="162718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Łącznik prosty ze strzałką 9">
            <a:extLst>
              <a:ext uri="{FF2B5EF4-FFF2-40B4-BE49-F238E27FC236}">
                <a16:creationId xmlns:a16="http://schemas.microsoft.com/office/drawing/2014/main" xmlns="" id="{2DEACBA6-D0C6-4FEC-85DD-5F7F5E79F229}"/>
              </a:ext>
            </a:extLst>
          </p:cNvPr>
          <p:cNvCxnSpPr>
            <a:cxnSpLocks/>
          </p:cNvCxnSpPr>
          <p:nvPr/>
        </p:nvCxnSpPr>
        <p:spPr>
          <a:xfrm>
            <a:off x="7848600" y="3124200"/>
            <a:ext cx="1905000" cy="0"/>
          </a:xfrm>
          <a:prstGeom prst="straightConnector1">
            <a:avLst/>
          </a:prstGeom>
          <a:ln w="57150">
            <a:solidFill>
              <a:schemeClr val="tx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xmlns="" id="{D400C496-6662-4737-897F-BE8F974702E2}"/>
              </a:ext>
            </a:extLst>
          </p:cNvPr>
          <p:cNvCxnSpPr>
            <a:cxnSpLocks/>
          </p:cNvCxnSpPr>
          <p:nvPr/>
        </p:nvCxnSpPr>
        <p:spPr>
          <a:xfrm>
            <a:off x="7848600" y="4953000"/>
            <a:ext cx="2286000" cy="0"/>
          </a:xfrm>
          <a:prstGeom prst="straightConnector1">
            <a:avLst/>
          </a:prstGeom>
          <a:ln w="57150">
            <a:solidFill>
              <a:schemeClr val="tx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Shape 2630">
            <a:extLst>
              <a:ext uri="{FF2B5EF4-FFF2-40B4-BE49-F238E27FC236}">
                <a16:creationId xmlns:a16="http://schemas.microsoft.com/office/drawing/2014/main" xmlns="" id="{136469D7-F693-4876-B99F-ADADF164C025}"/>
              </a:ext>
            </a:extLst>
          </p:cNvPr>
          <p:cNvSpPr/>
          <p:nvPr/>
        </p:nvSpPr>
        <p:spPr>
          <a:xfrm>
            <a:off x="7162800" y="2743200"/>
            <a:ext cx="439778" cy="790462"/>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tx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Shape 2630">
            <a:extLst>
              <a:ext uri="{FF2B5EF4-FFF2-40B4-BE49-F238E27FC236}">
                <a16:creationId xmlns:a16="http://schemas.microsoft.com/office/drawing/2014/main" xmlns="" id="{9CF29FD9-A7D8-4761-8E91-136481DF5F51}"/>
              </a:ext>
            </a:extLst>
          </p:cNvPr>
          <p:cNvSpPr/>
          <p:nvPr/>
        </p:nvSpPr>
        <p:spPr>
          <a:xfrm>
            <a:off x="7162800" y="4619738"/>
            <a:ext cx="439778" cy="790462"/>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tx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1257037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trzałka: pięciokąt 11">
            <a:extLst>
              <a:ext uri="{FF2B5EF4-FFF2-40B4-BE49-F238E27FC236}">
                <a16:creationId xmlns:a16="http://schemas.microsoft.com/office/drawing/2014/main" xmlns="" id="{3E20F642-D771-4AD1-9E82-9EC3800463E7}"/>
              </a:ext>
            </a:extLst>
          </p:cNvPr>
          <p:cNvSpPr/>
          <p:nvPr/>
        </p:nvSpPr>
        <p:spPr>
          <a:xfrm rot="5400000">
            <a:off x="5022573" y="-5035824"/>
            <a:ext cx="2146854" cy="12192000"/>
          </a:xfrm>
          <a:prstGeom prst="homePlate">
            <a:avLst>
              <a:gd name="adj" fmla="val 28261"/>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xmlns="" id="{BC6E96DA-B619-4958-BD5E-F40BDEA5A157}"/>
              </a:ext>
            </a:extLst>
          </p:cNvPr>
          <p:cNvSpPr/>
          <p:nvPr/>
        </p:nvSpPr>
        <p:spPr>
          <a:xfrm>
            <a:off x="336000" y="152400"/>
            <a:ext cx="11017800" cy="1323439"/>
          </a:xfrm>
          <a:prstGeom prst="rect">
            <a:avLst/>
          </a:prstGeom>
        </p:spPr>
        <p:txBody>
          <a:bodyPr wrap="square">
            <a:spAutoFit/>
          </a:bodyPr>
          <a:lstStyle/>
          <a:p>
            <a:pPr algn="ctr"/>
            <a:r>
              <a:rPr lang="pl-PL" sz="4000" dirty="0">
                <a:solidFill>
                  <a:schemeClr val="bg1"/>
                </a:solidFill>
                <a:latin typeface="Arial Black" panose="020B0A04020102020204" pitchFamily="34" charset="0"/>
                <a:ea typeface="+mj-ea"/>
                <a:cs typeface="+mj-cs"/>
              </a:rPr>
              <a:t>Przemoc i jej różnorodne formy często nie są celem samym w sobie. </a:t>
            </a:r>
          </a:p>
        </p:txBody>
      </p:sp>
      <p:sp>
        <p:nvSpPr>
          <p:cNvPr id="5" name="Prostokąt 4">
            <a:extLst>
              <a:ext uri="{FF2B5EF4-FFF2-40B4-BE49-F238E27FC236}">
                <a16:creationId xmlns:a16="http://schemas.microsoft.com/office/drawing/2014/main" xmlns="" id="{D8051081-0416-4566-B29E-4E1ECB257DCA}"/>
              </a:ext>
            </a:extLst>
          </p:cNvPr>
          <p:cNvSpPr/>
          <p:nvPr/>
        </p:nvSpPr>
        <p:spPr>
          <a:xfrm>
            <a:off x="-23192" y="6457890"/>
            <a:ext cx="12215191" cy="400110"/>
          </a:xfrm>
          <a:prstGeom prst="rect">
            <a:avLst/>
          </a:prstGeom>
        </p:spPr>
        <p:txBody>
          <a:bodyPr wrap="square">
            <a:spAutoFit/>
          </a:bodyPr>
          <a:lstStyle/>
          <a:p>
            <a:r>
              <a:rPr lang="pl-PL" sz="1000" dirty="0"/>
              <a:t>Źródło: </a:t>
            </a:r>
            <a:r>
              <a:rPr lang="pl-PL" sz="1000" dirty="0" err="1"/>
              <a:t>E.Roland</a:t>
            </a:r>
            <a:r>
              <a:rPr lang="pl-PL" sz="1000" dirty="0"/>
              <a:t>, </a:t>
            </a:r>
            <a:r>
              <a:rPr lang="pl-PL" sz="1000" dirty="0" err="1"/>
              <a:t>G.Auestad</a:t>
            </a:r>
            <a:r>
              <a:rPr lang="pl-PL" sz="1000" dirty="0"/>
              <a:t>, G.S. </a:t>
            </a:r>
            <a:r>
              <a:rPr lang="pl-PL" sz="1000" dirty="0" err="1"/>
              <a:t>Waaland</a:t>
            </a:r>
            <a:r>
              <a:rPr lang="pl-PL" sz="1000" dirty="0"/>
              <a:t>, </a:t>
            </a:r>
            <a:r>
              <a:rPr lang="pl-PL" sz="1000" dirty="0" err="1"/>
              <a:t>Bullying</a:t>
            </a:r>
            <a:r>
              <a:rPr lang="pl-PL" sz="1000" dirty="0"/>
              <a:t>, (w:) </a:t>
            </a:r>
            <a:r>
              <a:rPr lang="pl-PL" sz="1000" dirty="0" err="1"/>
              <a:t>J.Pyżalski</a:t>
            </a:r>
            <a:r>
              <a:rPr lang="pl-PL" sz="1000" dirty="0"/>
              <a:t>, E. Roland (red.), </a:t>
            </a:r>
            <a:r>
              <a:rPr lang="pl-PL" sz="1000" dirty="0" err="1"/>
              <a:t>Bullying</a:t>
            </a:r>
            <a:r>
              <a:rPr lang="pl-PL" sz="1000" dirty="0"/>
              <a:t> a specjalne potrzeby edukacyjne – podręcznik metodyczny, Łódź 2010, s. 10, (za</a:t>
            </a:r>
            <a:r>
              <a:rPr lang="pl-PL" sz="1000" dirty="0">
                <a:sym typeface="Wingdings" panose="05000000000000000000" pitchFamily="2" charset="2"/>
              </a:rPr>
              <a:t>:) </a:t>
            </a:r>
            <a:r>
              <a:rPr lang="pl-PL" sz="1000" dirty="0" err="1"/>
              <a:t>H.Bjerrum</a:t>
            </a:r>
            <a:r>
              <a:rPr lang="pl-PL" sz="1000" dirty="0"/>
              <a:t> Nielsen, </a:t>
            </a:r>
            <a:r>
              <a:rPr lang="pl-PL" sz="1000" dirty="0" err="1"/>
              <a:t>M.Rudberg</a:t>
            </a:r>
            <a:r>
              <a:rPr lang="pl-PL" sz="1000" dirty="0"/>
              <a:t>, </a:t>
            </a:r>
            <a:r>
              <a:rPr lang="pl-PL" sz="1000" dirty="0" err="1"/>
              <a:t>Historien</a:t>
            </a:r>
            <a:r>
              <a:rPr lang="pl-PL" sz="1000" dirty="0"/>
              <a:t> om </a:t>
            </a:r>
            <a:r>
              <a:rPr lang="pl-PL" sz="1000" dirty="0" err="1"/>
              <a:t>jenter</a:t>
            </a:r>
            <a:r>
              <a:rPr lang="pl-PL" sz="1000" dirty="0"/>
              <a:t> </a:t>
            </a:r>
            <a:r>
              <a:rPr lang="pl-PL" sz="1000" dirty="0" err="1"/>
              <a:t>og</a:t>
            </a:r>
            <a:r>
              <a:rPr lang="pl-PL" sz="1000" dirty="0"/>
              <a:t> </a:t>
            </a:r>
            <a:r>
              <a:rPr lang="pl-PL" sz="1000" dirty="0" err="1"/>
              <a:t>gutter</a:t>
            </a:r>
            <a:r>
              <a:rPr lang="pl-PL" sz="1000" dirty="0"/>
              <a:t>, Oslo 1989.</a:t>
            </a:r>
          </a:p>
        </p:txBody>
      </p:sp>
      <p:sp>
        <p:nvSpPr>
          <p:cNvPr id="6" name="Prostokąt 5">
            <a:extLst>
              <a:ext uri="{FF2B5EF4-FFF2-40B4-BE49-F238E27FC236}">
                <a16:creationId xmlns:a16="http://schemas.microsoft.com/office/drawing/2014/main" xmlns="" id="{0EFBE850-A745-4EF4-BD3E-274A0BB3A7D3}"/>
              </a:ext>
            </a:extLst>
          </p:cNvPr>
          <p:cNvSpPr/>
          <p:nvPr/>
        </p:nvSpPr>
        <p:spPr>
          <a:xfrm>
            <a:off x="2438400" y="2871232"/>
            <a:ext cx="8763000" cy="646331"/>
          </a:xfrm>
          <a:prstGeom prst="rect">
            <a:avLst/>
          </a:prstGeom>
        </p:spPr>
        <p:txBody>
          <a:bodyPr wrap="square">
            <a:spAutoFit/>
          </a:bodyPr>
          <a:lstStyle/>
          <a:p>
            <a:r>
              <a:rPr lang="pl-PL" dirty="0" err="1">
                <a:latin typeface="Calibri Light" panose="020F0302020204030204" pitchFamily="34" charset="0"/>
                <a:cs typeface="Calibri Light" panose="020F0302020204030204" pitchFamily="34" charset="0"/>
              </a:rPr>
              <a:t>Bullying</a:t>
            </a:r>
            <a:r>
              <a:rPr lang="pl-PL" dirty="0">
                <a:latin typeface="Calibri Light" panose="020F0302020204030204" pitchFamily="34" charset="0"/>
                <a:cs typeface="Calibri Light" panose="020F0302020204030204" pitchFamily="34" charset="0"/>
              </a:rPr>
              <a:t> pozwala (szczególnie wśród dziewcząt) budować koleżeńskie relacje, dla utrzymania których skłonne są one do podejmowania tego rodzaju przemocy.</a:t>
            </a:r>
          </a:p>
        </p:txBody>
      </p:sp>
      <p:sp>
        <p:nvSpPr>
          <p:cNvPr id="7" name="Prostokąt 6">
            <a:extLst>
              <a:ext uri="{FF2B5EF4-FFF2-40B4-BE49-F238E27FC236}">
                <a16:creationId xmlns:a16="http://schemas.microsoft.com/office/drawing/2014/main" xmlns="" id="{3960966A-4220-457A-A6DA-29EAD046AAF2}"/>
              </a:ext>
            </a:extLst>
          </p:cNvPr>
          <p:cNvSpPr/>
          <p:nvPr/>
        </p:nvSpPr>
        <p:spPr>
          <a:xfrm>
            <a:off x="2438400" y="5297269"/>
            <a:ext cx="8763000" cy="646331"/>
          </a:xfrm>
          <a:prstGeom prst="rect">
            <a:avLst/>
          </a:prstGeom>
        </p:spPr>
        <p:txBody>
          <a:bodyPr wrap="square">
            <a:spAutoFit/>
          </a:bodyPr>
          <a:lstStyle/>
          <a:p>
            <a:r>
              <a:rPr lang="pl-PL" dirty="0" err="1">
                <a:latin typeface="Calibri Light" panose="020F0302020204030204" pitchFamily="34" charset="0"/>
                <a:cs typeface="Calibri Light" panose="020F0302020204030204" pitchFamily="34" charset="0"/>
              </a:rPr>
              <a:t>Bullyingujący</a:t>
            </a:r>
            <a:r>
              <a:rPr lang="pl-PL" dirty="0">
                <a:latin typeface="Calibri Light" panose="020F0302020204030204" pitchFamily="34" charset="0"/>
                <a:cs typeface="Calibri Light" panose="020F0302020204030204" pitchFamily="34" charset="0"/>
              </a:rPr>
              <a:t> wiążą się poprzez działania </a:t>
            </a:r>
            <a:r>
              <a:rPr lang="pl-PL" dirty="0" err="1">
                <a:latin typeface="Calibri Light" panose="020F0302020204030204" pitchFamily="34" charset="0"/>
                <a:cs typeface="Calibri Light" panose="020F0302020204030204" pitchFamily="34" charset="0"/>
              </a:rPr>
              <a:t>przemocowe</a:t>
            </a:r>
            <a:r>
              <a:rPr lang="pl-PL" dirty="0">
                <a:latin typeface="Calibri Light" panose="020F0302020204030204" pitchFamily="34" charset="0"/>
                <a:cs typeface="Calibri Light" panose="020F0302020204030204" pitchFamily="34" charset="0"/>
              </a:rPr>
              <a:t>, a tym samym budują lub utrwalają wzajemne relacje. </a:t>
            </a:r>
          </a:p>
        </p:txBody>
      </p:sp>
      <p:sp>
        <p:nvSpPr>
          <p:cNvPr id="8" name="Prostokąt 7">
            <a:extLst>
              <a:ext uri="{FF2B5EF4-FFF2-40B4-BE49-F238E27FC236}">
                <a16:creationId xmlns:a16="http://schemas.microsoft.com/office/drawing/2014/main" xmlns="" id="{A1974FF6-F6A3-4094-BAE9-EF26970478C9}"/>
              </a:ext>
            </a:extLst>
          </p:cNvPr>
          <p:cNvSpPr/>
          <p:nvPr/>
        </p:nvSpPr>
        <p:spPr>
          <a:xfrm>
            <a:off x="2438400" y="4084250"/>
            <a:ext cx="8763000" cy="646331"/>
          </a:xfrm>
          <a:prstGeom prst="rect">
            <a:avLst/>
          </a:prstGeom>
        </p:spPr>
        <p:txBody>
          <a:bodyPr wrap="square">
            <a:spAutoFit/>
          </a:bodyPr>
          <a:lstStyle/>
          <a:p>
            <a:r>
              <a:rPr lang="pl-PL" dirty="0" err="1">
                <a:latin typeface="Calibri Light" panose="020F0302020204030204" pitchFamily="34" charset="0"/>
                <a:cs typeface="Calibri Light" panose="020F0302020204030204" pitchFamily="34" charset="0"/>
              </a:rPr>
              <a:t>Bullying</a:t>
            </a:r>
            <a:r>
              <a:rPr lang="pl-PL" dirty="0">
                <a:latin typeface="Calibri Light" panose="020F0302020204030204" pitchFamily="34" charset="0"/>
                <a:cs typeface="Calibri Light" panose="020F0302020204030204" pitchFamily="34" charset="0"/>
              </a:rPr>
              <a:t> stanowi metodę na bycie akceptowanym przez grupę, która wiąże się poprzez negatywne emocje. </a:t>
            </a:r>
          </a:p>
        </p:txBody>
      </p:sp>
      <p:sp>
        <p:nvSpPr>
          <p:cNvPr id="9" name="Shape 2554">
            <a:extLst>
              <a:ext uri="{FF2B5EF4-FFF2-40B4-BE49-F238E27FC236}">
                <a16:creationId xmlns:a16="http://schemas.microsoft.com/office/drawing/2014/main" xmlns="" id="{03DBB11B-AF60-48C8-8642-B2D4564EA004}"/>
              </a:ext>
            </a:extLst>
          </p:cNvPr>
          <p:cNvSpPr/>
          <p:nvPr/>
        </p:nvSpPr>
        <p:spPr>
          <a:xfrm>
            <a:off x="1498745" y="2941026"/>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540">
            <a:extLst>
              <a:ext uri="{FF2B5EF4-FFF2-40B4-BE49-F238E27FC236}">
                <a16:creationId xmlns:a16="http://schemas.microsoft.com/office/drawing/2014/main" xmlns="" id="{5205FF6D-A87E-46B8-B76C-480430A1DF3B}"/>
              </a:ext>
            </a:extLst>
          </p:cNvPr>
          <p:cNvSpPr/>
          <p:nvPr/>
        </p:nvSpPr>
        <p:spPr>
          <a:xfrm>
            <a:off x="1468928" y="408987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1" name="Shape 2630">
            <a:extLst>
              <a:ext uri="{FF2B5EF4-FFF2-40B4-BE49-F238E27FC236}">
                <a16:creationId xmlns:a16="http://schemas.microsoft.com/office/drawing/2014/main" xmlns="" id="{D8F4CCF8-E3C6-4B27-A83C-33C10DE7845C}"/>
              </a:ext>
            </a:extLst>
          </p:cNvPr>
          <p:cNvSpPr/>
          <p:nvPr/>
        </p:nvSpPr>
        <p:spPr>
          <a:xfrm>
            <a:off x="1625704" y="5384945"/>
            <a:ext cx="304735" cy="558655"/>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4014911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Znalezione obrazy dla zapytania teen violence">
            <a:extLst>
              <a:ext uri="{FF2B5EF4-FFF2-40B4-BE49-F238E27FC236}">
                <a16:creationId xmlns:a16="http://schemas.microsoft.com/office/drawing/2014/main" xmlns="" id="{3513D36B-93D0-4119-B2F4-A3EB22E6C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68200" cy="3600944"/>
          </a:xfrm>
          <a:prstGeom prst="rect">
            <a:avLst/>
          </a:prstGeom>
          <a:noFill/>
          <a:extLst>
            <a:ext uri="{909E8E84-426E-40DD-AFC4-6F175D3DCCD1}">
              <a14:hiddenFill xmlns:a14="http://schemas.microsoft.com/office/drawing/2010/main">
                <a:solidFill>
                  <a:srgbClr val="FFFFFF"/>
                </a:solidFill>
              </a14:hiddenFill>
            </a:ext>
          </a:extLst>
        </p:spPr>
      </p:pic>
      <p:sp>
        <p:nvSpPr>
          <p:cNvPr id="9" name="Dowolny kształt: kształt 8">
            <a:extLst>
              <a:ext uri="{FF2B5EF4-FFF2-40B4-BE49-F238E27FC236}">
                <a16:creationId xmlns:a16="http://schemas.microsoft.com/office/drawing/2014/main" xmlns="" id="{7CE27173-A4ED-4AF8-99C5-BBFDF863947F}"/>
              </a:ext>
            </a:extLst>
          </p:cNvPr>
          <p:cNvSpPr/>
          <p:nvPr/>
        </p:nvSpPr>
        <p:spPr>
          <a:xfrm>
            <a:off x="0" y="914400"/>
            <a:ext cx="12268200" cy="5181600"/>
          </a:xfrm>
          <a:custGeom>
            <a:avLst/>
            <a:gdLst>
              <a:gd name="connsiteX0" fmla="*/ 12268200 w 12268200"/>
              <a:gd name="connsiteY0" fmla="*/ 0 h 4600328"/>
              <a:gd name="connsiteX1" fmla="*/ 12268200 w 12268200"/>
              <a:gd name="connsiteY1" fmla="*/ 1979577 h 4600328"/>
              <a:gd name="connsiteX2" fmla="*/ 12268200 w 12268200"/>
              <a:gd name="connsiteY2" fmla="*/ 2619128 h 4600328"/>
              <a:gd name="connsiteX3" fmla="*/ 12268200 w 12268200"/>
              <a:gd name="connsiteY3" fmla="*/ 2743200 h 4600328"/>
              <a:gd name="connsiteX4" fmla="*/ 12268200 w 12268200"/>
              <a:gd name="connsiteY4" fmla="*/ 4600328 h 4600328"/>
              <a:gd name="connsiteX5" fmla="*/ 0 w 12268200"/>
              <a:gd name="connsiteY5" fmla="*/ 4600328 h 4600328"/>
              <a:gd name="connsiteX6" fmla="*/ 0 w 12268200"/>
              <a:gd name="connsiteY6" fmla="*/ 2743200 h 4600328"/>
              <a:gd name="connsiteX7" fmla="*/ 0 w 12268200"/>
              <a:gd name="connsiteY7" fmla="*/ 2619128 h 4600328"/>
              <a:gd name="connsiteX8" fmla="*/ 0 w 12268200"/>
              <a:gd name="connsiteY8" fmla="*/ 1979577 h 460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8200" h="4600328">
                <a:moveTo>
                  <a:pt x="12268200" y="0"/>
                </a:moveTo>
                <a:lnTo>
                  <a:pt x="12268200" y="1979577"/>
                </a:lnTo>
                <a:lnTo>
                  <a:pt x="12268200" y="2619128"/>
                </a:lnTo>
                <a:lnTo>
                  <a:pt x="12268200" y="2743200"/>
                </a:lnTo>
                <a:lnTo>
                  <a:pt x="12268200" y="4600328"/>
                </a:lnTo>
                <a:lnTo>
                  <a:pt x="0" y="4600328"/>
                </a:lnTo>
                <a:lnTo>
                  <a:pt x="0" y="2743200"/>
                </a:lnTo>
                <a:lnTo>
                  <a:pt x="0" y="2619128"/>
                </a:lnTo>
                <a:lnTo>
                  <a:pt x="0" y="19795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a:extLst>
              <a:ext uri="{FF2B5EF4-FFF2-40B4-BE49-F238E27FC236}">
                <a16:creationId xmlns:a16="http://schemas.microsoft.com/office/drawing/2014/main" xmlns="" id="{99564033-11B3-4B15-A0A6-C2507AF34750}"/>
              </a:ext>
            </a:extLst>
          </p:cNvPr>
          <p:cNvSpPr/>
          <p:nvPr/>
        </p:nvSpPr>
        <p:spPr>
          <a:xfrm flipH="1">
            <a:off x="0" y="4648200"/>
            <a:ext cx="12268200" cy="22098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533400" y="3048001"/>
            <a:ext cx="10972800" cy="1066799"/>
          </a:xfrm>
        </p:spPr>
        <p:txBody>
          <a:bodyPr>
            <a:noAutofit/>
          </a:bodyPr>
          <a:lstStyle/>
          <a:p>
            <a:pPr marL="0" indent="0" algn="ctr">
              <a:buNone/>
            </a:pPr>
            <a:r>
              <a:rPr lang="pl-PL" sz="2400" dirty="0">
                <a:latin typeface="Calibri Light" panose="020F0302020204030204" pitchFamily="34" charset="0"/>
                <a:cs typeface="Calibri Light" panose="020F0302020204030204" pitchFamily="34" charset="0"/>
              </a:rPr>
              <a:t>Chłopcy dopuszczając się </a:t>
            </a:r>
            <a:r>
              <a:rPr lang="pl-PL" sz="2400" dirty="0" err="1">
                <a:latin typeface="Calibri Light" panose="020F0302020204030204" pitchFamily="34" charset="0"/>
                <a:cs typeface="Calibri Light" panose="020F0302020204030204" pitchFamily="34" charset="0"/>
              </a:rPr>
              <a:t>bullyingu</a:t>
            </a:r>
            <a:r>
              <a:rPr lang="pl-PL" sz="2400" dirty="0">
                <a:latin typeface="Calibri Light" panose="020F0302020204030204" pitchFamily="34" charset="0"/>
                <a:cs typeface="Calibri Light" panose="020F0302020204030204" pitchFamily="34" charset="0"/>
              </a:rPr>
              <a:t> nie zawsze znają swoje ofiary</a:t>
            </a:r>
            <a:br>
              <a:rPr lang="pl-PL" sz="2400" dirty="0">
                <a:latin typeface="Calibri Light" panose="020F0302020204030204" pitchFamily="34" charset="0"/>
                <a:cs typeface="Calibri Light" panose="020F0302020204030204" pitchFamily="34" charset="0"/>
              </a:rPr>
            </a:br>
            <a:r>
              <a:rPr lang="pl-PL" sz="2400" dirty="0">
                <a:latin typeface="Calibri Light" panose="020F0302020204030204" pitchFamily="34" charset="0"/>
                <a:cs typeface="Calibri Light" panose="020F0302020204030204" pitchFamily="34" charset="0"/>
              </a:rPr>
              <a:t> i nie pozostają z nimi w bezpośredniej relacji.</a:t>
            </a:r>
          </a:p>
          <a:p>
            <a:pPr marL="0" indent="0" algn="ctr">
              <a:buNone/>
            </a:pPr>
            <a:r>
              <a:rPr lang="pl-PL" sz="2400" dirty="0">
                <a:latin typeface="Calibri Light" panose="020F0302020204030204" pitchFamily="34" charset="0"/>
                <a:cs typeface="Calibri Light" panose="020F0302020204030204" pitchFamily="34" charset="0"/>
              </a:rPr>
              <a:t> Bywa, że przemocy doznają nieznane osoby, a wytworzone w ten sposób </a:t>
            </a:r>
            <a:br>
              <a:rPr lang="pl-PL" sz="2400" dirty="0">
                <a:latin typeface="Calibri Light" panose="020F0302020204030204" pitchFamily="34" charset="0"/>
                <a:cs typeface="Calibri Light" panose="020F0302020204030204" pitchFamily="34" charset="0"/>
              </a:rPr>
            </a:br>
            <a:r>
              <a:rPr lang="pl-PL" sz="2400" dirty="0">
                <a:latin typeface="Calibri Light" panose="020F0302020204030204" pitchFamily="34" charset="0"/>
                <a:cs typeface="Calibri Light" panose="020F0302020204030204" pitchFamily="34" charset="0"/>
              </a:rPr>
              <a:t>więzi łączą i scalają grupę budując koleżeńskie stosunki.</a:t>
            </a:r>
          </a:p>
        </p:txBody>
      </p:sp>
      <p:sp>
        <p:nvSpPr>
          <p:cNvPr id="4" name="Prostokąt 3">
            <a:extLst>
              <a:ext uri="{FF2B5EF4-FFF2-40B4-BE49-F238E27FC236}">
                <a16:creationId xmlns:a16="http://schemas.microsoft.com/office/drawing/2014/main" xmlns="" id="{6093481F-01C2-4269-865F-4078CBD852E3}"/>
              </a:ext>
            </a:extLst>
          </p:cNvPr>
          <p:cNvSpPr/>
          <p:nvPr/>
        </p:nvSpPr>
        <p:spPr>
          <a:xfrm>
            <a:off x="0" y="6457890"/>
            <a:ext cx="12192000" cy="400110"/>
          </a:xfrm>
          <a:prstGeom prst="rect">
            <a:avLst/>
          </a:prstGeom>
        </p:spPr>
        <p:txBody>
          <a:bodyPr wrap="square">
            <a:spAutoFit/>
          </a:bodyPr>
          <a:lstStyle/>
          <a:p>
            <a:r>
              <a:rPr lang="pl-PL" sz="1000" dirty="0">
                <a:solidFill>
                  <a:schemeClr val="bg1"/>
                </a:solidFill>
                <a:latin typeface="+mj-lt"/>
              </a:rPr>
              <a:t>Źródło: </a:t>
            </a:r>
            <a:r>
              <a:rPr lang="pl-PL" sz="1000" dirty="0" err="1">
                <a:solidFill>
                  <a:schemeClr val="bg1"/>
                </a:solidFill>
                <a:latin typeface="+mj-lt"/>
              </a:rPr>
              <a:t>E.Roland</a:t>
            </a:r>
            <a:r>
              <a:rPr lang="pl-PL" sz="1000" dirty="0">
                <a:solidFill>
                  <a:schemeClr val="bg1"/>
                </a:solidFill>
                <a:latin typeface="+mj-lt"/>
              </a:rPr>
              <a:t>, </a:t>
            </a:r>
            <a:r>
              <a:rPr lang="pl-PL" sz="1000" dirty="0" err="1">
                <a:solidFill>
                  <a:schemeClr val="bg1"/>
                </a:solidFill>
                <a:latin typeface="+mj-lt"/>
              </a:rPr>
              <a:t>G.Auestad</a:t>
            </a:r>
            <a:r>
              <a:rPr lang="pl-PL" sz="1000" dirty="0">
                <a:solidFill>
                  <a:schemeClr val="bg1"/>
                </a:solidFill>
                <a:latin typeface="+mj-lt"/>
              </a:rPr>
              <a:t>, G.S. </a:t>
            </a:r>
            <a:r>
              <a:rPr lang="pl-PL" sz="1000" dirty="0" err="1">
                <a:solidFill>
                  <a:schemeClr val="bg1"/>
                </a:solidFill>
                <a:latin typeface="+mj-lt"/>
              </a:rPr>
              <a:t>Waaland</a:t>
            </a:r>
            <a:r>
              <a:rPr lang="pl-PL" sz="1000" dirty="0">
                <a:solidFill>
                  <a:schemeClr val="bg1"/>
                </a:solidFill>
                <a:latin typeface="+mj-lt"/>
              </a:rPr>
              <a:t>, </a:t>
            </a:r>
            <a:r>
              <a:rPr lang="pl-PL" sz="1000" dirty="0" err="1">
                <a:solidFill>
                  <a:schemeClr val="bg1"/>
                </a:solidFill>
                <a:latin typeface="+mj-lt"/>
              </a:rPr>
              <a:t>Bullying</a:t>
            </a:r>
            <a:r>
              <a:rPr lang="pl-PL" sz="1000" dirty="0">
                <a:solidFill>
                  <a:schemeClr val="bg1"/>
                </a:solidFill>
                <a:latin typeface="+mj-lt"/>
              </a:rPr>
              <a:t>, (w:) </a:t>
            </a:r>
            <a:r>
              <a:rPr lang="pl-PL" sz="1000" dirty="0" err="1">
                <a:solidFill>
                  <a:schemeClr val="bg1"/>
                </a:solidFill>
                <a:latin typeface="+mj-lt"/>
              </a:rPr>
              <a:t>J.Pyżalski</a:t>
            </a:r>
            <a:r>
              <a:rPr lang="pl-PL" sz="1000" dirty="0">
                <a:solidFill>
                  <a:schemeClr val="bg1"/>
                </a:solidFill>
                <a:latin typeface="+mj-lt"/>
              </a:rPr>
              <a:t>, E. Roland (red.), </a:t>
            </a:r>
            <a:r>
              <a:rPr lang="pl-PL" sz="1000" dirty="0" err="1">
                <a:solidFill>
                  <a:schemeClr val="bg1"/>
                </a:solidFill>
                <a:latin typeface="+mj-lt"/>
              </a:rPr>
              <a:t>Bullying</a:t>
            </a:r>
            <a:r>
              <a:rPr lang="pl-PL" sz="1000" dirty="0">
                <a:solidFill>
                  <a:schemeClr val="bg1"/>
                </a:solidFill>
                <a:latin typeface="+mj-lt"/>
              </a:rPr>
              <a:t> a specjalne potrzeby edukacyjne – podręcznik metodyczny, Łódź 2010, s. 10, (za:) </a:t>
            </a:r>
            <a:r>
              <a:rPr lang="pl-PL" sz="1000" dirty="0" err="1">
                <a:solidFill>
                  <a:schemeClr val="bg1"/>
                </a:solidFill>
                <a:latin typeface="+mj-lt"/>
              </a:rPr>
              <a:t>H.Bjerrum</a:t>
            </a:r>
            <a:r>
              <a:rPr lang="pl-PL" sz="1000" dirty="0">
                <a:solidFill>
                  <a:schemeClr val="bg1"/>
                </a:solidFill>
                <a:latin typeface="+mj-lt"/>
              </a:rPr>
              <a:t> Nielsen, </a:t>
            </a:r>
            <a:r>
              <a:rPr lang="pl-PL" sz="1000" dirty="0" err="1">
                <a:solidFill>
                  <a:schemeClr val="bg1"/>
                </a:solidFill>
                <a:latin typeface="+mj-lt"/>
              </a:rPr>
              <a:t>M.Rudberg</a:t>
            </a:r>
            <a:r>
              <a:rPr lang="pl-PL" sz="1000" dirty="0">
                <a:solidFill>
                  <a:schemeClr val="bg1"/>
                </a:solidFill>
                <a:latin typeface="+mj-lt"/>
              </a:rPr>
              <a:t>, </a:t>
            </a:r>
            <a:r>
              <a:rPr lang="pl-PL" sz="1000" dirty="0" err="1">
                <a:solidFill>
                  <a:schemeClr val="bg1"/>
                </a:solidFill>
                <a:latin typeface="+mj-lt"/>
              </a:rPr>
              <a:t>Historien</a:t>
            </a:r>
            <a:r>
              <a:rPr lang="pl-PL" sz="1000" dirty="0">
                <a:solidFill>
                  <a:schemeClr val="bg1"/>
                </a:solidFill>
                <a:latin typeface="+mj-lt"/>
              </a:rPr>
              <a:t> om </a:t>
            </a:r>
            <a:r>
              <a:rPr lang="pl-PL" sz="1000" dirty="0" err="1">
                <a:solidFill>
                  <a:schemeClr val="bg1"/>
                </a:solidFill>
                <a:latin typeface="+mj-lt"/>
              </a:rPr>
              <a:t>jenter</a:t>
            </a:r>
            <a:r>
              <a:rPr lang="pl-PL" sz="1000" dirty="0">
                <a:solidFill>
                  <a:schemeClr val="bg1"/>
                </a:solidFill>
                <a:latin typeface="+mj-lt"/>
              </a:rPr>
              <a:t> </a:t>
            </a:r>
            <a:r>
              <a:rPr lang="pl-PL" sz="1000" dirty="0" err="1">
                <a:solidFill>
                  <a:schemeClr val="bg1"/>
                </a:solidFill>
                <a:latin typeface="+mj-lt"/>
              </a:rPr>
              <a:t>og</a:t>
            </a:r>
            <a:r>
              <a:rPr lang="pl-PL" sz="1000" dirty="0">
                <a:solidFill>
                  <a:schemeClr val="bg1"/>
                </a:solidFill>
                <a:latin typeface="+mj-lt"/>
              </a:rPr>
              <a:t> </a:t>
            </a:r>
            <a:r>
              <a:rPr lang="pl-PL" sz="1000" dirty="0" err="1">
                <a:solidFill>
                  <a:schemeClr val="bg1"/>
                </a:solidFill>
                <a:latin typeface="+mj-lt"/>
              </a:rPr>
              <a:t>gutter</a:t>
            </a:r>
            <a:r>
              <a:rPr lang="pl-PL" sz="1000" dirty="0">
                <a:solidFill>
                  <a:schemeClr val="bg1"/>
                </a:solidFill>
                <a:latin typeface="+mj-lt"/>
              </a:rPr>
              <a:t>, Oslo 1989.</a:t>
            </a:r>
          </a:p>
        </p:txBody>
      </p:sp>
    </p:spTree>
    <p:extLst>
      <p:ext uri="{BB962C8B-B14F-4D97-AF65-F5344CB8AC3E}">
        <p14:creationId xmlns:p14="http://schemas.microsoft.com/office/powerpoint/2010/main" val="3237714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an holding smartphone and standing near cross statue">
            <a:extLst>
              <a:ext uri="{FF2B5EF4-FFF2-40B4-BE49-F238E27FC236}">
                <a16:creationId xmlns:a16="http://schemas.microsoft.com/office/drawing/2014/main" xmlns="" id="{89ACA5F6-CF9D-427F-83C3-869A0DC5B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 t="57917" r="-362" b="4583"/>
          <a:stretch/>
        </p:blipFill>
        <p:spPr bwMode="auto">
          <a:xfrm>
            <a:off x="-16042" y="-18636"/>
            <a:ext cx="12225130" cy="6876636"/>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a:extLst>
              <a:ext uri="{FF2B5EF4-FFF2-40B4-BE49-F238E27FC236}">
                <a16:creationId xmlns:a16="http://schemas.microsoft.com/office/drawing/2014/main" xmlns="" id="{35F70924-D5F6-4E43-BDF0-DE5AC23BBA91}"/>
              </a:ext>
            </a:extLst>
          </p:cNvPr>
          <p:cNvSpPr/>
          <p:nvPr/>
        </p:nvSpPr>
        <p:spPr>
          <a:xfrm>
            <a:off x="17089" y="0"/>
            <a:ext cx="12191999" cy="6859864"/>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p:txBody>
          <a:bodyPr>
            <a:normAutofit fontScale="90000"/>
          </a:bodyPr>
          <a:lstStyle/>
          <a:p>
            <a:r>
              <a:rPr lang="pl-PL" dirty="0">
                <a:solidFill>
                  <a:schemeClr val="bg1"/>
                </a:solidFill>
                <a:latin typeface="Arial Black" panose="020B0A04020102020204" pitchFamily="34" charset="0"/>
              </a:rPr>
              <a:t>Pojęcie cyberbullyingu jako formy elektronicznej agresji</a:t>
            </a:r>
          </a:p>
        </p:txBody>
      </p:sp>
      <p:sp>
        <p:nvSpPr>
          <p:cNvPr id="3" name="Symbol zastępczy zawartości 2"/>
          <p:cNvSpPr>
            <a:spLocks noGrp="1"/>
          </p:cNvSpPr>
          <p:nvPr>
            <p:ph idx="1"/>
          </p:nvPr>
        </p:nvSpPr>
        <p:spPr>
          <a:xfrm>
            <a:off x="609600" y="1600202"/>
            <a:ext cx="10972800" cy="1143000"/>
          </a:xfrm>
        </p:spPr>
        <p:txBody>
          <a:bodyPr>
            <a:normAutofit/>
          </a:bodyPr>
          <a:lstStyle/>
          <a:p>
            <a:pPr marL="0" indent="0" algn="ctr">
              <a:buNone/>
            </a:pPr>
            <a:r>
              <a:rPr lang="pl-PL" sz="2400" dirty="0">
                <a:solidFill>
                  <a:schemeClr val="bg1"/>
                </a:solidFill>
                <a:latin typeface="Calibri Light" panose="020F0302020204030204" pitchFamily="34" charset="0"/>
                <a:cs typeface="Calibri Light" panose="020F0302020204030204" pitchFamily="34" charset="0"/>
              </a:rPr>
              <a:t>Wirtualna rzeczywistość stała się powszechna. Pokolenia ostatnich kilkunastu lat traktują ją w kategoriach normy społecznej. </a:t>
            </a:r>
          </a:p>
        </p:txBody>
      </p:sp>
      <p:sp>
        <p:nvSpPr>
          <p:cNvPr id="4" name="Prostokąt 3">
            <a:extLst>
              <a:ext uri="{FF2B5EF4-FFF2-40B4-BE49-F238E27FC236}">
                <a16:creationId xmlns:a16="http://schemas.microsoft.com/office/drawing/2014/main" xmlns="" id="{A180E579-2EAF-4751-BD5F-58A4F452758D}"/>
              </a:ext>
            </a:extLst>
          </p:cNvPr>
          <p:cNvSpPr/>
          <p:nvPr/>
        </p:nvSpPr>
        <p:spPr>
          <a:xfrm>
            <a:off x="-33130" y="6457890"/>
            <a:ext cx="12225130" cy="400110"/>
          </a:xfrm>
          <a:prstGeom prst="rect">
            <a:avLst/>
          </a:prstGeom>
        </p:spPr>
        <p:txBody>
          <a:bodyPr wrap="square">
            <a:spAutoFit/>
          </a:bodyPr>
          <a:lstStyle/>
          <a:p>
            <a:r>
              <a:rPr lang="pl-PL" sz="1000" dirty="0">
                <a:solidFill>
                  <a:schemeClr val="bg1"/>
                </a:solidFill>
              </a:rPr>
              <a:t>Źródło:  J. </a:t>
            </a:r>
            <a:r>
              <a:rPr lang="pl-PL" sz="1000" dirty="0" err="1">
                <a:solidFill>
                  <a:schemeClr val="bg1"/>
                </a:solidFill>
              </a:rPr>
              <a:t>Pyżalski</a:t>
            </a:r>
            <a:r>
              <a:rPr lang="pl-PL" sz="1000" dirty="0">
                <a:solidFill>
                  <a:schemeClr val="bg1"/>
                </a:solidFill>
              </a:rPr>
              <a:t>, Agresja elektroniczna i cyberbullying – stary dom z nową fasadą? Nowe technologie komunikacyjne w życiu młodzieży, (w:) J. </a:t>
            </a:r>
            <a:r>
              <a:rPr lang="pl-PL" sz="1000" dirty="0" err="1">
                <a:solidFill>
                  <a:schemeClr val="bg1"/>
                </a:solidFill>
              </a:rPr>
              <a:t>Pyżalski</a:t>
            </a:r>
            <a:r>
              <a:rPr lang="pl-PL" sz="1000" dirty="0">
                <a:solidFill>
                  <a:schemeClr val="bg1"/>
                </a:solidFill>
              </a:rPr>
              <a:t>, E. Roland (red.), </a:t>
            </a:r>
            <a:r>
              <a:rPr lang="pl-PL" sz="1000" dirty="0" err="1">
                <a:solidFill>
                  <a:schemeClr val="bg1"/>
                </a:solidFill>
              </a:rPr>
              <a:t>Bullying</a:t>
            </a:r>
            <a:r>
              <a:rPr lang="pl-PL" sz="1000" dirty="0">
                <a:solidFill>
                  <a:schemeClr val="bg1"/>
                </a:solidFill>
              </a:rPr>
              <a:t> a specjalne potrzeby edukacyjne – podręcznik metodyczny, Łódź 2010, s. 2. </a:t>
            </a:r>
          </a:p>
        </p:txBody>
      </p:sp>
      <p:sp>
        <p:nvSpPr>
          <p:cNvPr id="5" name="Prostokąt 4">
            <a:extLst>
              <a:ext uri="{FF2B5EF4-FFF2-40B4-BE49-F238E27FC236}">
                <a16:creationId xmlns:a16="http://schemas.microsoft.com/office/drawing/2014/main" xmlns="" id="{A3A0A874-73A3-4677-864E-E048DA5FA2AE}"/>
              </a:ext>
            </a:extLst>
          </p:cNvPr>
          <p:cNvSpPr/>
          <p:nvPr/>
        </p:nvSpPr>
        <p:spPr>
          <a:xfrm>
            <a:off x="876299" y="3315497"/>
            <a:ext cx="3276600" cy="1938992"/>
          </a:xfrm>
          <a:prstGeom prst="rect">
            <a:avLst/>
          </a:prstGeom>
          <a:solidFill>
            <a:schemeClr val="bg1"/>
          </a:solidFill>
        </p:spPr>
        <p:txBody>
          <a:bodyPr wrap="square">
            <a:spAutoFit/>
          </a:bodyPr>
          <a:lstStyle/>
          <a:p>
            <a:pPr algn="ctr"/>
            <a:r>
              <a:rPr lang="pl-PL" sz="2400" dirty="0">
                <a:latin typeface="Calibri Light" panose="020F0302020204030204" pitchFamily="34" charset="0"/>
                <a:cs typeface="Calibri Light" panose="020F0302020204030204" pitchFamily="34" charset="0"/>
              </a:rPr>
              <a:t>Dostęp do Internetu wśród dzieci i młodzieży w Polsce w przedziale wiekowym 11-19 lat ma 97% nastolatków.</a:t>
            </a:r>
          </a:p>
        </p:txBody>
      </p:sp>
      <p:sp>
        <p:nvSpPr>
          <p:cNvPr id="6" name="Prostokąt 5">
            <a:extLst>
              <a:ext uri="{FF2B5EF4-FFF2-40B4-BE49-F238E27FC236}">
                <a16:creationId xmlns:a16="http://schemas.microsoft.com/office/drawing/2014/main" xmlns="" id="{B2BD5D19-4848-4BEB-8D97-BB9789055FB9}"/>
              </a:ext>
            </a:extLst>
          </p:cNvPr>
          <p:cNvSpPr/>
          <p:nvPr/>
        </p:nvSpPr>
        <p:spPr>
          <a:xfrm>
            <a:off x="8039102" y="3329969"/>
            <a:ext cx="3048000" cy="1569660"/>
          </a:xfrm>
          <a:prstGeom prst="rect">
            <a:avLst/>
          </a:prstGeom>
          <a:solidFill>
            <a:schemeClr val="tx1"/>
          </a:solidFill>
        </p:spPr>
        <p:txBody>
          <a:bodyPr wrap="square">
            <a:spAutoFit/>
          </a:bodyPr>
          <a:lstStyle/>
          <a:p>
            <a:pPr algn="ctr"/>
            <a:r>
              <a:rPr lang="pl-PL" sz="2400" dirty="0">
                <a:solidFill>
                  <a:schemeClr val="bg1"/>
                </a:solidFill>
                <a:latin typeface="Calibri Light" panose="020F0302020204030204" pitchFamily="34" charset="0"/>
                <a:cs typeface="Calibri Light" panose="020F0302020204030204" pitchFamily="34" charset="0"/>
              </a:rPr>
              <a:t>Młodzież w wieku 13-16 lat spędza tygodniowo w sieci 17,5 godziny. </a:t>
            </a:r>
          </a:p>
        </p:txBody>
      </p:sp>
    </p:spTree>
    <p:extLst>
      <p:ext uri="{BB962C8B-B14F-4D97-AF65-F5344CB8AC3E}">
        <p14:creationId xmlns:p14="http://schemas.microsoft.com/office/powerpoint/2010/main" val="237291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erson holding using iPhone X">
            <a:extLst>
              <a:ext uri="{FF2B5EF4-FFF2-40B4-BE49-F238E27FC236}">
                <a16:creationId xmlns:a16="http://schemas.microsoft.com/office/drawing/2014/main" xmlns="" id="{8D6373DC-C9AA-4DFB-8CA7-E6C045FCC9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34" b="7834"/>
          <a:stretch/>
        </p:blipFill>
        <p:spPr bwMode="auto">
          <a:xfrm>
            <a:off x="-3314" y="0"/>
            <a:ext cx="12195313" cy="6859864"/>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xmlns="" id="{BA8EF01F-8197-4D72-84DE-D07AADFFBC5D}"/>
              </a:ext>
            </a:extLst>
          </p:cNvPr>
          <p:cNvSpPr/>
          <p:nvPr/>
        </p:nvSpPr>
        <p:spPr>
          <a:xfrm>
            <a:off x="-1" y="-1864"/>
            <a:ext cx="12191999" cy="6859864"/>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609600" y="1600201"/>
            <a:ext cx="10972800" cy="2285999"/>
          </a:xfrm>
        </p:spPr>
        <p:txBody>
          <a:bodyPr>
            <a:noAutofit/>
          </a:bodyPr>
          <a:lstStyle/>
          <a:p>
            <a:pPr marL="0" indent="0">
              <a:lnSpc>
                <a:spcPct val="160000"/>
              </a:lnSpc>
              <a:buNone/>
            </a:pPr>
            <a:r>
              <a:rPr lang="pl-PL" sz="2400" dirty="0">
                <a:solidFill>
                  <a:schemeClr val="bg1"/>
                </a:solidFill>
                <a:latin typeface="Calibri Light" panose="020F0302020204030204" pitchFamily="34" charset="0"/>
                <a:cs typeface="Calibri Light" panose="020F0302020204030204" pitchFamily="34" charset="0"/>
              </a:rPr>
              <a:t>Fakt korzystania z Internetu nie stanowi problemu, wynika bowiem z naturalnego rozwoju społeczeństwa, które dąży do poprawy swojego bytu i tendencji do dynamicznego rozwoju społecznego i technologicznego. Jednak Autor prowadzonych w tym zakresie badań (prof. J. </a:t>
            </a:r>
            <a:r>
              <a:rPr lang="pl-PL" sz="2400" dirty="0" err="1">
                <a:solidFill>
                  <a:schemeClr val="bg1"/>
                </a:solidFill>
                <a:latin typeface="Calibri Light" panose="020F0302020204030204" pitchFamily="34" charset="0"/>
                <a:cs typeface="Calibri Light" panose="020F0302020204030204" pitchFamily="34" charset="0"/>
              </a:rPr>
              <a:t>Pyżalski</a:t>
            </a:r>
            <a:r>
              <a:rPr lang="pl-PL" sz="2400" dirty="0">
                <a:solidFill>
                  <a:schemeClr val="bg1"/>
                </a:solidFill>
                <a:latin typeface="Calibri Light" panose="020F0302020204030204" pitchFamily="34" charset="0"/>
                <a:cs typeface="Calibri Light" panose="020F0302020204030204" pitchFamily="34" charset="0"/>
              </a:rPr>
              <a:t>) stawia dalej idące pytanie: </a:t>
            </a:r>
            <a:br>
              <a:rPr lang="pl-PL" sz="2400" dirty="0">
                <a:solidFill>
                  <a:schemeClr val="bg1"/>
                </a:solidFill>
                <a:latin typeface="Calibri Light" panose="020F0302020204030204" pitchFamily="34" charset="0"/>
                <a:cs typeface="Calibri Light" panose="020F0302020204030204" pitchFamily="34" charset="0"/>
              </a:rPr>
            </a:br>
            <a:r>
              <a:rPr lang="pl-PL" sz="2400" dirty="0">
                <a:solidFill>
                  <a:schemeClr val="bg1"/>
                </a:solidFill>
                <a:latin typeface="Calibri Light" panose="020F0302020204030204" pitchFamily="34" charset="0"/>
                <a:cs typeface="Calibri Light" panose="020F0302020204030204" pitchFamily="34" charset="0"/>
              </a:rPr>
              <a:t>,,NA CZYM TO KORZYSTANIE POLEGA?”</a:t>
            </a:r>
          </a:p>
        </p:txBody>
      </p:sp>
      <p:sp>
        <p:nvSpPr>
          <p:cNvPr id="4" name="Prostokąt 3">
            <a:extLst>
              <a:ext uri="{FF2B5EF4-FFF2-40B4-BE49-F238E27FC236}">
                <a16:creationId xmlns:a16="http://schemas.microsoft.com/office/drawing/2014/main" xmlns="" id="{12C1E864-E5D8-42EE-9AB9-270200B029B5}"/>
              </a:ext>
            </a:extLst>
          </p:cNvPr>
          <p:cNvSpPr/>
          <p:nvPr/>
        </p:nvSpPr>
        <p:spPr>
          <a:xfrm>
            <a:off x="0" y="6457890"/>
            <a:ext cx="12192000" cy="400110"/>
          </a:xfrm>
          <a:prstGeom prst="rect">
            <a:avLst/>
          </a:prstGeom>
        </p:spPr>
        <p:txBody>
          <a:bodyPr wrap="square">
            <a:spAutoFit/>
          </a:bodyPr>
          <a:lstStyle/>
          <a:p>
            <a:r>
              <a:rPr lang="pl-PL" sz="1000" dirty="0">
                <a:latin typeface="Calibri Light" panose="020F0302020204030204" pitchFamily="34" charset="0"/>
                <a:cs typeface="Calibri Light" panose="020F0302020204030204" pitchFamily="34" charset="0"/>
              </a:rPr>
              <a:t>Źródło:  J. </a:t>
            </a:r>
            <a:r>
              <a:rPr lang="pl-PL" sz="1000" dirty="0" err="1">
                <a:latin typeface="Calibri Light" panose="020F0302020204030204" pitchFamily="34" charset="0"/>
                <a:cs typeface="Calibri Light" panose="020F0302020204030204" pitchFamily="34" charset="0"/>
              </a:rPr>
              <a:t>Pyżalski</a:t>
            </a:r>
            <a:r>
              <a:rPr lang="pl-PL" sz="1000" dirty="0">
                <a:latin typeface="Calibri Light" panose="020F0302020204030204" pitchFamily="34" charset="0"/>
                <a:cs typeface="Calibri Light" panose="020F0302020204030204" pitchFamily="34" charset="0"/>
              </a:rPr>
              <a:t>, Agresja elektroniczna i cyberbullying – stary dom z nową fasadą? Nowe technologie komunikacyjne w życiu młodzieży, (w:) J. </a:t>
            </a:r>
            <a:r>
              <a:rPr lang="pl-PL" sz="1000" dirty="0" err="1">
                <a:latin typeface="Calibri Light" panose="020F0302020204030204" pitchFamily="34" charset="0"/>
                <a:cs typeface="Calibri Light" panose="020F0302020204030204" pitchFamily="34" charset="0"/>
              </a:rPr>
              <a:t>Pyżalski</a:t>
            </a:r>
            <a:r>
              <a:rPr lang="pl-PL" sz="1000" dirty="0">
                <a:latin typeface="Calibri Light" panose="020F0302020204030204" pitchFamily="34" charset="0"/>
                <a:cs typeface="Calibri Light" panose="020F0302020204030204" pitchFamily="34" charset="0"/>
              </a:rPr>
              <a:t>, E. Roland (red.), </a:t>
            </a:r>
            <a:r>
              <a:rPr lang="pl-PL" sz="1000" dirty="0" err="1">
                <a:latin typeface="Calibri Light" panose="020F0302020204030204" pitchFamily="34" charset="0"/>
                <a:cs typeface="Calibri Light" panose="020F0302020204030204" pitchFamily="34" charset="0"/>
              </a:rPr>
              <a:t>Bullying</a:t>
            </a:r>
            <a:r>
              <a:rPr lang="pl-PL" sz="1000" dirty="0">
                <a:latin typeface="Calibri Light" panose="020F0302020204030204" pitchFamily="34" charset="0"/>
                <a:cs typeface="Calibri Light" panose="020F0302020204030204" pitchFamily="34" charset="0"/>
              </a:rPr>
              <a:t> a specjalne potrzeby edukacyjne – podręcznik metodyczny, Łódź 2010, s. 2.</a:t>
            </a:r>
          </a:p>
        </p:txBody>
      </p:sp>
      <p:sp>
        <p:nvSpPr>
          <p:cNvPr id="8" name="Dowolny kształt: kształt 7">
            <a:extLst>
              <a:ext uri="{FF2B5EF4-FFF2-40B4-BE49-F238E27FC236}">
                <a16:creationId xmlns:a16="http://schemas.microsoft.com/office/drawing/2014/main" xmlns="" id="{D3614822-6939-406E-8D66-D7069159E599}"/>
              </a:ext>
            </a:extLst>
          </p:cNvPr>
          <p:cNvSpPr/>
          <p:nvPr/>
        </p:nvSpPr>
        <p:spPr>
          <a:xfrm flipH="1">
            <a:off x="0" y="4114800"/>
            <a:ext cx="12192000" cy="27432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xmlns="" id="{DE270BB2-5525-4EC8-9008-DE08EEA96728}"/>
              </a:ext>
            </a:extLst>
          </p:cNvPr>
          <p:cNvSpPr/>
          <p:nvPr/>
        </p:nvSpPr>
        <p:spPr>
          <a:xfrm>
            <a:off x="5791200" y="5257799"/>
            <a:ext cx="5512278" cy="1142877"/>
          </a:xfrm>
          <a:prstGeom prst="rect">
            <a:avLst/>
          </a:prstGeom>
        </p:spPr>
        <p:txBody>
          <a:bodyPr wrap="none">
            <a:spAutoFit/>
          </a:bodyPr>
          <a:lstStyle/>
          <a:p>
            <a:pPr algn="r">
              <a:lnSpc>
                <a:spcPct val="150000"/>
              </a:lnSpc>
            </a:pPr>
            <a:r>
              <a:rPr lang="pl-PL" sz="2400" dirty="0">
                <a:solidFill>
                  <a:schemeClr val="bg1"/>
                </a:solidFill>
                <a:latin typeface="Arial Black" panose="020B0A04020102020204" pitchFamily="34" charset="0"/>
              </a:rPr>
              <a:t>Odpowiedź okazuje się wysoce </a:t>
            </a:r>
            <a:br>
              <a:rPr lang="pl-PL" sz="2400" dirty="0">
                <a:solidFill>
                  <a:schemeClr val="bg1"/>
                </a:solidFill>
                <a:latin typeface="Arial Black" panose="020B0A04020102020204" pitchFamily="34" charset="0"/>
              </a:rPr>
            </a:br>
            <a:r>
              <a:rPr lang="pl-PL" sz="2400" dirty="0">
                <a:solidFill>
                  <a:schemeClr val="bg1"/>
                </a:solidFill>
                <a:latin typeface="Arial Black" panose="020B0A04020102020204" pitchFamily="34" charset="0"/>
              </a:rPr>
              <a:t>złożona i niejednoznaczna.</a:t>
            </a:r>
          </a:p>
        </p:txBody>
      </p:sp>
    </p:spTree>
    <p:extLst>
      <p:ext uri="{BB962C8B-B14F-4D97-AF65-F5344CB8AC3E}">
        <p14:creationId xmlns:p14="http://schemas.microsoft.com/office/powerpoint/2010/main" val="2497149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Znalezione obrazy dla zapytania social network">
            <a:extLst>
              <a:ext uri="{FF2B5EF4-FFF2-40B4-BE49-F238E27FC236}">
                <a16:creationId xmlns:a16="http://schemas.microsoft.com/office/drawing/2014/main" xmlns="" id="{612C3E40-89F0-482F-A3BB-FB424AC53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10296939" cy="6864626"/>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xmlns="" id="{ADE952F9-D7C8-473E-9117-BAA23D5D0BF2}"/>
              </a:ext>
            </a:extLst>
          </p:cNvPr>
          <p:cNvSpPr/>
          <p:nvPr/>
        </p:nvSpPr>
        <p:spPr>
          <a:xfrm>
            <a:off x="0" y="0"/>
            <a:ext cx="5486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a:extLst>
              <a:ext uri="{FF2B5EF4-FFF2-40B4-BE49-F238E27FC236}">
                <a16:creationId xmlns:a16="http://schemas.microsoft.com/office/drawing/2014/main" xmlns="" id="{C400BD7C-2CC8-40E1-B5BA-4057CF56E90F}"/>
              </a:ext>
            </a:extLst>
          </p:cNvPr>
          <p:cNvSpPr/>
          <p:nvPr/>
        </p:nvSpPr>
        <p:spPr>
          <a:xfrm rot="16200000" flipH="1" flipV="1">
            <a:off x="2895599" y="1981202"/>
            <a:ext cx="6858002" cy="28956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380999" y="762000"/>
            <a:ext cx="5943600" cy="3962399"/>
          </a:xfrm>
        </p:spPr>
        <p:txBody>
          <a:bodyPr>
            <a:normAutofit/>
          </a:bodyPr>
          <a:lstStyle/>
          <a:p>
            <a:pPr marL="0" indent="0">
              <a:buNone/>
            </a:pPr>
            <a:r>
              <a:rPr lang="pl-PL" sz="2800" dirty="0">
                <a:solidFill>
                  <a:schemeClr val="bg1"/>
                </a:solidFill>
                <a:latin typeface="Calibri Light" panose="020F0302020204030204" pitchFamily="34" charset="0"/>
                <a:cs typeface="Calibri Light" panose="020F0302020204030204" pitchFamily="34" charset="0"/>
              </a:rPr>
              <a:t>Aktywność młodzieży w jednym z naturalnych dla nich środowisk jakim jest Internet zdominowana jest przez tzw. komunikację zapośredniczoną, czyli taką, która sprowadza się do internetowych portali społecznościowych, czatów czy komunikatorów.</a:t>
            </a:r>
            <a:endParaRPr lang="pl-PL" sz="2300" dirty="0">
              <a:solidFill>
                <a:schemeClr val="bg1"/>
              </a:solidFill>
            </a:endParaRPr>
          </a:p>
          <a:p>
            <a:pPr marL="0" indent="0">
              <a:buNone/>
            </a:pPr>
            <a:endParaRPr lang="pl-PL" sz="2300" dirty="0">
              <a:solidFill>
                <a:schemeClr val="bg1"/>
              </a:solidFill>
            </a:endParaRPr>
          </a:p>
        </p:txBody>
      </p:sp>
      <p:sp>
        <p:nvSpPr>
          <p:cNvPr id="4" name="Prostokąt 3">
            <a:extLst>
              <a:ext uri="{FF2B5EF4-FFF2-40B4-BE49-F238E27FC236}">
                <a16:creationId xmlns:a16="http://schemas.microsoft.com/office/drawing/2014/main" xmlns="" id="{C5541381-E36B-49F2-A1F3-C1796223B439}"/>
              </a:ext>
            </a:extLst>
          </p:cNvPr>
          <p:cNvSpPr/>
          <p:nvPr/>
        </p:nvSpPr>
        <p:spPr>
          <a:xfrm>
            <a:off x="0" y="6457890"/>
            <a:ext cx="12192000" cy="400110"/>
          </a:xfrm>
          <a:prstGeom prst="rect">
            <a:avLst/>
          </a:prstGeom>
        </p:spPr>
        <p:txBody>
          <a:bodyPr wrap="square">
            <a:spAutoFit/>
          </a:bodyPr>
          <a:lstStyle/>
          <a:p>
            <a:r>
              <a:rPr lang="pl-PL" sz="1000" dirty="0">
                <a:solidFill>
                  <a:schemeClr val="tx1">
                    <a:lumMod val="50000"/>
                    <a:lumOff val="50000"/>
                  </a:schemeClr>
                </a:solidFill>
              </a:rPr>
              <a:t>Źródło:  J. </a:t>
            </a:r>
            <a:r>
              <a:rPr lang="pl-PL" sz="1000" dirty="0" err="1">
                <a:solidFill>
                  <a:schemeClr val="tx1">
                    <a:lumMod val="50000"/>
                    <a:lumOff val="50000"/>
                  </a:schemeClr>
                </a:solidFill>
              </a:rPr>
              <a:t>Pyżalski</a:t>
            </a:r>
            <a:r>
              <a:rPr lang="pl-PL" sz="1000" dirty="0">
                <a:solidFill>
                  <a:schemeClr val="tx1">
                    <a:lumMod val="50000"/>
                    <a:lumOff val="50000"/>
                  </a:schemeClr>
                </a:solidFill>
              </a:rPr>
              <a:t>, Agresja elektroniczna i cyberbullying – stary dom z nową fasadą? Nowe technologie komunikacyjne w życiu młodzieży, (w:) J. </a:t>
            </a:r>
            <a:r>
              <a:rPr lang="pl-PL" sz="1000" dirty="0" err="1">
                <a:solidFill>
                  <a:schemeClr val="tx1">
                    <a:lumMod val="50000"/>
                    <a:lumOff val="50000"/>
                  </a:schemeClr>
                </a:solidFill>
              </a:rPr>
              <a:t>Pyżalski</a:t>
            </a:r>
            <a:r>
              <a:rPr lang="pl-PL" sz="1000" dirty="0">
                <a:solidFill>
                  <a:schemeClr val="tx1">
                    <a:lumMod val="50000"/>
                    <a:lumOff val="50000"/>
                  </a:schemeClr>
                </a:solidFill>
              </a:rPr>
              <a:t>, E. Roland (red.), </a:t>
            </a:r>
            <a:r>
              <a:rPr lang="pl-PL" sz="1000" dirty="0" err="1">
                <a:solidFill>
                  <a:schemeClr val="tx1">
                    <a:lumMod val="50000"/>
                    <a:lumOff val="50000"/>
                  </a:schemeClr>
                </a:solidFill>
              </a:rPr>
              <a:t>Bullying</a:t>
            </a:r>
            <a:r>
              <a:rPr lang="pl-PL" sz="1000" dirty="0">
                <a:solidFill>
                  <a:schemeClr val="tx1">
                    <a:lumMod val="50000"/>
                    <a:lumOff val="50000"/>
                  </a:schemeClr>
                </a:solidFill>
              </a:rPr>
              <a:t> a specjalne potrzeby edukacyjne – podręcznik metodyczny, Łódź 2010, s. 2 (za</a:t>
            </a:r>
            <a:r>
              <a:rPr lang="pl-PL" sz="1000" dirty="0">
                <a:solidFill>
                  <a:schemeClr val="tx1">
                    <a:lumMod val="50000"/>
                    <a:lumOff val="50000"/>
                  </a:schemeClr>
                </a:solidFill>
                <a:sym typeface="Wingdings" panose="05000000000000000000" pitchFamily="2" charset="2"/>
              </a:rPr>
              <a:t>:) R</a:t>
            </a:r>
            <a:r>
              <a:rPr lang="en-US" sz="1000" dirty="0" err="1">
                <a:solidFill>
                  <a:schemeClr val="tx1">
                    <a:lumMod val="50000"/>
                    <a:lumOff val="50000"/>
                  </a:schemeClr>
                </a:solidFill>
                <a:sym typeface="Wingdings" panose="05000000000000000000" pitchFamily="2" charset="2"/>
              </a:rPr>
              <a:t>aport</a:t>
            </a:r>
            <a:r>
              <a:rPr lang="pl-PL" sz="1000" dirty="0">
                <a:solidFill>
                  <a:schemeClr val="tx1">
                    <a:lumMod val="50000"/>
                    <a:lumOff val="50000"/>
                  </a:schemeClr>
                </a:solidFill>
                <a:sym typeface="Wingdings" panose="05000000000000000000" pitchFamily="2" charset="2"/>
              </a:rPr>
              <a:t> </a:t>
            </a:r>
            <a:r>
              <a:rPr lang="en-US" sz="1000" dirty="0">
                <a:solidFill>
                  <a:schemeClr val="tx1">
                    <a:lumMod val="50000"/>
                    <a:lumOff val="50000"/>
                  </a:schemeClr>
                </a:solidFill>
                <a:sym typeface="Wingdings" panose="05000000000000000000" pitchFamily="2" charset="2"/>
              </a:rPr>
              <a:t>Living and Learning with New Media</a:t>
            </a:r>
            <a:r>
              <a:rPr lang="pl-PL" sz="1000" dirty="0">
                <a:solidFill>
                  <a:schemeClr val="tx1">
                    <a:lumMod val="50000"/>
                    <a:lumOff val="50000"/>
                  </a:schemeClr>
                </a:solidFill>
                <a:sym typeface="Wingdings" panose="05000000000000000000" pitchFamily="2" charset="2"/>
              </a:rPr>
              <a:t>: </a:t>
            </a:r>
            <a:r>
              <a:rPr lang="en-US" sz="1000" dirty="0">
                <a:solidFill>
                  <a:schemeClr val="tx1">
                    <a:lumMod val="50000"/>
                    <a:lumOff val="50000"/>
                  </a:schemeClr>
                </a:solidFill>
                <a:sym typeface="Wingdings" panose="05000000000000000000" pitchFamily="2" charset="2"/>
              </a:rPr>
              <a:t>Summary of Findings from the Digital Youth Project</a:t>
            </a:r>
            <a:endParaRPr lang="pl-PL" sz="1000" dirty="0">
              <a:solidFill>
                <a:schemeClr val="tx1">
                  <a:lumMod val="50000"/>
                  <a:lumOff val="50000"/>
                </a:schemeClr>
              </a:solidFill>
            </a:endParaRPr>
          </a:p>
        </p:txBody>
      </p:sp>
      <p:sp>
        <p:nvSpPr>
          <p:cNvPr id="7" name="Prostokąt 6">
            <a:extLst>
              <a:ext uri="{FF2B5EF4-FFF2-40B4-BE49-F238E27FC236}">
                <a16:creationId xmlns:a16="http://schemas.microsoft.com/office/drawing/2014/main" xmlns="" id="{F492E7EB-0C3E-4329-9D7A-2B9182213F73}"/>
              </a:ext>
            </a:extLst>
          </p:cNvPr>
          <p:cNvSpPr/>
          <p:nvPr/>
        </p:nvSpPr>
        <p:spPr>
          <a:xfrm>
            <a:off x="384312" y="4605083"/>
            <a:ext cx="6096000" cy="1200329"/>
          </a:xfrm>
          <a:prstGeom prst="rect">
            <a:avLst/>
          </a:prstGeom>
        </p:spPr>
        <p:txBody>
          <a:bodyPr>
            <a:spAutoFit/>
          </a:bodyPr>
          <a:lstStyle/>
          <a:p>
            <a:r>
              <a:rPr lang="pl-PL" sz="2400" dirty="0">
                <a:solidFill>
                  <a:schemeClr val="bg1"/>
                </a:solidFill>
                <a:latin typeface="Arial Black" panose="020B0A04020102020204" pitchFamily="34" charset="0"/>
              </a:rPr>
              <a:t>Jest to sposób pielęgnowania znajomości, podtrzymywania istniejących kontaktów.</a:t>
            </a:r>
          </a:p>
        </p:txBody>
      </p:sp>
    </p:spTree>
    <p:extLst>
      <p:ext uri="{BB962C8B-B14F-4D97-AF65-F5344CB8AC3E}">
        <p14:creationId xmlns:p14="http://schemas.microsoft.com/office/powerpoint/2010/main" val="168200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Znalezione obrazy dla zapytania social media triggers">
            <a:extLst>
              <a:ext uri="{FF2B5EF4-FFF2-40B4-BE49-F238E27FC236}">
                <a16:creationId xmlns:a16="http://schemas.microsoft.com/office/drawing/2014/main" xmlns="" id="{B07D7505-6C62-4638-920E-6A35C56A88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17"/>
          <a:stretch/>
        </p:blipFill>
        <p:spPr bwMode="auto">
          <a:xfrm>
            <a:off x="0" y="0"/>
            <a:ext cx="12188687" cy="6845617"/>
          </a:xfrm>
          <a:prstGeom prst="rect">
            <a:avLst/>
          </a:prstGeom>
          <a:noFill/>
          <a:extLst>
            <a:ext uri="{909E8E84-426E-40DD-AFC4-6F175D3DCCD1}">
              <a14:hiddenFill xmlns:a14="http://schemas.microsoft.com/office/drawing/2010/main">
                <a:solidFill>
                  <a:srgbClr val="FFFFFF"/>
                </a:solidFill>
              </a14:hiddenFill>
            </a:ext>
          </a:extLst>
        </p:spPr>
      </p:pic>
      <p:sp>
        <p:nvSpPr>
          <p:cNvPr id="9" name="Dowolny kształt: kształt 8">
            <a:extLst>
              <a:ext uri="{FF2B5EF4-FFF2-40B4-BE49-F238E27FC236}">
                <a16:creationId xmlns:a16="http://schemas.microsoft.com/office/drawing/2014/main" xmlns="" id="{D2444E13-0158-49D5-A666-75DD0B303526}"/>
              </a:ext>
            </a:extLst>
          </p:cNvPr>
          <p:cNvSpPr/>
          <p:nvPr/>
        </p:nvSpPr>
        <p:spPr>
          <a:xfrm rot="5400000">
            <a:off x="3833017" y="-3833020"/>
            <a:ext cx="4525964" cy="12192003"/>
          </a:xfrm>
          <a:custGeom>
            <a:avLst/>
            <a:gdLst>
              <a:gd name="connsiteX0" fmla="*/ 0 w 7772400"/>
              <a:gd name="connsiteY0" fmla="*/ 0 h 6858003"/>
              <a:gd name="connsiteX1" fmla="*/ 5486400 w 7772400"/>
              <a:gd name="connsiteY1" fmla="*/ 0 h 6858003"/>
              <a:gd name="connsiteX2" fmla="*/ 5486400 w 7772400"/>
              <a:gd name="connsiteY2" fmla="*/ 1 h 6858003"/>
              <a:gd name="connsiteX3" fmla="*/ 5682847 w 7772400"/>
              <a:gd name="connsiteY3" fmla="*/ 1 h 6858003"/>
              <a:gd name="connsiteX4" fmla="*/ 7772400 w 7772400"/>
              <a:gd name="connsiteY4" fmla="*/ 1 h 6858003"/>
              <a:gd name="connsiteX5" fmla="*/ 5682847 w 7772400"/>
              <a:gd name="connsiteY5" fmla="*/ 6858003 h 6858003"/>
              <a:gd name="connsiteX6" fmla="*/ 4876800 w 7772400"/>
              <a:gd name="connsiteY6" fmla="*/ 6858003 h 6858003"/>
              <a:gd name="connsiteX7" fmla="*/ 4876800 w 7772400"/>
              <a:gd name="connsiteY7" fmla="*/ 6858000 h 6858003"/>
              <a:gd name="connsiteX8" fmla="*/ 0 w 7772400"/>
              <a:gd name="connsiteY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0" h="6858003">
                <a:moveTo>
                  <a:pt x="0" y="0"/>
                </a:moveTo>
                <a:lnTo>
                  <a:pt x="5486400" y="0"/>
                </a:lnTo>
                <a:lnTo>
                  <a:pt x="5486400" y="1"/>
                </a:lnTo>
                <a:lnTo>
                  <a:pt x="5682847" y="1"/>
                </a:lnTo>
                <a:lnTo>
                  <a:pt x="7772400" y="1"/>
                </a:lnTo>
                <a:lnTo>
                  <a:pt x="5682847" y="6858003"/>
                </a:lnTo>
                <a:lnTo>
                  <a:pt x="4876800" y="6858003"/>
                </a:lnTo>
                <a:lnTo>
                  <a:pt x="4876800" y="6858000"/>
                </a:lnTo>
                <a:lnTo>
                  <a:pt x="0" y="685800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228600" y="457200"/>
            <a:ext cx="11658600" cy="2743200"/>
          </a:xfrm>
        </p:spPr>
        <p:txBody>
          <a:bodyPr>
            <a:normAutofit/>
          </a:bodyPr>
          <a:lstStyle/>
          <a:p>
            <a:pPr marL="0" indent="0">
              <a:buNone/>
            </a:pPr>
            <a:r>
              <a:rPr lang="pl-PL" sz="2400" dirty="0">
                <a:solidFill>
                  <a:schemeClr val="bg1"/>
                </a:solidFill>
                <a:latin typeface="Calibri Light" panose="020F0302020204030204" pitchFamily="34" charset="0"/>
                <a:cs typeface="Calibri Light" panose="020F0302020204030204" pitchFamily="34" charset="0"/>
              </a:rPr>
              <a:t>Działania takie powodują, że młodzi ludzie są w stanie nieustannego oczekiwania na bodźce komunikacyjne, których źródłem jest Internet. Odbierają i wysyłają informacje po to aby utrzymać relacje i budować nowe. </a:t>
            </a:r>
          </a:p>
          <a:p>
            <a:pPr marL="0" indent="0">
              <a:buNone/>
            </a:pPr>
            <a:r>
              <a:rPr lang="pl-PL" sz="2400" dirty="0">
                <a:solidFill>
                  <a:schemeClr val="bg1"/>
                </a:solidFill>
                <a:latin typeface="Calibri Light" panose="020F0302020204030204" pitchFamily="34" charset="0"/>
                <a:cs typeface="Calibri Light" panose="020F0302020204030204" pitchFamily="34" charset="0"/>
              </a:rPr>
              <a:t>Dzieci i młodzież w krajach rozwiniętych angażują się w cyberprzestrzeń w coraz młodszym wieku, a korzystanie z Internetu jako środka do nękania i zastraszania wzbudza uzasadniony niepokój rodziców, pedagogów, psychologów, socjologów i innych specjalistów.</a:t>
            </a:r>
          </a:p>
          <a:p>
            <a:pPr marL="0" indent="0">
              <a:buNone/>
            </a:pPr>
            <a:endParaRPr lang="pl-PL"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81909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teen  smartphone addiction">
            <a:extLst>
              <a:ext uri="{FF2B5EF4-FFF2-40B4-BE49-F238E27FC236}">
                <a16:creationId xmlns:a16="http://schemas.microsoft.com/office/drawing/2014/main" xmlns="" id="{E9059B04-3AA4-480D-A4CA-B97EE5540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609" y="-7961"/>
            <a:ext cx="60960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Znalezione obrazy dla zapytania teen  smartphone addiction">
            <a:extLst>
              <a:ext uri="{FF2B5EF4-FFF2-40B4-BE49-F238E27FC236}">
                <a16:creationId xmlns:a16="http://schemas.microsoft.com/office/drawing/2014/main" xmlns="" id="{D41318D8-0695-4D66-84F0-53A94A7F33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890" b="10197"/>
          <a:stretch/>
        </p:blipFill>
        <p:spPr bwMode="auto">
          <a:xfrm>
            <a:off x="6839833" y="3266791"/>
            <a:ext cx="5352168" cy="3579836"/>
          </a:xfrm>
          <a:prstGeom prst="rect">
            <a:avLst/>
          </a:prstGeom>
          <a:noFill/>
          <a:extLst>
            <a:ext uri="{909E8E84-426E-40DD-AFC4-6F175D3DCCD1}">
              <a14:hiddenFill xmlns:a14="http://schemas.microsoft.com/office/drawing/2010/main">
                <a:solidFill>
                  <a:srgbClr val="FFFFFF"/>
                </a:solidFill>
              </a14:hiddenFill>
            </a:ext>
          </a:extLst>
        </p:spPr>
      </p:pic>
      <p:sp>
        <p:nvSpPr>
          <p:cNvPr id="8" name="Dowolny kształt: kształt 7">
            <a:extLst>
              <a:ext uri="{FF2B5EF4-FFF2-40B4-BE49-F238E27FC236}">
                <a16:creationId xmlns:a16="http://schemas.microsoft.com/office/drawing/2014/main" xmlns="" id="{5BB6B8A9-3C0C-4438-A7FA-2C086C9E91C6}"/>
              </a:ext>
            </a:extLst>
          </p:cNvPr>
          <p:cNvSpPr/>
          <p:nvPr/>
        </p:nvSpPr>
        <p:spPr>
          <a:xfrm rot="5400000" flipH="1">
            <a:off x="3261292" y="2183118"/>
            <a:ext cx="6835254" cy="2491763"/>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xmlns="" id="{6EE1E60E-DCBE-42BA-9DD9-C6FCBF67B696}"/>
              </a:ext>
            </a:extLst>
          </p:cNvPr>
          <p:cNvSpPr/>
          <p:nvPr/>
        </p:nvSpPr>
        <p:spPr>
          <a:xfrm>
            <a:off x="602972" y="1635101"/>
            <a:ext cx="6096000" cy="4154984"/>
          </a:xfrm>
          <a:prstGeom prst="rect">
            <a:avLst/>
          </a:prstGeom>
        </p:spPr>
        <p:txBody>
          <a:bodyPr>
            <a:spAutoFit/>
          </a:bodyPr>
          <a:lstStyle/>
          <a:p>
            <a:r>
              <a:rPr lang="pl-PL" sz="2400" dirty="0">
                <a:latin typeface="Calibri Light" panose="020F0302020204030204" pitchFamily="34" charset="0"/>
                <a:cs typeface="Calibri Light" panose="020F0302020204030204" pitchFamily="34" charset="0"/>
              </a:rPr>
              <a:t>Młodzi ludzie, którzy posiadają rozproszoną, mozaikową tożsamość, pozostając ON-LINE czekają na zdarzenie.</a:t>
            </a:r>
          </a:p>
          <a:p>
            <a:endParaRPr lang="pl-PL" sz="2400" dirty="0">
              <a:latin typeface="Calibri Light" panose="020F0302020204030204" pitchFamily="34" charset="0"/>
              <a:cs typeface="Calibri Light" panose="020F0302020204030204" pitchFamily="34" charset="0"/>
            </a:endParaRPr>
          </a:p>
          <a:p>
            <a:r>
              <a:rPr lang="pl-PL" sz="2400" dirty="0">
                <a:latin typeface="Calibri Light" panose="020F0302020204030204" pitchFamily="34" charset="0"/>
                <a:cs typeface="Calibri Light" panose="020F0302020204030204" pitchFamily="34" charset="0"/>
              </a:rPr>
              <a:t>Częstokroć nie formułują życiowych celów (bliższych i bardziej odległych), nie zadają pytania ,, </a:t>
            </a:r>
            <a:r>
              <a:rPr lang="pl-PL" sz="2400" i="1" dirty="0">
                <a:latin typeface="Arial Black" panose="020B0A04020102020204" pitchFamily="34" charset="0"/>
                <a:cs typeface="Calibri Light" panose="020F0302020204030204" pitchFamily="34" charset="0"/>
              </a:rPr>
              <a:t>po co</a:t>
            </a:r>
            <a:r>
              <a:rPr lang="pl-PL" sz="2400" dirty="0">
                <a:latin typeface="Arial Black" panose="020B0A04020102020204" pitchFamily="34" charset="0"/>
                <a:cs typeface="Calibri Light" panose="020F0302020204030204" pitchFamily="34" charset="0"/>
              </a:rPr>
              <a:t>? </a:t>
            </a:r>
            <a:r>
              <a:rPr lang="pl-PL" sz="2400" dirty="0">
                <a:latin typeface="Calibri Light" panose="020F0302020204030204" pitchFamily="34" charset="0"/>
                <a:cs typeface="Calibri Light" panose="020F0302020204030204" pitchFamily="34" charset="0"/>
              </a:rPr>
              <a:t>”,</a:t>
            </a:r>
            <a:r>
              <a:rPr lang="pl-PL" sz="2400" dirty="0">
                <a:latin typeface="Arial Black" panose="020B0A04020102020204" pitchFamily="34" charset="0"/>
                <a:cs typeface="Calibri Light" panose="020F0302020204030204" pitchFamily="34" charset="0"/>
              </a:rPr>
              <a:t> </a:t>
            </a:r>
            <a:r>
              <a:rPr lang="pl-PL" sz="2400" dirty="0">
                <a:latin typeface="Calibri Light" panose="020F0302020204030204" pitchFamily="34" charset="0"/>
                <a:cs typeface="Calibri Light" panose="020F0302020204030204" pitchFamily="34" charset="0"/>
              </a:rPr>
              <a:t>ale zdają się na to, co wydarzy się w sieci internetowej i będzie dla nich inspiracją do doraźnego reagowania i działania. Ich życie kształtuje to, co aktualnie funkcjonuje w sieci.</a:t>
            </a:r>
          </a:p>
        </p:txBody>
      </p:sp>
    </p:spTree>
    <p:extLst>
      <p:ext uri="{BB962C8B-B14F-4D97-AF65-F5344CB8AC3E}">
        <p14:creationId xmlns:p14="http://schemas.microsoft.com/office/powerpoint/2010/main" val="3360723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photo of outer space">
            <a:extLst>
              <a:ext uri="{FF2B5EF4-FFF2-40B4-BE49-F238E27FC236}">
                <a16:creationId xmlns:a16="http://schemas.microsoft.com/office/drawing/2014/main" xmlns="" id="{FF5FD953-5A18-4181-B8D6-39AA142ECE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13"/>
          <a:stretch/>
        </p:blipFill>
        <p:spPr bwMode="auto">
          <a:xfrm>
            <a:off x="-8022" y="0"/>
            <a:ext cx="12200022" cy="6943725"/>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xmlns="" id="{F4BD9031-CCDC-48F2-B8C1-CC552E6E6DBB}"/>
              </a:ext>
            </a:extLst>
          </p:cNvPr>
          <p:cNvSpPr/>
          <p:nvPr/>
        </p:nvSpPr>
        <p:spPr>
          <a:xfrm>
            <a:off x="-8022" y="0"/>
            <a:ext cx="12200021" cy="6943725"/>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605588" y="2652520"/>
            <a:ext cx="10972800" cy="3005138"/>
          </a:xfrm>
        </p:spPr>
        <p:txBody>
          <a:bodyPr>
            <a:normAutofit fontScale="92500" lnSpcReduction="10000"/>
          </a:bodyPr>
          <a:lstStyle/>
          <a:p>
            <a:pPr marL="0" indent="0" algn="ctr">
              <a:buNone/>
            </a:pPr>
            <a:r>
              <a:rPr lang="pl-PL" dirty="0">
                <a:solidFill>
                  <a:schemeClr val="bg1"/>
                </a:solidFill>
                <a:latin typeface="Arial Black" panose="020B0A04020102020204" pitchFamily="34" charset="0"/>
              </a:rPr>
              <a:t>Nie należy jednak demonizować sieci internetowej i dostępu dzieci i młodzieży do niej.</a:t>
            </a:r>
          </a:p>
          <a:p>
            <a:pPr marL="0" indent="0" algn="ctr">
              <a:buNone/>
            </a:pPr>
            <a:endParaRPr lang="pl-PL" dirty="0">
              <a:solidFill>
                <a:schemeClr val="bg1"/>
              </a:solidFill>
              <a:latin typeface="Arial Black" panose="020B0A04020102020204" pitchFamily="34" charset="0"/>
            </a:endParaRPr>
          </a:p>
          <a:p>
            <a:pPr marL="0" indent="0" algn="ctr">
              <a:buNone/>
            </a:pPr>
            <a:r>
              <a:rPr lang="pl-PL" dirty="0">
                <a:solidFill>
                  <a:schemeClr val="bg1"/>
                </a:solidFill>
                <a:latin typeface="Arial Black" panose="020B0A04020102020204" pitchFamily="34" charset="0"/>
              </a:rPr>
              <a:t>Internet może być wspaniałą, dynamiczną i nowoczesną metropolią, rozwijania i kształtowania zdolności, pasji i zainteresowań.</a:t>
            </a:r>
          </a:p>
          <a:p>
            <a:pPr marL="0" indent="0" algn="ctr">
              <a:buNone/>
            </a:pPr>
            <a:endParaRPr lang="pl-PL" dirty="0">
              <a:solidFill>
                <a:schemeClr val="bg1"/>
              </a:solidFill>
              <a:latin typeface="Arial Black" panose="020B0A04020102020204" pitchFamily="34" charset="0"/>
            </a:endParaRPr>
          </a:p>
        </p:txBody>
      </p:sp>
      <p:sp>
        <p:nvSpPr>
          <p:cNvPr id="4" name="Prostokąt 3">
            <a:extLst>
              <a:ext uri="{FF2B5EF4-FFF2-40B4-BE49-F238E27FC236}">
                <a16:creationId xmlns:a16="http://schemas.microsoft.com/office/drawing/2014/main" xmlns="" id="{F84E319F-90C8-4CF4-9B39-BBB75D9566CA}"/>
              </a:ext>
            </a:extLst>
          </p:cNvPr>
          <p:cNvSpPr/>
          <p:nvPr/>
        </p:nvSpPr>
        <p:spPr>
          <a:xfrm>
            <a:off x="-8022" y="6611779"/>
            <a:ext cx="12200021" cy="246221"/>
          </a:xfrm>
          <a:prstGeom prst="rect">
            <a:avLst/>
          </a:prstGeom>
        </p:spPr>
        <p:txBody>
          <a:bodyPr wrap="square">
            <a:spAutoFit/>
          </a:bodyPr>
          <a:lstStyle/>
          <a:p>
            <a:r>
              <a:rPr lang="pl-PL" sz="1000" dirty="0">
                <a:solidFill>
                  <a:schemeClr val="bg1"/>
                </a:solidFill>
              </a:rPr>
              <a:t>Źródło: P.K. </a:t>
            </a:r>
            <a:r>
              <a:rPr lang="pl-PL" sz="1000" dirty="0" err="1">
                <a:solidFill>
                  <a:schemeClr val="bg1"/>
                </a:solidFill>
              </a:rPr>
              <a:t>Smith</a:t>
            </a:r>
            <a:r>
              <a:rPr lang="pl-PL" sz="1000" dirty="0">
                <a:solidFill>
                  <a:schemeClr val="bg1"/>
                </a:solidFill>
              </a:rPr>
              <a:t>, G. </a:t>
            </a:r>
            <a:r>
              <a:rPr lang="pl-PL" sz="1000" dirty="0" err="1">
                <a:solidFill>
                  <a:schemeClr val="bg1"/>
                </a:solidFill>
              </a:rPr>
              <a:t>Steffgen</a:t>
            </a:r>
            <a:r>
              <a:rPr lang="pl-PL" sz="1000" dirty="0">
                <a:solidFill>
                  <a:schemeClr val="bg1"/>
                </a:solidFill>
              </a:rPr>
              <a:t>, </a:t>
            </a:r>
            <a:r>
              <a:rPr lang="en-US" sz="1000" dirty="0">
                <a:solidFill>
                  <a:schemeClr val="bg1"/>
                </a:solidFill>
              </a:rPr>
              <a:t>Cyberbullying </a:t>
            </a:r>
            <a:r>
              <a:rPr lang="pl-PL" sz="1000" dirty="0">
                <a:solidFill>
                  <a:schemeClr val="bg1"/>
                </a:solidFill>
              </a:rPr>
              <a:t>t</a:t>
            </a:r>
            <a:r>
              <a:rPr lang="en-US" sz="1000" dirty="0" err="1">
                <a:solidFill>
                  <a:schemeClr val="bg1"/>
                </a:solidFill>
              </a:rPr>
              <a:t>hrough</a:t>
            </a:r>
            <a:r>
              <a:rPr lang="en-US" sz="1000" dirty="0">
                <a:solidFill>
                  <a:schemeClr val="bg1"/>
                </a:solidFill>
              </a:rPr>
              <a:t> the New Media</a:t>
            </a:r>
            <a:r>
              <a:rPr lang="pl-PL" sz="1000" dirty="0">
                <a:solidFill>
                  <a:schemeClr val="bg1"/>
                </a:solidFill>
              </a:rPr>
              <a:t>.</a:t>
            </a:r>
            <a:r>
              <a:rPr lang="en-US" sz="1000" dirty="0">
                <a:solidFill>
                  <a:schemeClr val="bg1"/>
                </a:solidFill>
              </a:rPr>
              <a:t> Findings from an </a:t>
            </a:r>
            <a:r>
              <a:rPr lang="pl-PL" sz="1000" dirty="0">
                <a:solidFill>
                  <a:schemeClr val="bg1"/>
                </a:solidFill>
              </a:rPr>
              <a:t>i</a:t>
            </a:r>
            <a:r>
              <a:rPr lang="en-US" sz="1000" dirty="0" err="1">
                <a:solidFill>
                  <a:schemeClr val="bg1"/>
                </a:solidFill>
              </a:rPr>
              <a:t>nternational</a:t>
            </a:r>
            <a:r>
              <a:rPr lang="en-US" sz="1000" dirty="0">
                <a:solidFill>
                  <a:schemeClr val="bg1"/>
                </a:solidFill>
              </a:rPr>
              <a:t> </a:t>
            </a:r>
            <a:r>
              <a:rPr lang="pl-PL" sz="1000" dirty="0">
                <a:solidFill>
                  <a:schemeClr val="bg1"/>
                </a:solidFill>
              </a:rPr>
              <a:t>n</a:t>
            </a:r>
            <a:r>
              <a:rPr lang="en-US" sz="1000" dirty="0" err="1">
                <a:solidFill>
                  <a:schemeClr val="bg1"/>
                </a:solidFill>
              </a:rPr>
              <a:t>etwork</a:t>
            </a:r>
            <a:r>
              <a:rPr lang="pl-PL" sz="1000" dirty="0">
                <a:solidFill>
                  <a:schemeClr val="bg1"/>
                </a:solidFill>
              </a:rPr>
              <a:t>, 2013. </a:t>
            </a:r>
          </a:p>
        </p:txBody>
      </p:sp>
      <p:sp>
        <p:nvSpPr>
          <p:cNvPr id="8" name="Shape 2587">
            <a:extLst>
              <a:ext uri="{FF2B5EF4-FFF2-40B4-BE49-F238E27FC236}">
                <a16:creationId xmlns:a16="http://schemas.microsoft.com/office/drawing/2014/main" xmlns="" id="{36317AD8-8E55-4182-8FB8-B759198AF62C}"/>
              </a:ext>
            </a:extLst>
          </p:cNvPr>
          <p:cNvSpPr/>
          <p:nvPr/>
        </p:nvSpPr>
        <p:spPr>
          <a:xfrm>
            <a:off x="5638800" y="1057718"/>
            <a:ext cx="1117746" cy="1117742"/>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19739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n kissing woman on check beside body of water">
            <a:extLst>
              <a:ext uri="{FF2B5EF4-FFF2-40B4-BE49-F238E27FC236}">
                <a16:creationId xmlns:a16="http://schemas.microsoft.com/office/drawing/2014/main" xmlns="" id="{4CDBF6C0-0BFE-43AD-B186-BE46DE72BD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144"/>
          <a:stretch/>
        </p:blipFill>
        <p:spPr bwMode="auto">
          <a:xfrm>
            <a:off x="2616009" y="0"/>
            <a:ext cx="957599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Dowolny kształt: kształt 4">
            <a:extLst>
              <a:ext uri="{FF2B5EF4-FFF2-40B4-BE49-F238E27FC236}">
                <a16:creationId xmlns:a16="http://schemas.microsoft.com/office/drawing/2014/main" xmlns="" id="{12E70C4B-F976-4383-A39B-E693E8A7D724}"/>
              </a:ext>
            </a:extLst>
          </p:cNvPr>
          <p:cNvSpPr/>
          <p:nvPr/>
        </p:nvSpPr>
        <p:spPr>
          <a:xfrm>
            <a:off x="0" y="0"/>
            <a:ext cx="7467600" cy="6858000"/>
          </a:xfrm>
          <a:custGeom>
            <a:avLst/>
            <a:gdLst>
              <a:gd name="connsiteX0" fmla="*/ 0 w 6858000"/>
              <a:gd name="connsiteY0" fmla="*/ 0 h 6858000"/>
              <a:gd name="connsiteX1" fmla="*/ 4800600 w 6858000"/>
              <a:gd name="connsiteY1" fmla="*/ 0 h 6858000"/>
              <a:gd name="connsiteX2" fmla="*/ 6858000 w 6858000"/>
              <a:gd name="connsiteY2" fmla="*/ 6858000 h 6858000"/>
              <a:gd name="connsiteX3" fmla="*/ 4800600 w 6858000"/>
              <a:gd name="connsiteY3" fmla="*/ 6858000 h 6858000"/>
              <a:gd name="connsiteX4" fmla="*/ 0 w 6858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858000">
                <a:moveTo>
                  <a:pt x="0" y="0"/>
                </a:moveTo>
                <a:lnTo>
                  <a:pt x="4800600" y="0"/>
                </a:lnTo>
                <a:lnTo>
                  <a:pt x="6858000" y="6858000"/>
                </a:lnTo>
                <a:lnTo>
                  <a:pt x="4800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304800" y="762000"/>
            <a:ext cx="5334000" cy="5821363"/>
          </a:xfrm>
        </p:spPr>
        <p:txBody>
          <a:bodyPr>
            <a:normAutofit fontScale="92500" lnSpcReduction="10000"/>
          </a:bodyPr>
          <a:lstStyle/>
          <a:p>
            <a:pPr marL="0" indent="0">
              <a:buNone/>
            </a:pPr>
            <a:r>
              <a:rPr lang="pl-PL" sz="4000" dirty="0">
                <a:latin typeface="Arial Black" panose="020B0A04020102020204" pitchFamily="34" charset="0"/>
                <a:ea typeface="+mj-ea"/>
                <a:cs typeface="+mj-cs"/>
              </a:rPr>
              <a:t>Baby </a:t>
            </a:r>
            <a:r>
              <a:rPr lang="pl-PL" sz="4000" dirty="0" err="1">
                <a:latin typeface="Arial Black" panose="020B0A04020102020204" pitchFamily="34" charset="0"/>
                <a:ea typeface="+mj-ea"/>
                <a:cs typeface="+mj-cs"/>
              </a:rPr>
              <a:t>Boomers</a:t>
            </a:r>
            <a:endParaRPr lang="pl-PL" sz="4000" dirty="0">
              <a:latin typeface="Arial Black" panose="020B0A04020102020204" pitchFamily="34" charset="0"/>
              <a:ea typeface="+mj-ea"/>
              <a:cs typeface="+mj-cs"/>
            </a:endParaRPr>
          </a:p>
          <a:p>
            <a:pPr marL="0" indent="0">
              <a:buNone/>
            </a:pPr>
            <a:endParaRPr lang="pl-PL" sz="2000" dirty="0">
              <a:latin typeface="Calibri Light" panose="020F0302020204030204" pitchFamily="34" charset="0"/>
              <a:cs typeface="Calibri Light" panose="020F0302020204030204" pitchFamily="34" charset="0"/>
            </a:endParaRPr>
          </a:p>
          <a:p>
            <a:pPr marL="0" indent="0">
              <a:buNone/>
            </a:pPr>
            <a:r>
              <a:rPr lang="pl-PL" sz="2200" dirty="0">
                <a:latin typeface="Calibri Light" panose="020F0302020204030204" pitchFamily="34" charset="0"/>
                <a:cs typeface="Calibri Light" panose="020F0302020204030204" pitchFamily="34" charset="0"/>
              </a:rPr>
              <a:t>pokolenie powojennego wyżu demograficznego. Charakteryzuje się stabilnością </a:t>
            </a:r>
            <a:r>
              <a:rPr lang="pl-PL" sz="2200" dirty="0" err="1">
                <a:latin typeface="Calibri Light" panose="020F0302020204030204" pitchFamily="34" charset="0"/>
                <a:cs typeface="Calibri Light" panose="020F0302020204030204" pitchFamily="34" charset="0"/>
              </a:rPr>
              <a:t>zachowań</a:t>
            </a:r>
            <a:r>
              <a:rPr lang="pl-PL" sz="2200" dirty="0">
                <a:latin typeface="Calibri Light" panose="020F0302020204030204" pitchFamily="34" charset="0"/>
                <a:cs typeface="Calibri Light" panose="020F0302020204030204" pitchFamily="34" charset="0"/>
              </a:rPr>
              <a:t>, Pokolenie ludzi chętniej współpracujących, niż rywalizujących. Bywają częściej </a:t>
            </a:r>
            <a:r>
              <a:rPr lang="pl-PL" sz="2200" dirty="0" err="1">
                <a:latin typeface="Calibri Light" panose="020F0302020204030204" pitchFamily="34" charset="0"/>
                <a:cs typeface="Calibri Light" panose="020F0302020204030204" pitchFamily="34" charset="0"/>
              </a:rPr>
              <a:t>zewnątrzsterowni</a:t>
            </a:r>
            <a:r>
              <a:rPr lang="pl-PL" sz="2200" dirty="0">
                <a:latin typeface="Calibri Light" panose="020F0302020204030204" pitchFamily="34" charset="0"/>
                <a:cs typeface="Calibri Light" panose="020F0302020204030204" pitchFamily="34" charset="0"/>
              </a:rPr>
              <a:t>.</a:t>
            </a:r>
          </a:p>
          <a:p>
            <a:pPr marL="0" indent="0">
              <a:buNone/>
            </a:pPr>
            <a:r>
              <a:rPr lang="pl-PL" sz="2200" dirty="0">
                <a:latin typeface="Calibri Light" panose="020F0302020204030204" pitchFamily="34" charset="0"/>
                <a:cs typeface="Calibri Light" panose="020F0302020204030204" pitchFamily="34" charset="0"/>
              </a:rPr>
              <a:t> </a:t>
            </a:r>
          </a:p>
          <a:p>
            <a:pPr marL="0" indent="0">
              <a:buNone/>
            </a:pPr>
            <a:r>
              <a:rPr lang="pl-PL" sz="2200" dirty="0">
                <a:latin typeface="Calibri Light" panose="020F0302020204030204" pitchFamily="34" charset="0"/>
                <a:cs typeface="Calibri Light" panose="020F0302020204030204" pitchFamily="34" charset="0"/>
              </a:rPr>
              <a:t>Pokolenie ciekawe nowinek technologicznych, korzysta ze zdobyczy świata wirtualnego, jednak ukształtowane myślenie linearne utrudnia płynne nabywanie sprawności z tym związanych.</a:t>
            </a:r>
          </a:p>
          <a:p>
            <a:pPr marL="0" indent="0">
              <a:buNone/>
            </a:pPr>
            <a:endParaRPr lang="pl-PL" sz="2200" dirty="0">
              <a:latin typeface="Calibri Light" panose="020F0302020204030204" pitchFamily="34" charset="0"/>
              <a:cs typeface="Calibri Light" panose="020F0302020204030204" pitchFamily="34" charset="0"/>
            </a:endParaRPr>
          </a:p>
          <a:p>
            <a:pPr marL="0" indent="0">
              <a:buNone/>
            </a:pPr>
            <a:r>
              <a:rPr lang="pl-PL" sz="2200" dirty="0">
                <a:latin typeface="Calibri Light" panose="020F0302020204030204" pitchFamily="34" charset="0"/>
                <a:cs typeface="Calibri Light" panose="020F0302020204030204" pitchFamily="34" charset="0"/>
              </a:rPr>
              <a:t>Cenią pracę na konkretach, mniej na wirtualnej abstrakcji. </a:t>
            </a:r>
          </a:p>
          <a:p>
            <a:pPr marL="0" indent="0">
              <a:buNone/>
            </a:pPr>
            <a:endParaRPr lang="pl-PL" sz="1200" dirty="0"/>
          </a:p>
          <a:p>
            <a:pPr marL="0" indent="0">
              <a:buNone/>
            </a:pPr>
            <a:endParaRPr lang="pl-PL" dirty="0"/>
          </a:p>
          <a:p>
            <a:pPr marL="0" indent="0">
              <a:buNone/>
            </a:pPr>
            <a:r>
              <a:rPr lang="pl-PL" sz="1500" dirty="0"/>
              <a:t>Źródło: B. </a:t>
            </a:r>
            <a:r>
              <a:rPr lang="pl-PL" sz="1500" dirty="0" err="1"/>
              <a:t>Hysa</a:t>
            </a:r>
            <a:r>
              <a:rPr lang="pl-PL" sz="1500" dirty="0"/>
              <a:t>, Zarządzanie różnorodnością pokoleniową, Zeszyty Naukowe Politechniki Śląskiej, 2016.</a:t>
            </a:r>
          </a:p>
        </p:txBody>
      </p:sp>
    </p:spTree>
    <p:extLst>
      <p:ext uri="{BB962C8B-B14F-4D97-AF65-F5344CB8AC3E}">
        <p14:creationId xmlns:p14="http://schemas.microsoft.com/office/powerpoint/2010/main" val="3326884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ostokąt 26">
            <a:extLst>
              <a:ext uri="{FF2B5EF4-FFF2-40B4-BE49-F238E27FC236}">
                <a16:creationId xmlns:a16="http://schemas.microsoft.com/office/drawing/2014/main" xmlns="" id="{55284D8C-A4CF-4602-B5CB-49D9918AA116}"/>
              </a:ext>
            </a:extLst>
          </p:cNvPr>
          <p:cNvSpPr/>
          <p:nvPr/>
        </p:nvSpPr>
        <p:spPr>
          <a:xfrm>
            <a:off x="-8022" y="0"/>
            <a:ext cx="12200021" cy="69437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5" name="Group 139">
            <a:extLst>
              <a:ext uri="{FF2B5EF4-FFF2-40B4-BE49-F238E27FC236}">
                <a16:creationId xmlns:a16="http://schemas.microsoft.com/office/drawing/2014/main" xmlns="" id="{4FCFFBAF-DE42-4BDF-A91F-0CE85E59EB87}"/>
              </a:ext>
            </a:extLst>
          </p:cNvPr>
          <p:cNvGrpSpPr/>
          <p:nvPr/>
        </p:nvGrpSpPr>
        <p:grpSpPr>
          <a:xfrm rot="16200000">
            <a:off x="3291023" y="-2576377"/>
            <a:ext cx="5638802" cy="11705952"/>
            <a:chOff x="9946377" y="8515178"/>
            <a:chExt cx="2083138" cy="4324522"/>
          </a:xfrm>
        </p:grpSpPr>
        <p:sp>
          <p:nvSpPr>
            <p:cNvPr id="6" name="Freeform 59">
              <a:extLst>
                <a:ext uri="{FF2B5EF4-FFF2-40B4-BE49-F238E27FC236}">
                  <a16:creationId xmlns:a16="http://schemas.microsoft.com/office/drawing/2014/main" xmlns="" id="{2A3DC9CC-C893-43AD-82B3-B93BF88C3DA7}"/>
                </a:ext>
              </a:extLst>
            </p:cNvPr>
            <p:cNvSpPr>
              <a:spLocks/>
            </p:cNvSpPr>
            <p:nvPr/>
          </p:nvSpPr>
          <p:spPr bwMode="auto">
            <a:xfrm>
              <a:off x="9946377" y="8515178"/>
              <a:ext cx="2083138" cy="4324522"/>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7" name="Freeform 60">
              <a:extLst>
                <a:ext uri="{FF2B5EF4-FFF2-40B4-BE49-F238E27FC236}">
                  <a16:creationId xmlns:a16="http://schemas.microsoft.com/office/drawing/2014/main" xmlns="" id="{D308AC21-1435-4D2F-9C5D-BCBD7682021A}"/>
                </a:ext>
              </a:extLst>
            </p:cNvPr>
            <p:cNvSpPr>
              <a:spLocks/>
            </p:cNvSpPr>
            <p:nvPr/>
          </p:nvSpPr>
          <p:spPr bwMode="auto">
            <a:xfrm>
              <a:off x="9971720" y="8540528"/>
              <a:ext cx="2032453" cy="4273824"/>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8" name="Oval 71">
              <a:extLst>
                <a:ext uri="{FF2B5EF4-FFF2-40B4-BE49-F238E27FC236}">
                  <a16:creationId xmlns:a16="http://schemas.microsoft.com/office/drawing/2014/main" xmlns="" id="{EC64B874-D9D2-4448-800D-D8BEBB16D32F}"/>
                </a:ext>
              </a:extLst>
            </p:cNvPr>
            <p:cNvSpPr>
              <a:spLocks noChangeArrowheads="1"/>
            </p:cNvSpPr>
            <p:nvPr/>
          </p:nvSpPr>
          <p:spPr bwMode="auto">
            <a:xfrm>
              <a:off x="10823222" y="12383420"/>
              <a:ext cx="329451" cy="329537"/>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9" name="Freeform 72">
              <a:extLst>
                <a:ext uri="{FF2B5EF4-FFF2-40B4-BE49-F238E27FC236}">
                  <a16:creationId xmlns:a16="http://schemas.microsoft.com/office/drawing/2014/main" xmlns="" id="{55E3F15D-5B07-490F-80B7-1EC3C5D6A324}"/>
                </a:ext>
              </a:extLst>
            </p:cNvPr>
            <p:cNvSpPr>
              <a:spLocks/>
            </p:cNvSpPr>
            <p:nvPr/>
          </p:nvSpPr>
          <p:spPr bwMode="auto">
            <a:xfrm>
              <a:off x="10904317" y="12464536"/>
              <a:ext cx="167261" cy="167304"/>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10" name="Rectangle 73">
              <a:extLst>
                <a:ext uri="{FF2B5EF4-FFF2-40B4-BE49-F238E27FC236}">
                  <a16:creationId xmlns:a16="http://schemas.microsoft.com/office/drawing/2014/main" xmlns="" id="{10B7E2EE-9190-44EE-B106-AB3550AD176C}"/>
                </a:ext>
              </a:extLst>
            </p:cNvPr>
            <p:cNvSpPr>
              <a:spLocks noChangeArrowheads="1"/>
            </p:cNvSpPr>
            <p:nvPr/>
          </p:nvSpPr>
          <p:spPr bwMode="auto">
            <a:xfrm>
              <a:off x="10098430" y="9153970"/>
              <a:ext cx="1784098" cy="31280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grpSp>
          <p:nvGrpSpPr>
            <p:cNvPr id="11" name="Group 145">
              <a:extLst>
                <a:ext uri="{FF2B5EF4-FFF2-40B4-BE49-F238E27FC236}">
                  <a16:creationId xmlns:a16="http://schemas.microsoft.com/office/drawing/2014/main" xmlns="" id="{4173374B-2F67-4E08-A99E-A841FD0BAA25}"/>
                </a:ext>
              </a:extLst>
            </p:cNvPr>
            <p:cNvGrpSpPr/>
            <p:nvPr/>
          </p:nvGrpSpPr>
          <p:grpSpPr>
            <a:xfrm>
              <a:off x="10711716" y="8717969"/>
              <a:ext cx="491643" cy="238281"/>
              <a:chOff x="10711716" y="8717969"/>
              <a:chExt cx="491643" cy="238281"/>
            </a:xfrm>
          </p:grpSpPr>
          <p:sp>
            <p:nvSpPr>
              <p:cNvPr id="12" name="Oval 61">
                <a:extLst>
                  <a:ext uri="{FF2B5EF4-FFF2-40B4-BE49-F238E27FC236}">
                    <a16:creationId xmlns:a16="http://schemas.microsoft.com/office/drawing/2014/main" xmlns="" id="{8958ED19-7964-4909-90FA-8282F6F416FF}"/>
                  </a:ext>
                </a:extLst>
              </p:cNvPr>
              <p:cNvSpPr>
                <a:spLocks noChangeArrowheads="1"/>
              </p:cNvSpPr>
              <p:nvPr/>
            </p:nvSpPr>
            <p:spPr bwMode="auto">
              <a:xfrm>
                <a:off x="10960069" y="8723041"/>
                <a:ext cx="60821" cy="60837"/>
              </a:xfrm>
              <a:prstGeom prst="ellipse">
                <a:avLst/>
              </a:pr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13" name="Oval 62">
                <a:extLst>
                  <a:ext uri="{FF2B5EF4-FFF2-40B4-BE49-F238E27FC236}">
                    <a16:creationId xmlns:a16="http://schemas.microsoft.com/office/drawing/2014/main" xmlns="" id="{AEFE14DC-0171-4B3F-AE31-820FC4EBB24D}"/>
                  </a:ext>
                </a:extLst>
              </p:cNvPr>
              <p:cNvSpPr>
                <a:spLocks noChangeArrowheads="1"/>
              </p:cNvSpPr>
              <p:nvPr/>
            </p:nvSpPr>
            <p:spPr bwMode="auto">
              <a:xfrm>
                <a:off x="10980342" y="8743320"/>
                <a:ext cx="15207" cy="15211"/>
              </a:xfrm>
              <a:prstGeom prst="ellipse">
                <a:avLst/>
              </a:pr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14" name="Oval 63">
                <a:extLst>
                  <a:ext uri="{FF2B5EF4-FFF2-40B4-BE49-F238E27FC236}">
                    <a16:creationId xmlns:a16="http://schemas.microsoft.com/office/drawing/2014/main" xmlns="" id="{CD0D1431-CB78-4915-95AF-33C947338CBC}"/>
                  </a:ext>
                </a:extLst>
              </p:cNvPr>
              <p:cNvSpPr>
                <a:spLocks noChangeArrowheads="1"/>
              </p:cNvSpPr>
              <p:nvPr/>
            </p:nvSpPr>
            <p:spPr bwMode="auto">
              <a:xfrm>
                <a:off x="10960069" y="8717969"/>
                <a:ext cx="60821" cy="60837"/>
              </a:xfrm>
              <a:prstGeom prst="ellipse">
                <a:avLst/>
              </a:pr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15" name="Oval 64">
                <a:extLst>
                  <a:ext uri="{FF2B5EF4-FFF2-40B4-BE49-F238E27FC236}">
                    <a16:creationId xmlns:a16="http://schemas.microsoft.com/office/drawing/2014/main" xmlns="" id="{63BB05A8-0368-4B6F-A4D4-914F77C64DD2}"/>
                  </a:ext>
                </a:extLst>
              </p:cNvPr>
              <p:cNvSpPr>
                <a:spLocks noChangeArrowheads="1"/>
              </p:cNvSpPr>
              <p:nvPr/>
            </p:nvSpPr>
            <p:spPr bwMode="auto">
              <a:xfrm>
                <a:off x="10980342" y="8738248"/>
                <a:ext cx="15207" cy="15211"/>
              </a:xfrm>
              <a:prstGeom prst="ellipse">
                <a:avLst/>
              </a:pr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16" name="Oval 65">
                <a:extLst>
                  <a:ext uri="{FF2B5EF4-FFF2-40B4-BE49-F238E27FC236}">
                    <a16:creationId xmlns:a16="http://schemas.microsoft.com/office/drawing/2014/main" xmlns="" id="{D3B116C4-27F8-4710-BAA1-D59721ADE879}"/>
                  </a:ext>
                </a:extLst>
              </p:cNvPr>
              <p:cNvSpPr>
                <a:spLocks noChangeArrowheads="1"/>
              </p:cNvSpPr>
              <p:nvPr/>
            </p:nvSpPr>
            <p:spPr bwMode="auto">
              <a:xfrm>
                <a:off x="10970205" y="8728109"/>
                <a:ext cx="40548" cy="40558"/>
              </a:xfrm>
              <a:prstGeom prst="ellipse">
                <a:avLst/>
              </a:pr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17" name="Oval 66">
                <a:extLst>
                  <a:ext uri="{FF2B5EF4-FFF2-40B4-BE49-F238E27FC236}">
                    <a16:creationId xmlns:a16="http://schemas.microsoft.com/office/drawing/2014/main" xmlns="" id="{FCBCE41F-A538-4C39-9210-FFE1F2E4AE54}"/>
                  </a:ext>
                </a:extLst>
              </p:cNvPr>
              <p:cNvSpPr>
                <a:spLocks noChangeArrowheads="1"/>
              </p:cNvSpPr>
              <p:nvPr/>
            </p:nvSpPr>
            <p:spPr bwMode="auto">
              <a:xfrm>
                <a:off x="10970205" y="8728109"/>
                <a:ext cx="40548" cy="40558"/>
              </a:xfrm>
              <a:prstGeom prst="ellipse">
                <a:avLst/>
              </a:pr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18" name="Oval 67">
                <a:extLst>
                  <a:ext uri="{FF2B5EF4-FFF2-40B4-BE49-F238E27FC236}">
                    <a16:creationId xmlns:a16="http://schemas.microsoft.com/office/drawing/2014/main" xmlns="" id="{00D438F8-8FFD-4227-B840-3CE52EE4E12D}"/>
                  </a:ext>
                </a:extLst>
              </p:cNvPr>
              <p:cNvSpPr>
                <a:spLocks noChangeArrowheads="1"/>
              </p:cNvSpPr>
              <p:nvPr/>
            </p:nvSpPr>
            <p:spPr bwMode="auto">
              <a:xfrm>
                <a:off x="10980342" y="8738248"/>
                <a:ext cx="20273" cy="20280"/>
              </a:xfrm>
              <a:prstGeom prst="ellipse">
                <a:avLst/>
              </a:pr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19" name="Oval 68">
                <a:extLst>
                  <a:ext uri="{FF2B5EF4-FFF2-40B4-BE49-F238E27FC236}">
                    <a16:creationId xmlns:a16="http://schemas.microsoft.com/office/drawing/2014/main" xmlns="" id="{50605ED2-C8F0-4A0A-B2D6-8210138ECD94}"/>
                  </a:ext>
                </a:extLst>
              </p:cNvPr>
              <p:cNvSpPr>
                <a:spLocks noChangeArrowheads="1"/>
              </p:cNvSpPr>
              <p:nvPr/>
            </p:nvSpPr>
            <p:spPr bwMode="auto">
              <a:xfrm>
                <a:off x="10980342" y="8738248"/>
                <a:ext cx="20273" cy="20280"/>
              </a:xfrm>
              <a:prstGeom prst="ellipse">
                <a:avLst/>
              </a:pr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20" name="Freeform 69">
                <a:extLst>
                  <a:ext uri="{FF2B5EF4-FFF2-40B4-BE49-F238E27FC236}">
                    <a16:creationId xmlns:a16="http://schemas.microsoft.com/office/drawing/2014/main" xmlns="" id="{4DFCB091-5B94-4F7A-9733-D457340AF56D}"/>
                  </a:ext>
                </a:extLst>
              </p:cNvPr>
              <p:cNvSpPr>
                <a:spLocks/>
              </p:cNvSpPr>
              <p:nvPr/>
            </p:nvSpPr>
            <p:spPr bwMode="auto">
              <a:xfrm>
                <a:off x="10985413" y="8743320"/>
                <a:ext cx="5070" cy="507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21" name="Freeform 70">
                <a:extLst>
                  <a:ext uri="{FF2B5EF4-FFF2-40B4-BE49-F238E27FC236}">
                    <a16:creationId xmlns:a16="http://schemas.microsoft.com/office/drawing/2014/main" xmlns="" id="{40F06D00-9094-4DC3-966C-14C0CAD43FD8}"/>
                  </a:ext>
                </a:extLst>
              </p:cNvPr>
              <p:cNvSpPr>
                <a:spLocks/>
              </p:cNvSpPr>
              <p:nvPr/>
            </p:nvSpPr>
            <p:spPr bwMode="auto">
              <a:xfrm>
                <a:off x="10985413" y="8743320"/>
                <a:ext cx="5070" cy="507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22" name="Freeform 75">
                <a:extLst>
                  <a:ext uri="{FF2B5EF4-FFF2-40B4-BE49-F238E27FC236}">
                    <a16:creationId xmlns:a16="http://schemas.microsoft.com/office/drawing/2014/main" xmlns="" id="{3555F023-2788-479F-9E2A-37BC0C4E61B4}"/>
                  </a:ext>
                </a:extLst>
              </p:cNvPr>
              <p:cNvSpPr>
                <a:spLocks/>
              </p:cNvSpPr>
              <p:nvPr/>
            </p:nvSpPr>
            <p:spPr bwMode="auto">
              <a:xfrm>
                <a:off x="10833359" y="8870062"/>
                <a:ext cx="370000" cy="86188"/>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23" name="Freeform 76">
                <a:extLst>
                  <a:ext uri="{FF2B5EF4-FFF2-40B4-BE49-F238E27FC236}">
                    <a16:creationId xmlns:a16="http://schemas.microsoft.com/office/drawing/2014/main" xmlns="" id="{B627D3FB-8ED7-4360-8B37-6FB88E2BB10B}"/>
                  </a:ext>
                </a:extLst>
              </p:cNvPr>
              <p:cNvSpPr>
                <a:spLocks/>
              </p:cNvSpPr>
              <p:nvPr/>
            </p:nvSpPr>
            <p:spPr bwMode="auto">
              <a:xfrm>
                <a:off x="10853633" y="8895413"/>
                <a:ext cx="329451" cy="35490"/>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sp>
            <p:nvSpPr>
              <p:cNvPr id="24" name="Oval 77">
                <a:extLst>
                  <a:ext uri="{FF2B5EF4-FFF2-40B4-BE49-F238E27FC236}">
                    <a16:creationId xmlns:a16="http://schemas.microsoft.com/office/drawing/2014/main" xmlns="" id="{F11EF5E7-3A79-4435-B801-09B11F785C2D}"/>
                  </a:ext>
                </a:extLst>
              </p:cNvPr>
              <p:cNvSpPr>
                <a:spLocks noChangeArrowheads="1"/>
              </p:cNvSpPr>
              <p:nvPr/>
            </p:nvSpPr>
            <p:spPr bwMode="auto">
              <a:xfrm>
                <a:off x="10711716" y="8885273"/>
                <a:ext cx="55755" cy="55769"/>
              </a:xfrm>
              <a:prstGeom prst="ellipse">
                <a:avLst/>
              </a:pr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Light" charset="0"/>
                </a:endParaRPr>
              </a:p>
            </p:txBody>
          </p:sp>
        </p:grpSp>
      </p:grpSp>
      <p:sp>
        <p:nvSpPr>
          <p:cNvPr id="3" name="Symbol zastępczy zawartości 2"/>
          <p:cNvSpPr>
            <a:spLocks noGrp="1"/>
          </p:cNvSpPr>
          <p:nvPr>
            <p:ph idx="1"/>
          </p:nvPr>
        </p:nvSpPr>
        <p:spPr>
          <a:xfrm>
            <a:off x="2103229" y="1804735"/>
            <a:ext cx="8014388" cy="3040572"/>
          </a:xfrm>
        </p:spPr>
        <p:txBody>
          <a:bodyPr>
            <a:normAutofit/>
          </a:bodyPr>
          <a:lstStyle/>
          <a:p>
            <a:pPr marL="0" indent="0" algn="ctr">
              <a:buNone/>
            </a:pPr>
            <a:r>
              <a:rPr lang="pl-PL" dirty="0" err="1">
                <a:latin typeface="Calibri Light" panose="020F0302020204030204" pitchFamily="34" charset="0"/>
                <a:cs typeface="Calibri Light" panose="020F0302020204030204" pitchFamily="34" charset="0"/>
              </a:rPr>
              <a:t>Cyberbuylling</a:t>
            </a:r>
            <a:r>
              <a:rPr lang="pl-PL" dirty="0">
                <a:latin typeface="Calibri Light" panose="020F0302020204030204" pitchFamily="34" charset="0"/>
                <a:cs typeface="Calibri Light" panose="020F0302020204030204" pitchFamily="34" charset="0"/>
              </a:rPr>
              <a:t> jest formą przemocy, która dokonuje się przy udziale i wykorzystaniu dostępnej technologii z jednoczesnym negatywnym nastawieniem sprawcy/sprawców względem ofiary.</a:t>
            </a:r>
          </a:p>
        </p:txBody>
      </p:sp>
      <p:sp>
        <p:nvSpPr>
          <p:cNvPr id="4" name="Prostokąt 3">
            <a:extLst>
              <a:ext uri="{FF2B5EF4-FFF2-40B4-BE49-F238E27FC236}">
                <a16:creationId xmlns:a16="http://schemas.microsoft.com/office/drawing/2014/main" xmlns="" id="{274639E2-1724-45F4-8A79-2242234977BC}"/>
              </a:ext>
            </a:extLst>
          </p:cNvPr>
          <p:cNvSpPr/>
          <p:nvPr/>
        </p:nvSpPr>
        <p:spPr>
          <a:xfrm>
            <a:off x="0" y="6574343"/>
            <a:ext cx="12023558" cy="246221"/>
          </a:xfrm>
          <a:prstGeom prst="rect">
            <a:avLst/>
          </a:prstGeom>
        </p:spPr>
        <p:txBody>
          <a:bodyPr wrap="square">
            <a:spAutoFit/>
          </a:bodyPr>
          <a:lstStyle/>
          <a:p>
            <a:r>
              <a:rPr lang="pl-PL" sz="1000" dirty="0">
                <a:solidFill>
                  <a:schemeClr val="bg1"/>
                </a:solidFill>
              </a:rPr>
              <a:t>Źródło: R.M. Kowalski, S.P. </a:t>
            </a:r>
            <a:r>
              <a:rPr lang="pl-PL" sz="1000" dirty="0" err="1">
                <a:solidFill>
                  <a:schemeClr val="bg1"/>
                </a:solidFill>
              </a:rPr>
              <a:t>Limber</a:t>
            </a:r>
            <a:r>
              <a:rPr lang="pl-PL" sz="1000" dirty="0">
                <a:solidFill>
                  <a:schemeClr val="bg1"/>
                </a:solidFill>
              </a:rPr>
              <a:t>, P.W. </a:t>
            </a:r>
            <a:r>
              <a:rPr lang="pl-PL" sz="1000" dirty="0" err="1">
                <a:solidFill>
                  <a:schemeClr val="bg1"/>
                </a:solidFill>
              </a:rPr>
              <a:t>Agatston</a:t>
            </a:r>
            <a:r>
              <a:rPr lang="pl-PL" sz="1000" dirty="0">
                <a:solidFill>
                  <a:schemeClr val="bg1"/>
                </a:solidFill>
              </a:rPr>
              <a:t>, Cyberbullying. </a:t>
            </a:r>
            <a:r>
              <a:rPr lang="pl-PL" sz="1000" dirty="0" err="1">
                <a:solidFill>
                  <a:schemeClr val="bg1"/>
                </a:solidFill>
              </a:rPr>
              <a:t>Bullying</a:t>
            </a:r>
            <a:r>
              <a:rPr lang="pl-PL" sz="1000" dirty="0">
                <a:solidFill>
                  <a:schemeClr val="bg1"/>
                </a:solidFill>
              </a:rPr>
              <a:t> in the Digital Age, Oxford 2012.</a:t>
            </a:r>
          </a:p>
        </p:txBody>
      </p:sp>
      <p:sp>
        <p:nvSpPr>
          <p:cNvPr id="25" name="Dowolny kształt: kształt 24">
            <a:extLst>
              <a:ext uri="{FF2B5EF4-FFF2-40B4-BE49-F238E27FC236}">
                <a16:creationId xmlns:a16="http://schemas.microsoft.com/office/drawing/2014/main" xmlns="" id="{D0DFE8E7-F8F9-40A3-86EA-C34B4A9D3F6F}"/>
              </a:ext>
            </a:extLst>
          </p:cNvPr>
          <p:cNvSpPr/>
          <p:nvPr/>
        </p:nvSpPr>
        <p:spPr>
          <a:xfrm flipV="1">
            <a:off x="1986579" y="838200"/>
            <a:ext cx="8467264" cy="952585"/>
          </a:xfrm>
          <a:custGeom>
            <a:avLst/>
            <a:gdLst>
              <a:gd name="connsiteX0" fmla="*/ 1 w 12191998"/>
              <a:gd name="connsiteY0" fmla="*/ 2057399 h 2057399"/>
              <a:gd name="connsiteX1" fmla="*/ 12191997 w 12191998"/>
              <a:gd name="connsiteY1" fmla="*/ 2057399 h 2057399"/>
              <a:gd name="connsiteX2" fmla="*/ 12191997 w 12191998"/>
              <a:gd name="connsiteY2" fmla="*/ 1206659 h 2057399"/>
              <a:gd name="connsiteX3" fmla="*/ 12191998 w 12191998"/>
              <a:gd name="connsiteY3" fmla="*/ 1206659 h 2057399"/>
              <a:gd name="connsiteX4" fmla="*/ 11890636 w 12191998"/>
              <a:gd name="connsiteY4" fmla="*/ 533400 h 2057399"/>
              <a:gd name="connsiteX5" fmla="*/ 11589273 w 12191998"/>
              <a:gd name="connsiteY5" fmla="*/ 1206658 h 2057399"/>
              <a:gd name="connsiteX6" fmla="*/ 11582041 w 12191998"/>
              <a:gd name="connsiteY6" fmla="*/ 1206658 h 2057399"/>
              <a:gd name="connsiteX7" fmla="*/ 11280679 w 12191998"/>
              <a:gd name="connsiteY7" fmla="*/ 533400 h 2057399"/>
              <a:gd name="connsiteX8" fmla="*/ 10979316 w 12191998"/>
              <a:gd name="connsiteY8" fmla="*/ 1206658 h 2057399"/>
              <a:gd name="connsiteX9" fmla="*/ 10972079 w 12191998"/>
              <a:gd name="connsiteY9" fmla="*/ 1206658 h 2057399"/>
              <a:gd name="connsiteX10" fmla="*/ 10670717 w 12191998"/>
              <a:gd name="connsiteY10" fmla="*/ 533400 h 2057399"/>
              <a:gd name="connsiteX11" fmla="*/ 10369354 w 12191998"/>
              <a:gd name="connsiteY11" fmla="*/ 1206658 h 2057399"/>
              <a:gd name="connsiteX12" fmla="*/ 10365898 w 12191998"/>
              <a:gd name="connsiteY12" fmla="*/ 1206658 h 2057399"/>
              <a:gd name="connsiteX13" fmla="*/ 10067636 w 12191998"/>
              <a:gd name="connsiteY13" fmla="*/ 0 h 2057399"/>
              <a:gd name="connsiteX14" fmla="*/ 9769373 w 12191998"/>
              <a:gd name="connsiteY14" fmla="*/ 1206658 h 2057399"/>
              <a:gd name="connsiteX15" fmla="*/ 9752155 w 12191998"/>
              <a:gd name="connsiteY15" fmla="*/ 1206658 h 2057399"/>
              <a:gd name="connsiteX16" fmla="*/ 9450793 w 12191998"/>
              <a:gd name="connsiteY16" fmla="*/ 533400 h 2057399"/>
              <a:gd name="connsiteX17" fmla="*/ 9149430 w 12191998"/>
              <a:gd name="connsiteY17" fmla="*/ 1206658 h 2057399"/>
              <a:gd name="connsiteX18" fmla="*/ 9142192 w 12191998"/>
              <a:gd name="connsiteY18" fmla="*/ 1206658 h 2057399"/>
              <a:gd name="connsiteX19" fmla="*/ 8840830 w 12191998"/>
              <a:gd name="connsiteY19" fmla="*/ 533400 h 2057399"/>
              <a:gd name="connsiteX20" fmla="*/ 8539467 w 12191998"/>
              <a:gd name="connsiteY20" fmla="*/ 1206658 h 2057399"/>
              <a:gd name="connsiteX21" fmla="*/ 8532230 w 12191998"/>
              <a:gd name="connsiteY21" fmla="*/ 1206658 h 2057399"/>
              <a:gd name="connsiteX22" fmla="*/ 8230868 w 12191998"/>
              <a:gd name="connsiteY22" fmla="*/ 533400 h 2057399"/>
              <a:gd name="connsiteX23" fmla="*/ 7929505 w 12191998"/>
              <a:gd name="connsiteY23" fmla="*/ 1206658 h 2057399"/>
              <a:gd name="connsiteX24" fmla="*/ 7922268 w 12191998"/>
              <a:gd name="connsiteY24" fmla="*/ 1206658 h 2057399"/>
              <a:gd name="connsiteX25" fmla="*/ 7620906 w 12191998"/>
              <a:gd name="connsiteY25" fmla="*/ 533400 h 2057399"/>
              <a:gd name="connsiteX26" fmla="*/ 7319543 w 12191998"/>
              <a:gd name="connsiteY26" fmla="*/ 1206658 h 2057399"/>
              <a:gd name="connsiteX27" fmla="*/ 7312306 w 12191998"/>
              <a:gd name="connsiteY27" fmla="*/ 1206658 h 2057399"/>
              <a:gd name="connsiteX28" fmla="*/ 7010944 w 12191998"/>
              <a:gd name="connsiteY28" fmla="*/ 533400 h 2057399"/>
              <a:gd name="connsiteX29" fmla="*/ 6709581 w 12191998"/>
              <a:gd name="connsiteY29" fmla="*/ 1206658 h 2057399"/>
              <a:gd name="connsiteX30" fmla="*/ 6702344 w 12191998"/>
              <a:gd name="connsiteY30" fmla="*/ 1206658 h 2057399"/>
              <a:gd name="connsiteX31" fmla="*/ 6400982 w 12191998"/>
              <a:gd name="connsiteY31" fmla="*/ 533400 h 2057399"/>
              <a:gd name="connsiteX32" fmla="*/ 6099619 w 12191998"/>
              <a:gd name="connsiteY32" fmla="*/ 1206658 h 2057399"/>
              <a:gd name="connsiteX33" fmla="*/ 6092382 w 12191998"/>
              <a:gd name="connsiteY33" fmla="*/ 1206658 h 2057399"/>
              <a:gd name="connsiteX34" fmla="*/ 5791020 w 12191998"/>
              <a:gd name="connsiteY34" fmla="*/ 533400 h 2057399"/>
              <a:gd name="connsiteX35" fmla="*/ 5489658 w 12191998"/>
              <a:gd name="connsiteY35" fmla="*/ 1206658 h 2057399"/>
              <a:gd name="connsiteX36" fmla="*/ 5482420 w 12191998"/>
              <a:gd name="connsiteY36" fmla="*/ 1206658 h 2057399"/>
              <a:gd name="connsiteX37" fmla="*/ 5181058 w 12191998"/>
              <a:gd name="connsiteY37" fmla="*/ 533400 h 2057399"/>
              <a:gd name="connsiteX38" fmla="*/ 4879695 w 12191998"/>
              <a:gd name="connsiteY38" fmla="*/ 1206658 h 2057399"/>
              <a:gd name="connsiteX39" fmla="*/ 4872458 w 12191998"/>
              <a:gd name="connsiteY39" fmla="*/ 1206658 h 2057399"/>
              <a:gd name="connsiteX40" fmla="*/ 4571096 w 12191998"/>
              <a:gd name="connsiteY40" fmla="*/ 533400 h 2057399"/>
              <a:gd name="connsiteX41" fmla="*/ 4269732 w 12191998"/>
              <a:gd name="connsiteY41" fmla="*/ 1206658 h 2057399"/>
              <a:gd name="connsiteX42" fmla="*/ 4262496 w 12191998"/>
              <a:gd name="connsiteY42" fmla="*/ 1206658 h 2057399"/>
              <a:gd name="connsiteX43" fmla="*/ 3961135 w 12191998"/>
              <a:gd name="connsiteY43" fmla="*/ 533400 h 2057399"/>
              <a:gd name="connsiteX44" fmla="*/ 3659773 w 12191998"/>
              <a:gd name="connsiteY44" fmla="*/ 1206658 h 2057399"/>
              <a:gd name="connsiteX45" fmla="*/ 3652535 w 12191998"/>
              <a:gd name="connsiteY45" fmla="*/ 1206658 h 2057399"/>
              <a:gd name="connsiteX46" fmla="*/ 3351174 w 12191998"/>
              <a:gd name="connsiteY46" fmla="*/ 533400 h 2057399"/>
              <a:gd name="connsiteX47" fmla="*/ 3049810 w 12191998"/>
              <a:gd name="connsiteY47" fmla="*/ 1206658 h 2057399"/>
              <a:gd name="connsiteX48" fmla="*/ 3042573 w 12191998"/>
              <a:gd name="connsiteY48" fmla="*/ 1206658 h 2057399"/>
              <a:gd name="connsiteX49" fmla="*/ 2741212 w 12191998"/>
              <a:gd name="connsiteY49" fmla="*/ 533400 h 2057399"/>
              <a:gd name="connsiteX50" fmla="*/ 2439849 w 12191998"/>
              <a:gd name="connsiteY50" fmla="*/ 1206658 h 2057399"/>
              <a:gd name="connsiteX51" fmla="*/ 2432612 w 12191998"/>
              <a:gd name="connsiteY51" fmla="*/ 1206658 h 2057399"/>
              <a:gd name="connsiteX52" fmla="*/ 2131250 w 12191998"/>
              <a:gd name="connsiteY52" fmla="*/ 533400 h 2057399"/>
              <a:gd name="connsiteX53" fmla="*/ 1829887 w 12191998"/>
              <a:gd name="connsiteY53" fmla="*/ 1206658 h 2057399"/>
              <a:gd name="connsiteX54" fmla="*/ 1819549 w 12191998"/>
              <a:gd name="connsiteY54" fmla="*/ 1206658 h 2057399"/>
              <a:gd name="connsiteX55" fmla="*/ 1521287 w 12191998"/>
              <a:gd name="connsiteY55" fmla="*/ 0 h 2057399"/>
              <a:gd name="connsiteX56" fmla="*/ 1223024 w 12191998"/>
              <a:gd name="connsiteY56" fmla="*/ 1206658 h 2057399"/>
              <a:gd name="connsiteX57" fmla="*/ 1212687 w 12191998"/>
              <a:gd name="connsiteY57" fmla="*/ 1206658 h 2057399"/>
              <a:gd name="connsiteX58" fmla="*/ 911325 w 12191998"/>
              <a:gd name="connsiteY58" fmla="*/ 533400 h 2057399"/>
              <a:gd name="connsiteX59" fmla="*/ 609962 w 12191998"/>
              <a:gd name="connsiteY59" fmla="*/ 1206658 h 2057399"/>
              <a:gd name="connsiteX60" fmla="*/ 602725 w 12191998"/>
              <a:gd name="connsiteY60" fmla="*/ 1206658 h 2057399"/>
              <a:gd name="connsiteX61" fmla="*/ 301363 w 12191998"/>
              <a:gd name="connsiteY61" fmla="*/ 533400 h 2057399"/>
              <a:gd name="connsiteX62" fmla="*/ 0 w 12191998"/>
              <a:gd name="connsiteY62" fmla="*/ 1206658 h 2057399"/>
              <a:gd name="connsiteX63" fmla="*/ 1 w 12191998"/>
              <a:gd name="connsiteY63" fmla="*/ 1206658 h 205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1998" h="2057399">
                <a:moveTo>
                  <a:pt x="1" y="2057399"/>
                </a:moveTo>
                <a:lnTo>
                  <a:pt x="12191997" y="2057399"/>
                </a:lnTo>
                <a:lnTo>
                  <a:pt x="12191997" y="1206659"/>
                </a:lnTo>
                <a:lnTo>
                  <a:pt x="12191998" y="1206659"/>
                </a:lnTo>
                <a:lnTo>
                  <a:pt x="11890636" y="533400"/>
                </a:lnTo>
                <a:lnTo>
                  <a:pt x="11589273" y="1206658"/>
                </a:lnTo>
                <a:lnTo>
                  <a:pt x="11582041" y="1206658"/>
                </a:lnTo>
                <a:lnTo>
                  <a:pt x="11280679" y="533400"/>
                </a:lnTo>
                <a:lnTo>
                  <a:pt x="10979316" y="1206658"/>
                </a:lnTo>
                <a:lnTo>
                  <a:pt x="10972079" y="1206658"/>
                </a:lnTo>
                <a:lnTo>
                  <a:pt x="10670717" y="533400"/>
                </a:lnTo>
                <a:lnTo>
                  <a:pt x="10369354" y="1206658"/>
                </a:lnTo>
                <a:lnTo>
                  <a:pt x="10365898" y="1206658"/>
                </a:lnTo>
                <a:lnTo>
                  <a:pt x="10067636" y="0"/>
                </a:lnTo>
                <a:lnTo>
                  <a:pt x="9769373" y="1206658"/>
                </a:lnTo>
                <a:lnTo>
                  <a:pt x="9752155" y="1206658"/>
                </a:lnTo>
                <a:lnTo>
                  <a:pt x="9450793" y="533400"/>
                </a:lnTo>
                <a:lnTo>
                  <a:pt x="9149430" y="1206658"/>
                </a:lnTo>
                <a:lnTo>
                  <a:pt x="9142192" y="1206658"/>
                </a:lnTo>
                <a:lnTo>
                  <a:pt x="8840830" y="533400"/>
                </a:lnTo>
                <a:lnTo>
                  <a:pt x="8539467" y="1206658"/>
                </a:lnTo>
                <a:lnTo>
                  <a:pt x="8532230" y="1206658"/>
                </a:lnTo>
                <a:lnTo>
                  <a:pt x="8230868" y="533400"/>
                </a:lnTo>
                <a:lnTo>
                  <a:pt x="7929505" y="1206658"/>
                </a:lnTo>
                <a:lnTo>
                  <a:pt x="7922268" y="1206658"/>
                </a:lnTo>
                <a:lnTo>
                  <a:pt x="7620906" y="533400"/>
                </a:lnTo>
                <a:lnTo>
                  <a:pt x="7319543" y="1206658"/>
                </a:lnTo>
                <a:lnTo>
                  <a:pt x="7312306" y="1206658"/>
                </a:lnTo>
                <a:lnTo>
                  <a:pt x="7010944" y="533400"/>
                </a:lnTo>
                <a:lnTo>
                  <a:pt x="6709581" y="1206658"/>
                </a:lnTo>
                <a:lnTo>
                  <a:pt x="6702344" y="1206658"/>
                </a:lnTo>
                <a:lnTo>
                  <a:pt x="6400982" y="533400"/>
                </a:lnTo>
                <a:lnTo>
                  <a:pt x="6099619" y="1206658"/>
                </a:lnTo>
                <a:lnTo>
                  <a:pt x="6092382" y="1206658"/>
                </a:lnTo>
                <a:lnTo>
                  <a:pt x="5791020" y="533400"/>
                </a:lnTo>
                <a:lnTo>
                  <a:pt x="5489658" y="1206658"/>
                </a:lnTo>
                <a:lnTo>
                  <a:pt x="5482420" y="1206658"/>
                </a:lnTo>
                <a:lnTo>
                  <a:pt x="5181058" y="533400"/>
                </a:lnTo>
                <a:lnTo>
                  <a:pt x="4879695" y="1206658"/>
                </a:lnTo>
                <a:lnTo>
                  <a:pt x="4872458" y="1206658"/>
                </a:lnTo>
                <a:lnTo>
                  <a:pt x="4571096" y="533400"/>
                </a:lnTo>
                <a:lnTo>
                  <a:pt x="4269732" y="1206658"/>
                </a:lnTo>
                <a:lnTo>
                  <a:pt x="4262496" y="1206658"/>
                </a:lnTo>
                <a:lnTo>
                  <a:pt x="3961135" y="533400"/>
                </a:lnTo>
                <a:lnTo>
                  <a:pt x="3659773" y="1206658"/>
                </a:lnTo>
                <a:lnTo>
                  <a:pt x="3652535" y="1206658"/>
                </a:lnTo>
                <a:lnTo>
                  <a:pt x="3351174" y="533400"/>
                </a:lnTo>
                <a:lnTo>
                  <a:pt x="3049810" y="1206658"/>
                </a:lnTo>
                <a:lnTo>
                  <a:pt x="3042573" y="1206658"/>
                </a:lnTo>
                <a:lnTo>
                  <a:pt x="2741212" y="533400"/>
                </a:lnTo>
                <a:lnTo>
                  <a:pt x="2439849" y="1206658"/>
                </a:lnTo>
                <a:lnTo>
                  <a:pt x="2432612" y="1206658"/>
                </a:lnTo>
                <a:lnTo>
                  <a:pt x="2131250" y="533400"/>
                </a:lnTo>
                <a:lnTo>
                  <a:pt x="1829887" y="1206658"/>
                </a:lnTo>
                <a:lnTo>
                  <a:pt x="1819549" y="1206658"/>
                </a:lnTo>
                <a:lnTo>
                  <a:pt x="1521287" y="0"/>
                </a:lnTo>
                <a:lnTo>
                  <a:pt x="1223024" y="1206658"/>
                </a:lnTo>
                <a:lnTo>
                  <a:pt x="1212687" y="1206658"/>
                </a:lnTo>
                <a:lnTo>
                  <a:pt x="911325" y="533400"/>
                </a:lnTo>
                <a:lnTo>
                  <a:pt x="609962" y="1206658"/>
                </a:lnTo>
                <a:lnTo>
                  <a:pt x="602725" y="1206658"/>
                </a:lnTo>
                <a:lnTo>
                  <a:pt x="301363" y="533400"/>
                </a:lnTo>
                <a:lnTo>
                  <a:pt x="0" y="1206658"/>
                </a:lnTo>
                <a:lnTo>
                  <a:pt x="1" y="12066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Dowolny kształt: kształt 25">
            <a:extLst>
              <a:ext uri="{FF2B5EF4-FFF2-40B4-BE49-F238E27FC236}">
                <a16:creationId xmlns:a16="http://schemas.microsoft.com/office/drawing/2014/main" xmlns="" id="{073372E4-C9EC-46BA-A5AE-04AEFE4A567A}"/>
              </a:ext>
            </a:extLst>
          </p:cNvPr>
          <p:cNvSpPr/>
          <p:nvPr/>
        </p:nvSpPr>
        <p:spPr>
          <a:xfrm rot="10800000" flipV="1">
            <a:off x="1992684" y="4724398"/>
            <a:ext cx="8467264" cy="952585"/>
          </a:xfrm>
          <a:custGeom>
            <a:avLst/>
            <a:gdLst>
              <a:gd name="connsiteX0" fmla="*/ 1 w 12191998"/>
              <a:gd name="connsiteY0" fmla="*/ 2057399 h 2057399"/>
              <a:gd name="connsiteX1" fmla="*/ 12191997 w 12191998"/>
              <a:gd name="connsiteY1" fmla="*/ 2057399 h 2057399"/>
              <a:gd name="connsiteX2" fmla="*/ 12191997 w 12191998"/>
              <a:gd name="connsiteY2" fmla="*/ 1206659 h 2057399"/>
              <a:gd name="connsiteX3" fmla="*/ 12191998 w 12191998"/>
              <a:gd name="connsiteY3" fmla="*/ 1206659 h 2057399"/>
              <a:gd name="connsiteX4" fmla="*/ 11890636 w 12191998"/>
              <a:gd name="connsiteY4" fmla="*/ 533400 h 2057399"/>
              <a:gd name="connsiteX5" fmla="*/ 11589273 w 12191998"/>
              <a:gd name="connsiteY5" fmla="*/ 1206658 h 2057399"/>
              <a:gd name="connsiteX6" fmla="*/ 11582041 w 12191998"/>
              <a:gd name="connsiteY6" fmla="*/ 1206658 h 2057399"/>
              <a:gd name="connsiteX7" fmla="*/ 11280679 w 12191998"/>
              <a:gd name="connsiteY7" fmla="*/ 533400 h 2057399"/>
              <a:gd name="connsiteX8" fmla="*/ 10979316 w 12191998"/>
              <a:gd name="connsiteY8" fmla="*/ 1206658 h 2057399"/>
              <a:gd name="connsiteX9" fmla="*/ 10972079 w 12191998"/>
              <a:gd name="connsiteY9" fmla="*/ 1206658 h 2057399"/>
              <a:gd name="connsiteX10" fmla="*/ 10670717 w 12191998"/>
              <a:gd name="connsiteY10" fmla="*/ 533400 h 2057399"/>
              <a:gd name="connsiteX11" fmla="*/ 10369354 w 12191998"/>
              <a:gd name="connsiteY11" fmla="*/ 1206658 h 2057399"/>
              <a:gd name="connsiteX12" fmla="*/ 10365898 w 12191998"/>
              <a:gd name="connsiteY12" fmla="*/ 1206658 h 2057399"/>
              <a:gd name="connsiteX13" fmla="*/ 10067636 w 12191998"/>
              <a:gd name="connsiteY13" fmla="*/ 0 h 2057399"/>
              <a:gd name="connsiteX14" fmla="*/ 9769373 w 12191998"/>
              <a:gd name="connsiteY14" fmla="*/ 1206658 h 2057399"/>
              <a:gd name="connsiteX15" fmla="*/ 9752155 w 12191998"/>
              <a:gd name="connsiteY15" fmla="*/ 1206658 h 2057399"/>
              <a:gd name="connsiteX16" fmla="*/ 9450793 w 12191998"/>
              <a:gd name="connsiteY16" fmla="*/ 533400 h 2057399"/>
              <a:gd name="connsiteX17" fmla="*/ 9149430 w 12191998"/>
              <a:gd name="connsiteY17" fmla="*/ 1206658 h 2057399"/>
              <a:gd name="connsiteX18" fmla="*/ 9142192 w 12191998"/>
              <a:gd name="connsiteY18" fmla="*/ 1206658 h 2057399"/>
              <a:gd name="connsiteX19" fmla="*/ 8840830 w 12191998"/>
              <a:gd name="connsiteY19" fmla="*/ 533400 h 2057399"/>
              <a:gd name="connsiteX20" fmla="*/ 8539467 w 12191998"/>
              <a:gd name="connsiteY20" fmla="*/ 1206658 h 2057399"/>
              <a:gd name="connsiteX21" fmla="*/ 8532230 w 12191998"/>
              <a:gd name="connsiteY21" fmla="*/ 1206658 h 2057399"/>
              <a:gd name="connsiteX22" fmla="*/ 8230868 w 12191998"/>
              <a:gd name="connsiteY22" fmla="*/ 533400 h 2057399"/>
              <a:gd name="connsiteX23" fmla="*/ 7929505 w 12191998"/>
              <a:gd name="connsiteY23" fmla="*/ 1206658 h 2057399"/>
              <a:gd name="connsiteX24" fmla="*/ 7922268 w 12191998"/>
              <a:gd name="connsiteY24" fmla="*/ 1206658 h 2057399"/>
              <a:gd name="connsiteX25" fmla="*/ 7620906 w 12191998"/>
              <a:gd name="connsiteY25" fmla="*/ 533400 h 2057399"/>
              <a:gd name="connsiteX26" fmla="*/ 7319543 w 12191998"/>
              <a:gd name="connsiteY26" fmla="*/ 1206658 h 2057399"/>
              <a:gd name="connsiteX27" fmla="*/ 7312306 w 12191998"/>
              <a:gd name="connsiteY27" fmla="*/ 1206658 h 2057399"/>
              <a:gd name="connsiteX28" fmla="*/ 7010944 w 12191998"/>
              <a:gd name="connsiteY28" fmla="*/ 533400 h 2057399"/>
              <a:gd name="connsiteX29" fmla="*/ 6709581 w 12191998"/>
              <a:gd name="connsiteY29" fmla="*/ 1206658 h 2057399"/>
              <a:gd name="connsiteX30" fmla="*/ 6702344 w 12191998"/>
              <a:gd name="connsiteY30" fmla="*/ 1206658 h 2057399"/>
              <a:gd name="connsiteX31" fmla="*/ 6400982 w 12191998"/>
              <a:gd name="connsiteY31" fmla="*/ 533400 h 2057399"/>
              <a:gd name="connsiteX32" fmla="*/ 6099619 w 12191998"/>
              <a:gd name="connsiteY32" fmla="*/ 1206658 h 2057399"/>
              <a:gd name="connsiteX33" fmla="*/ 6092382 w 12191998"/>
              <a:gd name="connsiteY33" fmla="*/ 1206658 h 2057399"/>
              <a:gd name="connsiteX34" fmla="*/ 5791020 w 12191998"/>
              <a:gd name="connsiteY34" fmla="*/ 533400 h 2057399"/>
              <a:gd name="connsiteX35" fmla="*/ 5489658 w 12191998"/>
              <a:gd name="connsiteY35" fmla="*/ 1206658 h 2057399"/>
              <a:gd name="connsiteX36" fmla="*/ 5482420 w 12191998"/>
              <a:gd name="connsiteY36" fmla="*/ 1206658 h 2057399"/>
              <a:gd name="connsiteX37" fmla="*/ 5181058 w 12191998"/>
              <a:gd name="connsiteY37" fmla="*/ 533400 h 2057399"/>
              <a:gd name="connsiteX38" fmla="*/ 4879695 w 12191998"/>
              <a:gd name="connsiteY38" fmla="*/ 1206658 h 2057399"/>
              <a:gd name="connsiteX39" fmla="*/ 4872458 w 12191998"/>
              <a:gd name="connsiteY39" fmla="*/ 1206658 h 2057399"/>
              <a:gd name="connsiteX40" fmla="*/ 4571096 w 12191998"/>
              <a:gd name="connsiteY40" fmla="*/ 533400 h 2057399"/>
              <a:gd name="connsiteX41" fmla="*/ 4269732 w 12191998"/>
              <a:gd name="connsiteY41" fmla="*/ 1206658 h 2057399"/>
              <a:gd name="connsiteX42" fmla="*/ 4262496 w 12191998"/>
              <a:gd name="connsiteY42" fmla="*/ 1206658 h 2057399"/>
              <a:gd name="connsiteX43" fmla="*/ 3961135 w 12191998"/>
              <a:gd name="connsiteY43" fmla="*/ 533400 h 2057399"/>
              <a:gd name="connsiteX44" fmla="*/ 3659773 w 12191998"/>
              <a:gd name="connsiteY44" fmla="*/ 1206658 h 2057399"/>
              <a:gd name="connsiteX45" fmla="*/ 3652535 w 12191998"/>
              <a:gd name="connsiteY45" fmla="*/ 1206658 h 2057399"/>
              <a:gd name="connsiteX46" fmla="*/ 3351174 w 12191998"/>
              <a:gd name="connsiteY46" fmla="*/ 533400 h 2057399"/>
              <a:gd name="connsiteX47" fmla="*/ 3049810 w 12191998"/>
              <a:gd name="connsiteY47" fmla="*/ 1206658 h 2057399"/>
              <a:gd name="connsiteX48" fmla="*/ 3042573 w 12191998"/>
              <a:gd name="connsiteY48" fmla="*/ 1206658 h 2057399"/>
              <a:gd name="connsiteX49" fmla="*/ 2741212 w 12191998"/>
              <a:gd name="connsiteY49" fmla="*/ 533400 h 2057399"/>
              <a:gd name="connsiteX50" fmla="*/ 2439849 w 12191998"/>
              <a:gd name="connsiteY50" fmla="*/ 1206658 h 2057399"/>
              <a:gd name="connsiteX51" fmla="*/ 2432612 w 12191998"/>
              <a:gd name="connsiteY51" fmla="*/ 1206658 h 2057399"/>
              <a:gd name="connsiteX52" fmla="*/ 2131250 w 12191998"/>
              <a:gd name="connsiteY52" fmla="*/ 533400 h 2057399"/>
              <a:gd name="connsiteX53" fmla="*/ 1829887 w 12191998"/>
              <a:gd name="connsiteY53" fmla="*/ 1206658 h 2057399"/>
              <a:gd name="connsiteX54" fmla="*/ 1819549 w 12191998"/>
              <a:gd name="connsiteY54" fmla="*/ 1206658 h 2057399"/>
              <a:gd name="connsiteX55" fmla="*/ 1521287 w 12191998"/>
              <a:gd name="connsiteY55" fmla="*/ 0 h 2057399"/>
              <a:gd name="connsiteX56" fmla="*/ 1223024 w 12191998"/>
              <a:gd name="connsiteY56" fmla="*/ 1206658 h 2057399"/>
              <a:gd name="connsiteX57" fmla="*/ 1212687 w 12191998"/>
              <a:gd name="connsiteY57" fmla="*/ 1206658 h 2057399"/>
              <a:gd name="connsiteX58" fmla="*/ 911325 w 12191998"/>
              <a:gd name="connsiteY58" fmla="*/ 533400 h 2057399"/>
              <a:gd name="connsiteX59" fmla="*/ 609962 w 12191998"/>
              <a:gd name="connsiteY59" fmla="*/ 1206658 h 2057399"/>
              <a:gd name="connsiteX60" fmla="*/ 602725 w 12191998"/>
              <a:gd name="connsiteY60" fmla="*/ 1206658 h 2057399"/>
              <a:gd name="connsiteX61" fmla="*/ 301363 w 12191998"/>
              <a:gd name="connsiteY61" fmla="*/ 533400 h 2057399"/>
              <a:gd name="connsiteX62" fmla="*/ 0 w 12191998"/>
              <a:gd name="connsiteY62" fmla="*/ 1206658 h 2057399"/>
              <a:gd name="connsiteX63" fmla="*/ 1 w 12191998"/>
              <a:gd name="connsiteY63" fmla="*/ 1206658 h 205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1998" h="2057399">
                <a:moveTo>
                  <a:pt x="1" y="2057399"/>
                </a:moveTo>
                <a:lnTo>
                  <a:pt x="12191997" y="2057399"/>
                </a:lnTo>
                <a:lnTo>
                  <a:pt x="12191997" y="1206659"/>
                </a:lnTo>
                <a:lnTo>
                  <a:pt x="12191998" y="1206659"/>
                </a:lnTo>
                <a:lnTo>
                  <a:pt x="11890636" y="533400"/>
                </a:lnTo>
                <a:lnTo>
                  <a:pt x="11589273" y="1206658"/>
                </a:lnTo>
                <a:lnTo>
                  <a:pt x="11582041" y="1206658"/>
                </a:lnTo>
                <a:lnTo>
                  <a:pt x="11280679" y="533400"/>
                </a:lnTo>
                <a:lnTo>
                  <a:pt x="10979316" y="1206658"/>
                </a:lnTo>
                <a:lnTo>
                  <a:pt x="10972079" y="1206658"/>
                </a:lnTo>
                <a:lnTo>
                  <a:pt x="10670717" y="533400"/>
                </a:lnTo>
                <a:lnTo>
                  <a:pt x="10369354" y="1206658"/>
                </a:lnTo>
                <a:lnTo>
                  <a:pt x="10365898" y="1206658"/>
                </a:lnTo>
                <a:lnTo>
                  <a:pt x="10067636" y="0"/>
                </a:lnTo>
                <a:lnTo>
                  <a:pt x="9769373" y="1206658"/>
                </a:lnTo>
                <a:lnTo>
                  <a:pt x="9752155" y="1206658"/>
                </a:lnTo>
                <a:lnTo>
                  <a:pt x="9450793" y="533400"/>
                </a:lnTo>
                <a:lnTo>
                  <a:pt x="9149430" y="1206658"/>
                </a:lnTo>
                <a:lnTo>
                  <a:pt x="9142192" y="1206658"/>
                </a:lnTo>
                <a:lnTo>
                  <a:pt x="8840830" y="533400"/>
                </a:lnTo>
                <a:lnTo>
                  <a:pt x="8539467" y="1206658"/>
                </a:lnTo>
                <a:lnTo>
                  <a:pt x="8532230" y="1206658"/>
                </a:lnTo>
                <a:lnTo>
                  <a:pt x="8230868" y="533400"/>
                </a:lnTo>
                <a:lnTo>
                  <a:pt x="7929505" y="1206658"/>
                </a:lnTo>
                <a:lnTo>
                  <a:pt x="7922268" y="1206658"/>
                </a:lnTo>
                <a:lnTo>
                  <a:pt x="7620906" y="533400"/>
                </a:lnTo>
                <a:lnTo>
                  <a:pt x="7319543" y="1206658"/>
                </a:lnTo>
                <a:lnTo>
                  <a:pt x="7312306" y="1206658"/>
                </a:lnTo>
                <a:lnTo>
                  <a:pt x="7010944" y="533400"/>
                </a:lnTo>
                <a:lnTo>
                  <a:pt x="6709581" y="1206658"/>
                </a:lnTo>
                <a:lnTo>
                  <a:pt x="6702344" y="1206658"/>
                </a:lnTo>
                <a:lnTo>
                  <a:pt x="6400982" y="533400"/>
                </a:lnTo>
                <a:lnTo>
                  <a:pt x="6099619" y="1206658"/>
                </a:lnTo>
                <a:lnTo>
                  <a:pt x="6092382" y="1206658"/>
                </a:lnTo>
                <a:lnTo>
                  <a:pt x="5791020" y="533400"/>
                </a:lnTo>
                <a:lnTo>
                  <a:pt x="5489658" y="1206658"/>
                </a:lnTo>
                <a:lnTo>
                  <a:pt x="5482420" y="1206658"/>
                </a:lnTo>
                <a:lnTo>
                  <a:pt x="5181058" y="533400"/>
                </a:lnTo>
                <a:lnTo>
                  <a:pt x="4879695" y="1206658"/>
                </a:lnTo>
                <a:lnTo>
                  <a:pt x="4872458" y="1206658"/>
                </a:lnTo>
                <a:lnTo>
                  <a:pt x="4571096" y="533400"/>
                </a:lnTo>
                <a:lnTo>
                  <a:pt x="4269732" y="1206658"/>
                </a:lnTo>
                <a:lnTo>
                  <a:pt x="4262496" y="1206658"/>
                </a:lnTo>
                <a:lnTo>
                  <a:pt x="3961135" y="533400"/>
                </a:lnTo>
                <a:lnTo>
                  <a:pt x="3659773" y="1206658"/>
                </a:lnTo>
                <a:lnTo>
                  <a:pt x="3652535" y="1206658"/>
                </a:lnTo>
                <a:lnTo>
                  <a:pt x="3351174" y="533400"/>
                </a:lnTo>
                <a:lnTo>
                  <a:pt x="3049810" y="1206658"/>
                </a:lnTo>
                <a:lnTo>
                  <a:pt x="3042573" y="1206658"/>
                </a:lnTo>
                <a:lnTo>
                  <a:pt x="2741212" y="533400"/>
                </a:lnTo>
                <a:lnTo>
                  <a:pt x="2439849" y="1206658"/>
                </a:lnTo>
                <a:lnTo>
                  <a:pt x="2432612" y="1206658"/>
                </a:lnTo>
                <a:lnTo>
                  <a:pt x="2131250" y="533400"/>
                </a:lnTo>
                <a:lnTo>
                  <a:pt x="1829887" y="1206658"/>
                </a:lnTo>
                <a:lnTo>
                  <a:pt x="1819549" y="1206658"/>
                </a:lnTo>
                <a:lnTo>
                  <a:pt x="1521287" y="0"/>
                </a:lnTo>
                <a:lnTo>
                  <a:pt x="1223024" y="1206658"/>
                </a:lnTo>
                <a:lnTo>
                  <a:pt x="1212687" y="1206658"/>
                </a:lnTo>
                <a:lnTo>
                  <a:pt x="911325" y="533400"/>
                </a:lnTo>
                <a:lnTo>
                  <a:pt x="609962" y="1206658"/>
                </a:lnTo>
                <a:lnTo>
                  <a:pt x="602725" y="1206658"/>
                </a:lnTo>
                <a:lnTo>
                  <a:pt x="301363" y="533400"/>
                </a:lnTo>
                <a:lnTo>
                  <a:pt x="0" y="1206658"/>
                </a:lnTo>
                <a:lnTo>
                  <a:pt x="1" y="12066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204896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erson using silver laptop computer on desk">
            <a:extLst>
              <a:ext uri="{FF2B5EF4-FFF2-40B4-BE49-F238E27FC236}">
                <a16:creationId xmlns:a16="http://schemas.microsoft.com/office/drawing/2014/main" xmlns="" id="{5F7E178C-297B-4296-83DD-9E44579B0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714"/>
          <a:stretch/>
        </p:blipFill>
        <p:spPr bwMode="auto">
          <a:xfrm>
            <a:off x="0" y="0"/>
            <a:ext cx="12192000" cy="6858000"/>
          </a:xfrm>
          <a:prstGeom prst="rect">
            <a:avLst/>
          </a:prstGeom>
          <a:solidFill>
            <a:srgbClr val="000000">
              <a:alpha val="50196"/>
            </a:srgbClr>
          </a:solidFill>
        </p:spPr>
      </p:pic>
      <p:sp>
        <p:nvSpPr>
          <p:cNvPr id="5" name="Prostokąt 4">
            <a:extLst>
              <a:ext uri="{FF2B5EF4-FFF2-40B4-BE49-F238E27FC236}">
                <a16:creationId xmlns:a16="http://schemas.microsoft.com/office/drawing/2014/main" xmlns="" id="{02C32CAF-4581-40EF-BA53-948400991CE9}"/>
              </a:ext>
            </a:extLst>
          </p:cNvPr>
          <p:cNvSpPr/>
          <p:nvPr/>
        </p:nvSpPr>
        <p:spPr>
          <a:xfrm>
            <a:off x="0" y="1"/>
            <a:ext cx="122000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8021" y="5105401"/>
            <a:ext cx="12200021" cy="2209799"/>
          </a:xfrm>
        </p:spPr>
        <p:txBody>
          <a:bodyPr>
            <a:normAutofit/>
          </a:bodyPr>
          <a:lstStyle/>
          <a:p>
            <a:pPr marL="0" indent="0" algn="ctr">
              <a:buNone/>
            </a:pPr>
            <a:r>
              <a:rPr lang="pl-PL" sz="2800" dirty="0">
                <a:solidFill>
                  <a:schemeClr val="bg1"/>
                </a:solidFill>
                <a:latin typeface="Arial Black" panose="020B0A04020102020204" pitchFamily="34" charset="0"/>
              </a:rPr>
              <a:t>Cyberprzemoc i zastraszanie w sieci jest jednym </a:t>
            </a:r>
            <a:br>
              <a:rPr lang="pl-PL" sz="2800" dirty="0">
                <a:solidFill>
                  <a:schemeClr val="bg1"/>
                </a:solidFill>
                <a:latin typeface="Arial Black" panose="020B0A04020102020204" pitchFamily="34" charset="0"/>
              </a:rPr>
            </a:br>
            <a:r>
              <a:rPr lang="pl-PL" sz="2800" dirty="0">
                <a:solidFill>
                  <a:schemeClr val="bg1"/>
                </a:solidFill>
                <a:latin typeface="Arial Black" panose="020B0A04020102020204" pitchFamily="34" charset="0"/>
              </a:rPr>
              <a:t>z bardziej niepokojących i groźnych aspektów rosnącej dostępności nowych technologii medialnych.</a:t>
            </a:r>
          </a:p>
        </p:txBody>
      </p:sp>
      <p:sp>
        <p:nvSpPr>
          <p:cNvPr id="6" name="Shape 2630">
            <a:extLst>
              <a:ext uri="{FF2B5EF4-FFF2-40B4-BE49-F238E27FC236}">
                <a16:creationId xmlns:a16="http://schemas.microsoft.com/office/drawing/2014/main" xmlns="" id="{B737DC8D-147B-4799-AE34-31DE593E4110}"/>
              </a:ext>
            </a:extLst>
          </p:cNvPr>
          <p:cNvSpPr/>
          <p:nvPr/>
        </p:nvSpPr>
        <p:spPr>
          <a:xfrm>
            <a:off x="4191000" y="1219200"/>
            <a:ext cx="1015858" cy="1862310"/>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 name="Shape 2630">
            <a:extLst>
              <a:ext uri="{FF2B5EF4-FFF2-40B4-BE49-F238E27FC236}">
                <a16:creationId xmlns:a16="http://schemas.microsoft.com/office/drawing/2014/main" xmlns="" id="{CF1A1E42-96CF-45D6-8043-8DB2FFDE8304}"/>
              </a:ext>
            </a:extLst>
          </p:cNvPr>
          <p:cNvSpPr/>
          <p:nvPr/>
        </p:nvSpPr>
        <p:spPr>
          <a:xfrm>
            <a:off x="5206858" y="2417710"/>
            <a:ext cx="711058" cy="130353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Shape 2630">
            <a:extLst>
              <a:ext uri="{FF2B5EF4-FFF2-40B4-BE49-F238E27FC236}">
                <a16:creationId xmlns:a16="http://schemas.microsoft.com/office/drawing/2014/main" xmlns="" id="{F4A931A5-03AC-4CB5-9003-F9A6AF2E9FE7}"/>
              </a:ext>
            </a:extLst>
          </p:cNvPr>
          <p:cNvSpPr/>
          <p:nvPr/>
        </p:nvSpPr>
        <p:spPr>
          <a:xfrm>
            <a:off x="3471921" y="2667000"/>
            <a:ext cx="711058" cy="130353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630">
            <a:extLst>
              <a:ext uri="{FF2B5EF4-FFF2-40B4-BE49-F238E27FC236}">
                <a16:creationId xmlns:a16="http://schemas.microsoft.com/office/drawing/2014/main" xmlns="" id="{2062CA03-D29D-4A5D-978B-E197ECF8AB4D}"/>
              </a:ext>
            </a:extLst>
          </p:cNvPr>
          <p:cNvSpPr/>
          <p:nvPr/>
        </p:nvSpPr>
        <p:spPr>
          <a:xfrm>
            <a:off x="4698929" y="3191220"/>
            <a:ext cx="425104" cy="77931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630">
            <a:extLst>
              <a:ext uri="{FF2B5EF4-FFF2-40B4-BE49-F238E27FC236}">
                <a16:creationId xmlns:a16="http://schemas.microsoft.com/office/drawing/2014/main" xmlns="" id="{5DE455AF-0AA5-4340-B1DA-3F231DB0A987}"/>
              </a:ext>
            </a:extLst>
          </p:cNvPr>
          <p:cNvSpPr/>
          <p:nvPr/>
        </p:nvSpPr>
        <p:spPr>
          <a:xfrm>
            <a:off x="4253372" y="3970538"/>
            <a:ext cx="249394" cy="457200"/>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1" name="Shape 2630">
            <a:extLst>
              <a:ext uri="{FF2B5EF4-FFF2-40B4-BE49-F238E27FC236}">
                <a16:creationId xmlns:a16="http://schemas.microsoft.com/office/drawing/2014/main" xmlns="" id="{E10AB5BD-A795-4A4B-A0B6-55B965B6D48D}"/>
              </a:ext>
            </a:extLst>
          </p:cNvPr>
          <p:cNvSpPr/>
          <p:nvPr/>
        </p:nvSpPr>
        <p:spPr>
          <a:xfrm>
            <a:off x="5899257" y="1528363"/>
            <a:ext cx="249394" cy="457200"/>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630">
            <a:extLst>
              <a:ext uri="{FF2B5EF4-FFF2-40B4-BE49-F238E27FC236}">
                <a16:creationId xmlns:a16="http://schemas.microsoft.com/office/drawing/2014/main" xmlns="" id="{44C8BBA2-2EE9-4C53-BA7F-EE662E24C6AA}"/>
              </a:ext>
            </a:extLst>
          </p:cNvPr>
          <p:cNvSpPr/>
          <p:nvPr/>
        </p:nvSpPr>
        <p:spPr>
          <a:xfrm>
            <a:off x="3909513" y="738929"/>
            <a:ext cx="249394" cy="457200"/>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3" name="Shape 2630">
            <a:extLst>
              <a:ext uri="{FF2B5EF4-FFF2-40B4-BE49-F238E27FC236}">
                <a16:creationId xmlns:a16="http://schemas.microsoft.com/office/drawing/2014/main" xmlns="" id="{8AE7C4A5-547B-402A-82C2-56F33F13AFBF}"/>
              </a:ext>
            </a:extLst>
          </p:cNvPr>
          <p:cNvSpPr/>
          <p:nvPr/>
        </p:nvSpPr>
        <p:spPr>
          <a:xfrm>
            <a:off x="3392557" y="1383724"/>
            <a:ext cx="425104" cy="77931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2891130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Znalezione obrazy dla zapytania samobojstwo nÄkanie w internecie">
            <a:extLst>
              <a:ext uri="{FF2B5EF4-FFF2-40B4-BE49-F238E27FC236}">
                <a16:creationId xmlns:a16="http://schemas.microsoft.com/office/drawing/2014/main" xmlns="" id="{8646CF16-A1FA-446A-A480-C213C2CDF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45" r="25161"/>
          <a:stretch/>
        </p:blipFill>
        <p:spPr bwMode="auto">
          <a:xfrm>
            <a:off x="5598557" y="0"/>
            <a:ext cx="662151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Dowolny kształt: kształt 4">
            <a:extLst>
              <a:ext uri="{FF2B5EF4-FFF2-40B4-BE49-F238E27FC236}">
                <a16:creationId xmlns:a16="http://schemas.microsoft.com/office/drawing/2014/main" xmlns="" id="{0D0005B1-8A69-402F-8DF2-89DDF221A776}"/>
              </a:ext>
            </a:extLst>
          </p:cNvPr>
          <p:cNvSpPr/>
          <p:nvPr/>
        </p:nvSpPr>
        <p:spPr>
          <a:xfrm rot="5400000" flipH="1">
            <a:off x="3261292" y="2183118"/>
            <a:ext cx="6835254" cy="2491763"/>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xmlns="" id="{614BAD39-0957-48A7-B89E-F8C915B7D432}"/>
              </a:ext>
            </a:extLst>
          </p:cNvPr>
          <p:cNvSpPr/>
          <p:nvPr/>
        </p:nvSpPr>
        <p:spPr>
          <a:xfrm>
            <a:off x="49517" y="6611779"/>
            <a:ext cx="7951483" cy="246221"/>
          </a:xfrm>
          <a:prstGeom prst="rect">
            <a:avLst/>
          </a:prstGeom>
        </p:spPr>
        <p:txBody>
          <a:bodyPr wrap="square">
            <a:spAutoFit/>
          </a:bodyPr>
          <a:lstStyle/>
          <a:p>
            <a:r>
              <a:rPr lang="pl-PL" sz="1000" dirty="0"/>
              <a:t>Źródło: N.E. Willard, C</a:t>
            </a:r>
            <a:r>
              <a:rPr lang="en-US" sz="1000" dirty="0" err="1"/>
              <a:t>yberbullying</a:t>
            </a:r>
            <a:r>
              <a:rPr lang="en-US" sz="1000" dirty="0"/>
              <a:t> and Cyberthreats</a:t>
            </a:r>
            <a:r>
              <a:rPr lang="pl-PL" sz="1000" dirty="0"/>
              <a:t>.</a:t>
            </a:r>
            <a:r>
              <a:rPr lang="en-US" sz="1000" dirty="0"/>
              <a:t> Responding to the Challenge of Online Social Aggression, Threats, and Distress</a:t>
            </a:r>
            <a:r>
              <a:rPr lang="pl-PL" sz="1000" dirty="0"/>
              <a:t>, 2007.</a:t>
            </a:r>
          </a:p>
        </p:txBody>
      </p:sp>
      <p:sp>
        <p:nvSpPr>
          <p:cNvPr id="3" name="Symbol zastępczy zawartości 2"/>
          <p:cNvSpPr>
            <a:spLocks noGrp="1"/>
          </p:cNvSpPr>
          <p:nvPr>
            <p:ph idx="1"/>
          </p:nvPr>
        </p:nvSpPr>
        <p:spPr>
          <a:xfrm>
            <a:off x="381000" y="1828800"/>
            <a:ext cx="5867400" cy="3962399"/>
          </a:xfrm>
        </p:spPr>
        <p:txBody>
          <a:bodyPr>
            <a:normAutofit lnSpcReduction="10000"/>
          </a:bodyPr>
          <a:lstStyle/>
          <a:p>
            <a:pPr marL="0" indent="0">
              <a:buNone/>
            </a:pPr>
            <a:r>
              <a:rPr lang="pl-PL" dirty="0">
                <a:latin typeface="Arial Black" panose="020B0A04020102020204" pitchFamily="34" charset="0"/>
              </a:rPr>
              <a:t>Coraz częściej pojawiają się doniesienia </a:t>
            </a:r>
            <a:br>
              <a:rPr lang="pl-PL" dirty="0">
                <a:latin typeface="Arial Black" panose="020B0A04020102020204" pitchFamily="34" charset="0"/>
              </a:rPr>
            </a:br>
            <a:r>
              <a:rPr lang="pl-PL" dirty="0">
                <a:latin typeface="Arial Black" panose="020B0A04020102020204" pitchFamily="34" charset="0"/>
              </a:rPr>
              <a:t>o samobójstwach, przemocy i porwaniach wśród młodzieży, które mają związek z cyberprzemocą </a:t>
            </a:r>
            <a:br>
              <a:rPr lang="pl-PL" dirty="0">
                <a:latin typeface="Arial Black" panose="020B0A04020102020204" pitchFamily="34" charset="0"/>
              </a:rPr>
            </a:br>
            <a:r>
              <a:rPr lang="pl-PL" dirty="0">
                <a:latin typeface="Arial Black" panose="020B0A04020102020204" pitchFamily="34" charset="0"/>
              </a:rPr>
              <a:t>i cyberprzestępczością.</a:t>
            </a:r>
          </a:p>
        </p:txBody>
      </p:sp>
    </p:spTree>
    <p:extLst>
      <p:ext uri="{BB962C8B-B14F-4D97-AF65-F5344CB8AC3E}">
        <p14:creationId xmlns:p14="http://schemas.microsoft.com/office/powerpoint/2010/main" val="977219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67409" y="2752636"/>
            <a:ext cx="10538791" cy="2468563"/>
          </a:xfrm>
        </p:spPr>
        <p:txBody>
          <a:bodyPr>
            <a:noAutofit/>
          </a:bodyPr>
          <a:lstStyle/>
          <a:p>
            <a:pPr marL="0" indent="0">
              <a:buNone/>
            </a:pPr>
            <a:r>
              <a:rPr lang="pl-PL" sz="2400" dirty="0">
                <a:latin typeface="Calibri Light" panose="020F0302020204030204" pitchFamily="34" charset="0"/>
                <a:cs typeface="Calibri Light" panose="020F0302020204030204" pitchFamily="34" charset="0"/>
              </a:rPr>
              <a:t>W badaniach nad przedmiotowymi zjawiskami Prof. J. </a:t>
            </a:r>
            <a:r>
              <a:rPr lang="pl-PL" sz="2400" dirty="0" err="1">
                <a:latin typeface="Calibri Light" panose="020F0302020204030204" pitchFamily="34" charset="0"/>
                <a:cs typeface="Calibri Light" panose="020F0302020204030204" pitchFamily="34" charset="0"/>
              </a:rPr>
              <a:t>Pyżalski</a:t>
            </a:r>
            <a:r>
              <a:rPr lang="pl-PL" sz="2400" dirty="0">
                <a:latin typeface="Calibri Light" panose="020F0302020204030204" pitchFamily="34" charset="0"/>
                <a:cs typeface="Calibri Light" panose="020F0302020204030204" pitchFamily="34" charset="0"/>
              </a:rPr>
              <a:t> stawia istotne pytania:</a:t>
            </a:r>
          </a:p>
          <a:p>
            <a:pPr marL="0" indent="0">
              <a:buNone/>
            </a:pPr>
            <a:endParaRPr lang="pl-PL" sz="2400" dirty="0">
              <a:latin typeface="Calibri Light" panose="020F0302020204030204" pitchFamily="34" charset="0"/>
              <a:cs typeface="Calibri Light" panose="020F0302020204030204" pitchFamily="34" charset="0"/>
            </a:endParaRPr>
          </a:p>
          <a:p>
            <a:pPr marL="0" indent="0">
              <a:buNone/>
            </a:pPr>
            <a:r>
              <a:rPr lang="pl-PL" sz="2400" dirty="0">
                <a:latin typeface="Calibri Light" panose="020F0302020204030204" pitchFamily="34" charset="0"/>
                <a:cs typeface="Calibri Light" panose="020F0302020204030204" pitchFamily="34" charset="0"/>
              </a:rPr>
              <a:t>Czy a jeśli tak, to jak elektroniczna przemoc różni się, biorąc pod uwagę przyczyny, formy i skutki od przemocy w jej tradycyjnych formach? </a:t>
            </a:r>
          </a:p>
          <a:p>
            <a:pPr marL="0" indent="0">
              <a:buNone/>
            </a:pPr>
            <a:endParaRPr lang="pl-PL" sz="2400" dirty="0">
              <a:latin typeface="Calibri Light" panose="020F0302020204030204" pitchFamily="34" charset="0"/>
              <a:cs typeface="Calibri Light" panose="020F0302020204030204" pitchFamily="34" charset="0"/>
            </a:endParaRPr>
          </a:p>
          <a:p>
            <a:pPr marL="0" indent="0">
              <a:buNone/>
            </a:pPr>
            <a:r>
              <a:rPr lang="pl-PL" sz="2400" dirty="0">
                <a:latin typeface="Calibri Light" panose="020F0302020204030204" pitchFamily="34" charset="0"/>
                <a:cs typeface="Calibri Light" panose="020F0302020204030204" pitchFamily="34" charset="0"/>
              </a:rPr>
              <a:t>Czy działania profilaktyczne, minimalizujące skutki agresji oraz interwencyjne, reagowania na tradycyjne formy przemocy i agresji mają zastosowanie w przypadku cyberbullyingu? Czy jest to taka sama grupa podejmowanych działań?</a:t>
            </a:r>
          </a:p>
        </p:txBody>
      </p:sp>
      <p:sp>
        <p:nvSpPr>
          <p:cNvPr id="4" name="Dowolny kształt: kształt 3">
            <a:extLst>
              <a:ext uri="{FF2B5EF4-FFF2-40B4-BE49-F238E27FC236}">
                <a16:creationId xmlns:a16="http://schemas.microsoft.com/office/drawing/2014/main" xmlns="" id="{FAB97CFD-55E4-4935-BAB8-954FB9ED4EEA}"/>
              </a:ext>
            </a:extLst>
          </p:cNvPr>
          <p:cNvSpPr/>
          <p:nvPr/>
        </p:nvSpPr>
        <p:spPr>
          <a:xfrm flipH="1" flipV="1">
            <a:off x="0" y="0"/>
            <a:ext cx="12192000" cy="25908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990600" y="162339"/>
            <a:ext cx="10972800" cy="1143000"/>
          </a:xfrm>
        </p:spPr>
        <p:txBody>
          <a:bodyPr>
            <a:normAutofit fontScale="90000"/>
          </a:bodyPr>
          <a:lstStyle/>
          <a:p>
            <a:pPr algn="r"/>
            <a:r>
              <a:rPr lang="pl-PL" dirty="0">
                <a:solidFill>
                  <a:schemeClr val="bg1"/>
                </a:solidFill>
                <a:latin typeface="Arial Black" panose="020B0A04020102020204" pitchFamily="34" charset="0"/>
              </a:rPr>
              <a:t>Ważne pytania w relacjach </a:t>
            </a:r>
            <a:br>
              <a:rPr lang="pl-PL" dirty="0">
                <a:solidFill>
                  <a:schemeClr val="bg1"/>
                </a:solidFill>
                <a:latin typeface="Arial Black" panose="020B0A04020102020204" pitchFamily="34" charset="0"/>
              </a:rPr>
            </a:br>
            <a:r>
              <a:rPr lang="pl-PL" dirty="0" err="1">
                <a:solidFill>
                  <a:schemeClr val="bg1"/>
                </a:solidFill>
                <a:latin typeface="Arial Black" panose="020B0A04020102020204" pitchFamily="34" charset="0"/>
              </a:rPr>
              <a:t>bullying</a:t>
            </a:r>
            <a:r>
              <a:rPr lang="pl-PL" dirty="0">
                <a:solidFill>
                  <a:schemeClr val="bg1"/>
                </a:solidFill>
                <a:latin typeface="Arial Black" panose="020B0A04020102020204" pitchFamily="34" charset="0"/>
              </a:rPr>
              <a:t> a cyberbullying</a:t>
            </a:r>
          </a:p>
        </p:txBody>
      </p:sp>
      <p:sp>
        <p:nvSpPr>
          <p:cNvPr id="5" name="Prostokąt 4">
            <a:extLst>
              <a:ext uri="{FF2B5EF4-FFF2-40B4-BE49-F238E27FC236}">
                <a16:creationId xmlns:a16="http://schemas.microsoft.com/office/drawing/2014/main" xmlns="" id="{696FD838-262F-4C48-9011-7B3FD655D7D9}"/>
              </a:ext>
            </a:extLst>
          </p:cNvPr>
          <p:cNvSpPr/>
          <p:nvPr/>
        </p:nvSpPr>
        <p:spPr>
          <a:xfrm>
            <a:off x="0" y="6477000"/>
            <a:ext cx="12192000" cy="400110"/>
          </a:xfrm>
          <a:prstGeom prst="rect">
            <a:avLst/>
          </a:prstGeom>
        </p:spPr>
        <p:txBody>
          <a:bodyPr wrap="square">
            <a:spAutoFit/>
          </a:bodyPr>
          <a:lstStyle/>
          <a:p>
            <a:r>
              <a:rPr lang="pl-PL" sz="1000" dirty="0"/>
              <a:t>Źródło: J. </a:t>
            </a:r>
            <a:r>
              <a:rPr lang="pl-PL" sz="1000" dirty="0" err="1"/>
              <a:t>Pyżalski</a:t>
            </a:r>
            <a:r>
              <a:rPr lang="pl-PL" sz="1000" dirty="0"/>
              <a:t>, Agresja elektroniczna i cyberbullying – stary dom z nową fasadą? Nowe technologie komunikacyjne w życiu młodzieży, (w:) J. </a:t>
            </a:r>
            <a:r>
              <a:rPr lang="pl-PL" sz="1000" dirty="0" err="1"/>
              <a:t>Pyżalski</a:t>
            </a:r>
            <a:r>
              <a:rPr lang="pl-PL" sz="1000" dirty="0"/>
              <a:t>, E. Roland (red.), </a:t>
            </a:r>
            <a:r>
              <a:rPr lang="pl-PL" sz="1000" dirty="0" err="1"/>
              <a:t>Bullying</a:t>
            </a:r>
            <a:r>
              <a:rPr lang="pl-PL" sz="1000" dirty="0"/>
              <a:t> a specjalne potrzeby edukacyjne – podręcznik metodyczny, Łódź 2010, s. 4 </a:t>
            </a:r>
          </a:p>
        </p:txBody>
      </p:sp>
      <p:sp>
        <p:nvSpPr>
          <p:cNvPr id="6" name="pole tekstowe 5">
            <a:extLst>
              <a:ext uri="{FF2B5EF4-FFF2-40B4-BE49-F238E27FC236}">
                <a16:creationId xmlns:a16="http://schemas.microsoft.com/office/drawing/2014/main" xmlns="" id="{EBBEE797-279F-422B-B3E0-A1DD7E87A4BB}"/>
              </a:ext>
            </a:extLst>
          </p:cNvPr>
          <p:cNvSpPr txBox="1"/>
          <p:nvPr/>
        </p:nvSpPr>
        <p:spPr>
          <a:xfrm>
            <a:off x="281609" y="3468599"/>
            <a:ext cx="762000" cy="1200329"/>
          </a:xfrm>
          <a:prstGeom prst="rect">
            <a:avLst/>
          </a:prstGeom>
          <a:noFill/>
        </p:spPr>
        <p:txBody>
          <a:bodyPr wrap="square" rtlCol="0">
            <a:spAutoFit/>
          </a:bodyPr>
          <a:lstStyle/>
          <a:p>
            <a:r>
              <a:rPr lang="pl-PL" sz="7200" dirty="0">
                <a:solidFill>
                  <a:schemeClr val="bg1">
                    <a:lumMod val="50000"/>
                  </a:schemeClr>
                </a:solidFill>
                <a:latin typeface="Arial Black" panose="020B0A04020102020204" pitchFamily="34" charset="0"/>
              </a:rPr>
              <a:t>1</a:t>
            </a:r>
          </a:p>
        </p:txBody>
      </p:sp>
      <p:sp>
        <p:nvSpPr>
          <p:cNvPr id="8" name="pole tekstowe 7">
            <a:extLst>
              <a:ext uri="{FF2B5EF4-FFF2-40B4-BE49-F238E27FC236}">
                <a16:creationId xmlns:a16="http://schemas.microsoft.com/office/drawing/2014/main" xmlns="" id="{851BFA14-3B28-423B-BF80-09D5CF7C2BD5}"/>
              </a:ext>
            </a:extLst>
          </p:cNvPr>
          <p:cNvSpPr txBox="1"/>
          <p:nvPr/>
        </p:nvSpPr>
        <p:spPr>
          <a:xfrm>
            <a:off x="228600" y="4819471"/>
            <a:ext cx="762000" cy="1200329"/>
          </a:xfrm>
          <a:prstGeom prst="rect">
            <a:avLst/>
          </a:prstGeom>
          <a:noFill/>
        </p:spPr>
        <p:txBody>
          <a:bodyPr wrap="square" rtlCol="0">
            <a:spAutoFit/>
          </a:bodyPr>
          <a:lstStyle/>
          <a:p>
            <a:r>
              <a:rPr lang="pl-PL" sz="7200" dirty="0">
                <a:solidFill>
                  <a:schemeClr val="bg1">
                    <a:lumMod val="50000"/>
                  </a:schemeClr>
                </a:solidFill>
                <a:latin typeface="Arial Black" panose="020B0A04020102020204" pitchFamily="34" charset="0"/>
              </a:rPr>
              <a:t>2</a:t>
            </a:r>
          </a:p>
        </p:txBody>
      </p:sp>
    </p:spTree>
    <p:extLst>
      <p:ext uri="{BB962C8B-B14F-4D97-AF65-F5344CB8AC3E}">
        <p14:creationId xmlns:p14="http://schemas.microsoft.com/office/powerpoint/2010/main" val="2036597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anonymous in the internet">
            <a:extLst>
              <a:ext uri="{FF2B5EF4-FFF2-40B4-BE49-F238E27FC236}">
                <a16:creationId xmlns:a16="http://schemas.microsoft.com/office/drawing/2014/main" xmlns="" id="{F43BCC32-AF02-464B-A922-A696AA6C79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5" r="14178"/>
          <a:stretch/>
        </p:blipFill>
        <p:spPr bwMode="auto">
          <a:xfrm>
            <a:off x="0" y="-17036"/>
            <a:ext cx="6288318" cy="6871252"/>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6477000" y="1905001"/>
            <a:ext cx="5715000" cy="1523999"/>
          </a:xfrm>
        </p:spPr>
        <p:txBody>
          <a:bodyPr>
            <a:noAutofit/>
          </a:bodyPr>
          <a:lstStyle/>
          <a:p>
            <a:pPr marL="0" indent="0" algn="ctr">
              <a:buNone/>
            </a:pPr>
            <a:r>
              <a:rPr lang="pl-PL" sz="2400" dirty="0">
                <a:latin typeface="Arial Black" panose="020B0A04020102020204" pitchFamily="34" charset="0"/>
              </a:rPr>
              <a:t>Współczesna </a:t>
            </a:r>
            <a:br>
              <a:rPr lang="pl-PL" sz="2400" dirty="0">
                <a:latin typeface="Arial Black" panose="020B0A04020102020204" pitchFamily="34" charset="0"/>
              </a:rPr>
            </a:br>
            <a:r>
              <a:rPr lang="pl-PL" sz="2400" dirty="0">
                <a:latin typeface="Arial Black" panose="020B0A04020102020204" pitchFamily="34" charset="0"/>
              </a:rPr>
              <a:t>technologia niesie </a:t>
            </a:r>
            <a:br>
              <a:rPr lang="pl-PL" sz="2400" dirty="0">
                <a:latin typeface="Arial Black" panose="020B0A04020102020204" pitchFamily="34" charset="0"/>
              </a:rPr>
            </a:br>
            <a:r>
              <a:rPr lang="pl-PL" sz="2400" dirty="0">
                <a:latin typeface="Arial Black" panose="020B0A04020102020204" pitchFamily="34" charset="0"/>
              </a:rPr>
              <a:t>ze sobą szereg szans, otwiera nowe i nieznane dotąd możliwości.</a:t>
            </a:r>
          </a:p>
          <a:p>
            <a:pPr marL="0" indent="0" algn="ctr">
              <a:buNone/>
            </a:pPr>
            <a:endParaRPr lang="pl-PL" sz="2400" dirty="0">
              <a:latin typeface="Arial Black" panose="020B0A04020102020204" pitchFamily="34" charset="0"/>
            </a:endParaRPr>
          </a:p>
          <a:p>
            <a:pPr marL="0" indent="0" algn="ctr">
              <a:buNone/>
            </a:pPr>
            <a:r>
              <a:rPr lang="pl-PL" sz="2400" dirty="0">
                <a:latin typeface="Arial Black" panose="020B0A04020102020204" pitchFamily="34" charset="0"/>
              </a:rPr>
              <a:t> Widoczne są one szczególnie </a:t>
            </a:r>
            <a:br>
              <a:rPr lang="pl-PL" sz="2400" dirty="0">
                <a:latin typeface="Arial Black" panose="020B0A04020102020204" pitchFamily="34" charset="0"/>
              </a:rPr>
            </a:br>
            <a:r>
              <a:rPr lang="pl-PL" sz="2400" dirty="0">
                <a:latin typeface="Arial Black" panose="020B0A04020102020204" pitchFamily="34" charset="0"/>
              </a:rPr>
              <a:t>w zmianie sposobów komunikowania się. </a:t>
            </a:r>
          </a:p>
        </p:txBody>
      </p:sp>
      <p:sp>
        <p:nvSpPr>
          <p:cNvPr id="6" name="Strzałka: pięciokąt 5">
            <a:extLst>
              <a:ext uri="{FF2B5EF4-FFF2-40B4-BE49-F238E27FC236}">
                <a16:creationId xmlns:a16="http://schemas.microsoft.com/office/drawing/2014/main" xmlns="" id="{E06EA889-DF7A-492A-810D-DAFD13600B4D}"/>
              </a:ext>
            </a:extLst>
          </p:cNvPr>
          <p:cNvSpPr/>
          <p:nvPr/>
        </p:nvSpPr>
        <p:spPr>
          <a:xfrm flipH="1">
            <a:off x="4347038" y="-17036"/>
            <a:ext cx="7086600" cy="6871252"/>
          </a:xfrm>
          <a:prstGeom prst="homePlate">
            <a:avLst>
              <a:gd name="adj" fmla="val 260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pięciokąt 7">
            <a:extLst>
              <a:ext uri="{FF2B5EF4-FFF2-40B4-BE49-F238E27FC236}">
                <a16:creationId xmlns:a16="http://schemas.microsoft.com/office/drawing/2014/main" xmlns="" id="{4047FFAD-7923-4AAF-951D-0486B94F5BB1}"/>
              </a:ext>
            </a:extLst>
          </p:cNvPr>
          <p:cNvSpPr/>
          <p:nvPr/>
        </p:nvSpPr>
        <p:spPr>
          <a:xfrm flipH="1">
            <a:off x="5105400" y="-17036"/>
            <a:ext cx="7086600" cy="6871252"/>
          </a:xfrm>
          <a:prstGeom prst="homePlate">
            <a:avLst>
              <a:gd name="adj" fmla="val 260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zawartości 2">
            <a:extLst>
              <a:ext uri="{FF2B5EF4-FFF2-40B4-BE49-F238E27FC236}">
                <a16:creationId xmlns:a16="http://schemas.microsoft.com/office/drawing/2014/main" xmlns="" id="{225FA4E6-E8D1-4F6D-B711-E00E20DD0664}"/>
              </a:ext>
            </a:extLst>
          </p:cNvPr>
          <p:cNvSpPr txBox="1">
            <a:spLocks/>
          </p:cNvSpPr>
          <p:nvPr/>
        </p:nvSpPr>
        <p:spPr>
          <a:xfrm>
            <a:off x="6288318" y="2693894"/>
            <a:ext cx="5558962" cy="31732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pl-PL" sz="2400" dirty="0">
                <a:latin typeface="Calibri Light" panose="020F0302020204030204" pitchFamily="34" charset="0"/>
                <a:cs typeface="Calibri Light" panose="020F0302020204030204" pitchFamily="34" charset="0"/>
              </a:rPr>
              <a:t>Cechami różnicującymi, na które wskazują badacze w literaturze przedmiotu są ,,anonimowość, ciągłość oddziaływania, nieograniczona lub tzw. niewidzialna publiczność, efekt kabiny pilota”.</a:t>
            </a:r>
          </a:p>
        </p:txBody>
      </p:sp>
      <p:sp>
        <p:nvSpPr>
          <p:cNvPr id="2" name="Prostokąt 1">
            <a:extLst>
              <a:ext uri="{FF2B5EF4-FFF2-40B4-BE49-F238E27FC236}">
                <a16:creationId xmlns:a16="http://schemas.microsoft.com/office/drawing/2014/main" xmlns="" id="{361C310C-F6CF-4A65-BBD5-1CEB7EC70553}"/>
              </a:ext>
            </a:extLst>
          </p:cNvPr>
          <p:cNvSpPr/>
          <p:nvPr/>
        </p:nvSpPr>
        <p:spPr>
          <a:xfrm>
            <a:off x="6712875" y="1029617"/>
            <a:ext cx="4869525" cy="1200329"/>
          </a:xfrm>
          <a:prstGeom prst="rect">
            <a:avLst/>
          </a:prstGeom>
        </p:spPr>
        <p:txBody>
          <a:bodyPr wrap="square">
            <a:spAutoFit/>
          </a:bodyPr>
          <a:lstStyle/>
          <a:p>
            <a:pPr algn="ctr"/>
            <a:r>
              <a:rPr lang="pl-PL" sz="2400" dirty="0">
                <a:latin typeface="Arial Black" panose="020B0A04020102020204" pitchFamily="34" charset="0"/>
              </a:rPr>
              <a:t>Przemoc elektroniczna różni się od jej tradycyjnych form. </a:t>
            </a:r>
          </a:p>
        </p:txBody>
      </p:sp>
      <p:sp>
        <p:nvSpPr>
          <p:cNvPr id="10" name="Prostokąt 9">
            <a:extLst>
              <a:ext uri="{FF2B5EF4-FFF2-40B4-BE49-F238E27FC236}">
                <a16:creationId xmlns:a16="http://schemas.microsoft.com/office/drawing/2014/main" xmlns="" id="{237775BB-A69A-4305-9200-D49C20EE9822}"/>
              </a:ext>
            </a:extLst>
          </p:cNvPr>
          <p:cNvSpPr/>
          <p:nvPr/>
        </p:nvSpPr>
        <p:spPr>
          <a:xfrm>
            <a:off x="-23191" y="6457890"/>
            <a:ext cx="12192000" cy="400110"/>
          </a:xfrm>
          <a:prstGeom prst="rect">
            <a:avLst/>
          </a:prstGeom>
        </p:spPr>
        <p:txBody>
          <a:bodyPr wrap="square">
            <a:spAutoFit/>
          </a:bodyPr>
          <a:lstStyle/>
          <a:p>
            <a:r>
              <a:rPr lang="pl-PL" sz="1000" dirty="0"/>
              <a:t>Źródło:  J. </a:t>
            </a:r>
            <a:r>
              <a:rPr lang="pl-PL" sz="1000" dirty="0" err="1"/>
              <a:t>Pyżalski</a:t>
            </a:r>
            <a:r>
              <a:rPr lang="pl-PL" sz="1000" dirty="0"/>
              <a:t>, Agresja elektroniczna i cyberbullying – stary dom z nową fasadą? Nowe technologie komunikacyjne w życiu młodzieży, (w:) J. </a:t>
            </a:r>
            <a:r>
              <a:rPr lang="pl-PL" sz="1000" dirty="0" err="1"/>
              <a:t>Pyżalski</a:t>
            </a:r>
            <a:r>
              <a:rPr lang="pl-PL" sz="1000" dirty="0"/>
              <a:t>, E. Roland (red.), </a:t>
            </a:r>
            <a:r>
              <a:rPr lang="pl-PL" sz="1000" dirty="0" err="1"/>
              <a:t>Bullying</a:t>
            </a:r>
            <a:r>
              <a:rPr lang="pl-PL" sz="1000" dirty="0"/>
              <a:t> a specjalne potrzeby edukacyjne – podręcznik metodyczny, Łódź 2010, s. 10 (za:) </a:t>
            </a:r>
            <a:r>
              <a:rPr lang="pl-PL" sz="1000" dirty="0" err="1"/>
              <a:t>M.Walrave</a:t>
            </a:r>
            <a:r>
              <a:rPr lang="pl-PL" sz="1000" dirty="0"/>
              <a:t>, </a:t>
            </a:r>
            <a:r>
              <a:rPr lang="pl-PL" sz="1000" dirty="0" err="1"/>
              <a:t>W.Heirman</a:t>
            </a:r>
            <a:r>
              <a:rPr lang="pl-PL" sz="1000" dirty="0"/>
              <a:t>, Skutki cyberbullyingu – oskarżenie czy obrona technologii?, „</a:t>
            </a:r>
            <a:r>
              <a:rPr lang="pl-PL" sz="1000" i="1" dirty="0"/>
              <a:t>Dziecko krzywdzone. Teoria, badania, praktyka</a:t>
            </a:r>
            <a:r>
              <a:rPr lang="pl-PL" sz="1000" dirty="0"/>
              <a:t>”, 1(26), 2009.</a:t>
            </a:r>
          </a:p>
        </p:txBody>
      </p:sp>
    </p:spTree>
    <p:extLst>
      <p:ext uri="{BB962C8B-B14F-4D97-AF65-F5344CB8AC3E}">
        <p14:creationId xmlns:p14="http://schemas.microsoft.com/office/powerpoint/2010/main" val="402229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Znalezione obrazy dla zapytania anonymous in the internet">
            <a:extLst>
              <a:ext uri="{FF2B5EF4-FFF2-40B4-BE49-F238E27FC236}">
                <a16:creationId xmlns:a16="http://schemas.microsoft.com/office/drawing/2014/main" xmlns="" id="{D663F703-81A1-43B9-A500-B1386D718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23" t="16882" r="25776" b="16882"/>
          <a:stretch/>
        </p:blipFill>
        <p:spPr bwMode="auto">
          <a:xfrm>
            <a:off x="0" y="9940"/>
            <a:ext cx="6263632" cy="6844276"/>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6477000" y="1905001"/>
            <a:ext cx="5715000" cy="1523999"/>
          </a:xfrm>
        </p:spPr>
        <p:txBody>
          <a:bodyPr>
            <a:noAutofit/>
          </a:bodyPr>
          <a:lstStyle/>
          <a:p>
            <a:pPr marL="0" indent="0" algn="ctr">
              <a:buNone/>
            </a:pPr>
            <a:r>
              <a:rPr lang="pl-PL" sz="2400" dirty="0">
                <a:latin typeface="Arial Black" panose="020B0A04020102020204" pitchFamily="34" charset="0"/>
              </a:rPr>
              <a:t>Współczesna </a:t>
            </a:r>
            <a:br>
              <a:rPr lang="pl-PL" sz="2400" dirty="0">
                <a:latin typeface="Arial Black" panose="020B0A04020102020204" pitchFamily="34" charset="0"/>
              </a:rPr>
            </a:br>
            <a:r>
              <a:rPr lang="pl-PL" sz="2400" dirty="0">
                <a:latin typeface="Arial Black" panose="020B0A04020102020204" pitchFamily="34" charset="0"/>
              </a:rPr>
              <a:t>technologia niesie </a:t>
            </a:r>
            <a:br>
              <a:rPr lang="pl-PL" sz="2400" dirty="0">
                <a:latin typeface="Arial Black" panose="020B0A04020102020204" pitchFamily="34" charset="0"/>
              </a:rPr>
            </a:br>
            <a:r>
              <a:rPr lang="pl-PL" sz="2400" dirty="0">
                <a:latin typeface="Arial Black" panose="020B0A04020102020204" pitchFamily="34" charset="0"/>
              </a:rPr>
              <a:t>ze sobą szereg szans, otwiera nowe i nieznane dotąd możliwości.</a:t>
            </a:r>
          </a:p>
          <a:p>
            <a:pPr marL="0" indent="0" algn="ctr">
              <a:buNone/>
            </a:pPr>
            <a:endParaRPr lang="pl-PL" sz="2400" dirty="0">
              <a:latin typeface="Arial Black" panose="020B0A04020102020204" pitchFamily="34" charset="0"/>
            </a:endParaRPr>
          </a:p>
          <a:p>
            <a:pPr marL="0" indent="0" algn="ctr">
              <a:buNone/>
            </a:pPr>
            <a:r>
              <a:rPr lang="pl-PL" sz="2400" dirty="0">
                <a:latin typeface="Arial Black" panose="020B0A04020102020204" pitchFamily="34" charset="0"/>
              </a:rPr>
              <a:t> Widoczne są one szczególnie </a:t>
            </a:r>
            <a:br>
              <a:rPr lang="pl-PL" sz="2400" dirty="0">
                <a:latin typeface="Arial Black" panose="020B0A04020102020204" pitchFamily="34" charset="0"/>
              </a:rPr>
            </a:br>
            <a:r>
              <a:rPr lang="pl-PL" sz="2400" dirty="0">
                <a:latin typeface="Arial Black" panose="020B0A04020102020204" pitchFamily="34" charset="0"/>
              </a:rPr>
              <a:t>w zmianie sposobów komunikowania się. </a:t>
            </a:r>
          </a:p>
        </p:txBody>
      </p:sp>
      <p:sp>
        <p:nvSpPr>
          <p:cNvPr id="6" name="Strzałka: pięciokąt 5">
            <a:extLst>
              <a:ext uri="{FF2B5EF4-FFF2-40B4-BE49-F238E27FC236}">
                <a16:creationId xmlns:a16="http://schemas.microsoft.com/office/drawing/2014/main" xmlns="" id="{E06EA889-DF7A-492A-810D-DAFD13600B4D}"/>
              </a:ext>
            </a:extLst>
          </p:cNvPr>
          <p:cNvSpPr/>
          <p:nvPr/>
        </p:nvSpPr>
        <p:spPr>
          <a:xfrm flipH="1">
            <a:off x="4347038" y="-17036"/>
            <a:ext cx="7086600" cy="6871252"/>
          </a:xfrm>
          <a:prstGeom prst="homePlate">
            <a:avLst>
              <a:gd name="adj" fmla="val 260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pięciokąt 7">
            <a:extLst>
              <a:ext uri="{FF2B5EF4-FFF2-40B4-BE49-F238E27FC236}">
                <a16:creationId xmlns:a16="http://schemas.microsoft.com/office/drawing/2014/main" xmlns="" id="{4047FFAD-7923-4AAF-951D-0486B94F5BB1}"/>
              </a:ext>
            </a:extLst>
          </p:cNvPr>
          <p:cNvSpPr/>
          <p:nvPr/>
        </p:nvSpPr>
        <p:spPr>
          <a:xfrm flipH="1">
            <a:off x="5105400" y="-17036"/>
            <a:ext cx="7086600" cy="6871252"/>
          </a:xfrm>
          <a:prstGeom prst="homePlate">
            <a:avLst>
              <a:gd name="adj" fmla="val 260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zawartości 2">
            <a:extLst>
              <a:ext uri="{FF2B5EF4-FFF2-40B4-BE49-F238E27FC236}">
                <a16:creationId xmlns:a16="http://schemas.microsoft.com/office/drawing/2014/main" xmlns="" id="{225FA4E6-E8D1-4F6D-B711-E00E20DD0664}"/>
              </a:ext>
            </a:extLst>
          </p:cNvPr>
          <p:cNvSpPr txBox="1">
            <a:spLocks/>
          </p:cNvSpPr>
          <p:nvPr/>
        </p:nvSpPr>
        <p:spPr>
          <a:xfrm>
            <a:off x="6263632" y="2521730"/>
            <a:ext cx="5558962" cy="31732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pl-PL" sz="2400" dirty="0">
                <a:latin typeface="Calibri Light" panose="020F0302020204030204" pitchFamily="34" charset="0"/>
                <a:cs typeface="Calibri Light" panose="020F0302020204030204" pitchFamily="34" charset="0"/>
              </a:rPr>
              <a:t>Sprawca cyberbullyingu przeświadczony o anonimowości swoich działań w sieci dokonuje czynów, których nie dopuściłby się, gdyby przemoc miała charakter konfrontacyjny i bezpośredni. </a:t>
            </a:r>
          </a:p>
          <a:p>
            <a:pPr marL="0" indent="0" algn="ctr">
              <a:buNone/>
            </a:pPr>
            <a:r>
              <a:rPr lang="pl-PL" sz="2400" dirty="0">
                <a:latin typeface="Calibri Light" panose="020F0302020204030204" pitchFamily="34" charset="0"/>
                <a:cs typeface="Calibri Light" panose="020F0302020204030204" pitchFamily="34" charset="0"/>
              </a:rPr>
              <a:t>Autorzy badań w tym zakresie nazywają taki stan ,,rozhamowaniem”</a:t>
            </a:r>
          </a:p>
        </p:txBody>
      </p:sp>
      <p:sp>
        <p:nvSpPr>
          <p:cNvPr id="2" name="Prostokąt 1">
            <a:extLst>
              <a:ext uri="{FF2B5EF4-FFF2-40B4-BE49-F238E27FC236}">
                <a16:creationId xmlns:a16="http://schemas.microsoft.com/office/drawing/2014/main" xmlns="" id="{361C310C-F6CF-4A65-BBD5-1CEB7EC70553}"/>
              </a:ext>
            </a:extLst>
          </p:cNvPr>
          <p:cNvSpPr/>
          <p:nvPr/>
        </p:nvSpPr>
        <p:spPr>
          <a:xfrm>
            <a:off x="6712875" y="1029617"/>
            <a:ext cx="4869525" cy="830997"/>
          </a:xfrm>
          <a:prstGeom prst="rect">
            <a:avLst/>
          </a:prstGeom>
        </p:spPr>
        <p:txBody>
          <a:bodyPr wrap="square">
            <a:spAutoFit/>
          </a:bodyPr>
          <a:lstStyle/>
          <a:p>
            <a:pPr algn="ctr"/>
            <a:r>
              <a:rPr lang="pl-PL" sz="2400" dirty="0">
                <a:latin typeface="Arial Black" panose="020B0A04020102020204" pitchFamily="34" charset="0"/>
              </a:rPr>
              <a:t>Anonimowość cyberbullyingu</a:t>
            </a:r>
          </a:p>
        </p:txBody>
      </p:sp>
      <p:sp>
        <p:nvSpPr>
          <p:cNvPr id="10" name="Prostokąt 9">
            <a:extLst>
              <a:ext uri="{FF2B5EF4-FFF2-40B4-BE49-F238E27FC236}">
                <a16:creationId xmlns:a16="http://schemas.microsoft.com/office/drawing/2014/main" xmlns="" id="{237775BB-A69A-4305-9200-D49C20EE9822}"/>
              </a:ext>
            </a:extLst>
          </p:cNvPr>
          <p:cNvSpPr/>
          <p:nvPr/>
        </p:nvSpPr>
        <p:spPr>
          <a:xfrm>
            <a:off x="-23191" y="6457890"/>
            <a:ext cx="12192000" cy="400110"/>
          </a:xfrm>
          <a:prstGeom prst="rect">
            <a:avLst/>
          </a:prstGeom>
        </p:spPr>
        <p:txBody>
          <a:bodyPr wrap="square">
            <a:spAutoFit/>
          </a:bodyPr>
          <a:lstStyle/>
          <a:p>
            <a:r>
              <a:rPr lang="pl-PL" sz="1000" dirty="0"/>
              <a:t>Źródło:  J. </a:t>
            </a:r>
            <a:r>
              <a:rPr lang="pl-PL" sz="1000" dirty="0" err="1"/>
              <a:t>Pyżalski</a:t>
            </a:r>
            <a:r>
              <a:rPr lang="pl-PL" sz="1000" dirty="0"/>
              <a:t>, Agresja elektroniczna i cyberbullying – stary dom z nową fasadą? Nowe technologie komunikacyjne w życiu młodzieży, (w:) J. </a:t>
            </a:r>
            <a:r>
              <a:rPr lang="pl-PL" sz="1000" dirty="0" err="1"/>
              <a:t>Pyżalski</a:t>
            </a:r>
            <a:r>
              <a:rPr lang="pl-PL" sz="1000" dirty="0"/>
              <a:t>, E. Roland (red.), </a:t>
            </a:r>
            <a:r>
              <a:rPr lang="pl-PL" sz="1000" dirty="0" err="1"/>
              <a:t>Bullying</a:t>
            </a:r>
            <a:r>
              <a:rPr lang="pl-PL" sz="1000" dirty="0"/>
              <a:t> a specjalne potrzeby edukacyjne – podręcznik metodyczny, Łódź 2010, s. 10 (za:) </a:t>
            </a:r>
            <a:r>
              <a:rPr lang="pl-PL" sz="1000" dirty="0" err="1"/>
              <a:t>M.Walrave</a:t>
            </a:r>
            <a:r>
              <a:rPr lang="pl-PL" sz="1000" dirty="0"/>
              <a:t>, </a:t>
            </a:r>
            <a:r>
              <a:rPr lang="pl-PL" sz="1000" dirty="0" err="1"/>
              <a:t>W.Heirman</a:t>
            </a:r>
            <a:r>
              <a:rPr lang="pl-PL" sz="1000" dirty="0"/>
              <a:t>, Skutki cyberbullyingu – oskarżenie czy obrona technologii?, „</a:t>
            </a:r>
            <a:r>
              <a:rPr lang="pl-PL" sz="1000" i="1" dirty="0"/>
              <a:t>Dziecko krzywdzone. Teoria, badania, praktyka</a:t>
            </a:r>
            <a:r>
              <a:rPr lang="pl-PL" sz="1000" dirty="0"/>
              <a:t>”, 1(26), 2009.</a:t>
            </a:r>
          </a:p>
        </p:txBody>
      </p:sp>
      <p:sp>
        <p:nvSpPr>
          <p:cNvPr id="4" name="pole tekstowe 3">
            <a:extLst>
              <a:ext uri="{FF2B5EF4-FFF2-40B4-BE49-F238E27FC236}">
                <a16:creationId xmlns:a16="http://schemas.microsoft.com/office/drawing/2014/main" xmlns="" id="{8A623F8E-1055-40A6-BF53-A76A7D4E5C04}"/>
              </a:ext>
            </a:extLst>
          </p:cNvPr>
          <p:cNvSpPr txBox="1"/>
          <p:nvPr/>
        </p:nvSpPr>
        <p:spPr>
          <a:xfrm>
            <a:off x="2514600" y="1905001"/>
            <a:ext cx="685800" cy="1200329"/>
          </a:xfrm>
          <a:prstGeom prst="rect">
            <a:avLst/>
          </a:prstGeom>
          <a:noFill/>
        </p:spPr>
        <p:txBody>
          <a:bodyPr wrap="square" rtlCol="0">
            <a:spAutoFit/>
          </a:bodyPr>
          <a:lstStyle/>
          <a:p>
            <a:r>
              <a:rPr lang="pl-PL" sz="720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2522120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olny kształt: kształt 7">
            <a:extLst>
              <a:ext uri="{FF2B5EF4-FFF2-40B4-BE49-F238E27FC236}">
                <a16:creationId xmlns:a16="http://schemas.microsoft.com/office/drawing/2014/main" xmlns="" id="{46E8C6F4-9CF6-4FFD-92D5-4E17E4AA2F04}"/>
              </a:ext>
            </a:extLst>
          </p:cNvPr>
          <p:cNvSpPr/>
          <p:nvPr/>
        </p:nvSpPr>
        <p:spPr>
          <a:xfrm flipH="1" flipV="1">
            <a:off x="0" y="-21609"/>
            <a:ext cx="12192000" cy="45720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xmlns="" id="{6D1AC902-6CE6-471B-AE4F-9C7203CD9770}"/>
              </a:ext>
            </a:extLst>
          </p:cNvPr>
          <p:cNvSpPr/>
          <p:nvPr/>
        </p:nvSpPr>
        <p:spPr>
          <a:xfrm>
            <a:off x="6864626" y="2156430"/>
            <a:ext cx="4412974" cy="409197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l-PL" sz="2200" dirty="0">
                <a:solidFill>
                  <a:schemeClr val="tx1"/>
                </a:solidFill>
                <a:latin typeface="Calibri Light" panose="020F0302020204030204" pitchFamily="34" charset="0"/>
                <a:cs typeface="Calibri Light" panose="020F0302020204030204" pitchFamily="34" charset="0"/>
              </a:rPr>
              <a:t>W przypadku cyberbullyingu działania względem sprawców i ofiary są często bezimienne. </a:t>
            </a:r>
          </a:p>
        </p:txBody>
      </p:sp>
      <p:sp>
        <p:nvSpPr>
          <p:cNvPr id="5" name="Shape 2617">
            <a:extLst>
              <a:ext uri="{FF2B5EF4-FFF2-40B4-BE49-F238E27FC236}">
                <a16:creationId xmlns:a16="http://schemas.microsoft.com/office/drawing/2014/main" xmlns="" id="{098D8B6A-40AD-444C-B70F-F37F49C5423C}"/>
              </a:ext>
            </a:extLst>
          </p:cNvPr>
          <p:cNvSpPr/>
          <p:nvPr/>
        </p:nvSpPr>
        <p:spPr>
          <a:xfrm>
            <a:off x="2819399" y="831160"/>
            <a:ext cx="1219202" cy="99763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6" name="Shape 2647">
            <a:extLst>
              <a:ext uri="{FF2B5EF4-FFF2-40B4-BE49-F238E27FC236}">
                <a16:creationId xmlns:a16="http://schemas.microsoft.com/office/drawing/2014/main" xmlns="" id="{6CEDB935-8238-4960-9102-E11C01043D2F}"/>
              </a:ext>
            </a:extLst>
          </p:cNvPr>
          <p:cNvSpPr/>
          <p:nvPr/>
        </p:nvSpPr>
        <p:spPr>
          <a:xfrm>
            <a:off x="8461512" y="720380"/>
            <a:ext cx="1219202" cy="121919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 name="Prostokąt 6">
            <a:extLst>
              <a:ext uri="{FF2B5EF4-FFF2-40B4-BE49-F238E27FC236}">
                <a16:creationId xmlns:a16="http://schemas.microsoft.com/office/drawing/2014/main" xmlns="" id="{8C2E67AB-CFF4-4E0C-A6E9-60BACA82E086}"/>
              </a:ext>
            </a:extLst>
          </p:cNvPr>
          <p:cNvSpPr/>
          <p:nvPr/>
        </p:nvSpPr>
        <p:spPr>
          <a:xfrm>
            <a:off x="914400" y="2156430"/>
            <a:ext cx="5029200" cy="409197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l-PL" sz="2200" dirty="0">
                <a:solidFill>
                  <a:schemeClr val="tx1"/>
                </a:solidFill>
                <a:latin typeface="Calibri Light" panose="020F0302020204030204" pitchFamily="34" charset="0"/>
                <a:cs typeface="Calibri Light" panose="020F0302020204030204" pitchFamily="34" charset="0"/>
              </a:rPr>
              <a:t>Relacje budowane na bezpośrednich kontaktach osób (nawet w przypadku aktów agresji) oparte są o bezpośrednią wzajemność. </a:t>
            </a:r>
          </a:p>
          <a:p>
            <a:pPr algn="ctr">
              <a:lnSpc>
                <a:spcPct val="150000"/>
              </a:lnSpc>
            </a:pPr>
            <a:endParaRPr lang="pl-PL" sz="2200" dirty="0">
              <a:solidFill>
                <a:schemeClr val="tx1"/>
              </a:solidFill>
              <a:latin typeface="Calibri Light" panose="020F0302020204030204" pitchFamily="34" charset="0"/>
              <a:cs typeface="Calibri Light" panose="020F0302020204030204" pitchFamily="34" charset="0"/>
            </a:endParaRPr>
          </a:p>
          <a:p>
            <a:pPr algn="ctr">
              <a:lnSpc>
                <a:spcPct val="150000"/>
              </a:lnSpc>
            </a:pPr>
            <a:r>
              <a:rPr lang="pl-PL" sz="2200" dirty="0">
                <a:solidFill>
                  <a:schemeClr val="tx1"/>
                </a:solidFill>
                <a:latin typeface="Calibri Light" panose="020F0302020204030204" pitchFamily="34" charset="0"/>
                <a:cs typeface="Calibri Light" panose="020F0302020204030204" pitchFamily="34" charset="0"/>
              </a:rPr>
              <a:t>Osoby takie wiedzą do kogo adresują swoje działania i najczęściej znają tę osobę</a:t>
            </a:r>
          </a:p>
        </p:txBody>
      </p:sp>
    </p:spTree>
    <p:extLst>
      <p:ext uri="{BB962C8B-B14F-4D97-AF65-F5344CB8AC3E}">
        <p14:creationId xmlns:p14="http://schemas.microsoft.com/office/powerpoint/2010/main" val="3711908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rson showing handcuff">
            <a:extLst>
              <a:ext uri="{FF2B5EF4-FFF2-40B4-BE49-F238E27FC236}">
                <a16:creationId xmlns:a16="http://schemas.microsoft.com/office/drawing/2014/main" xmlns="" id="{038EC202-1024-4F3E-AA4C-9507AF5B2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304"/>
          <a:stretch/>
        </p:blipFill>
        <p:spPr bwMode="auto">
          <a:xfrm>
            <a:off x="5334379" y="-2"/>
            <a:ext cx="6857621" cy="6858002"/>
          </a:xfrm>
          <a:prstGeom prst="rect">
            <a:avLst/>
          </a:prstGeom>
          <a:noFill/>
          <a:extLst>
            <a:ext uri="{909E8E84-426E-40DD-AFC4-6F175D3DCCD1}">
              <a14:hiddenFill xmlns:a14="http://schemas.microsoft.com/office/drawing/2010/main">
                <a:solidFill>
                  <a:srgbClr val="FFFFFF"/>
                </a:solidFill>
              </a14:hiddenFill>
            </a:ext>
          </a:extLst>
        </p:spPr>
      </p:pic>
      <p:sp>
        <p:nvSpPr>
          <p:cNvPr id="9" name="Dowolny kształt: kształt 8">
            <a:extLst>
              <a:ext uri="{FF2B5EF4-FFF2-40B4-BE49-F238E27FC236}">
                <a16:creationId xmlns:a16="http://schemas.microsoft.com/office/drawing/2014/main" xmlns="" id="{2ADBCE76-927A-4CDC-BE58-7751D98C3A40}"/>
              </a:ext>
            </a:extLst>
          </p:cNvPr>
          <p:cNvSpPr/>
          <p:nvPr/>
        </p:nvSpPr>
        <p:spPr>
          <a:xfrm rot="16200000" flipH="1" flipV="1">
            <a:off x="2839487" y="2037313"/>
            <a:ext cx="6858000" cy="2783373"/>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xmlns="" id="{A92A7869-5D4E-40B9-9454-3898A9FF53E3}"/>
              </a:ext>
            </a:extLst>
          </p:cNvPr>
          <p:cNvSpPr/>
          <p:nvPr/>
        </p:nvSpPr>
        <p:spPr>
          <a:xfrm>
            <a:off x="-3314" y="0"/>
            <a:ext cx="50325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609600" y="274638"/>
            <a:ext cx="6705600" cy="1143000"/>
          </a:xfrm>
        </p:spPr>
        <p:txBody>
          <a:bodyPr>
            <a:normAutofit fontScale="90000"/>
          </a:bodyPr>
          <a:lstStyle/>
          <a:p>
            <a:r>
              <a:rPr lang="pl-PL" dirty="0"/>
              <a:t>Ciągłość oddziaływania cyberbullyingu</a:t>
            </a:r>
          </a:p>
        </p:txBody>
      </p:sp>
      <p:sp>
        <p:nvSpPr>
          <p:cNvPr id="3" name="Symbol zastępczy zawartości 2"/>
          <p:cNvSpPr>
            <a:spLocks noGrp="1"/>
          </p:cNvSpPr>
          <p:nvPr>
            <p:ph idx="1"/>
          </p:nvPr>
        </p:nvSpPr>
        <p:spPr>
          <a:xfrm>
            <a:off x="609600" y="1737519"/>
            <a:ext cx="4953000" cy="3886199"/>
          </a:xfrm>
        </p:spPr>
        <p:txBody>
          <a:bodyPr>
            <a:normAutofit/>
          </a:bodyPr>
          <a:lstStyle/>
          <a:p>
            <a:pPr marL="0" indent="0">
              <a:buNone/>
            </a:pPr>
            <a:r>
              <a:rPr lang="pl-PL" sz="2400" dirty="0">
                <a:solidFill>
                  <a:schemeClr val="bg1"/>
                </a:solidFill>
                <a:latin typeface="Calibri Light" panose="020F0302020204030204" pitchFamily="34" charset="0"/>
                <a:cs typeface="Calibri Light" panose="020F0302020204030204" pitchFamily="34" charset="0"/>
              </a:rPr>
              <a:t>Przemoc w sieci jest bezterminowa. Ofiara nie ma możliwości uciec od napięcia związanego ze świadomością, że treści czy materiały dostępne są dla odbiorców nieustannie. </a:t>
            </a:r>
          </a:p>
          <a:p>
            <a:pPr marL="0" indent="0">
              <a:buNone/>
            </a:pPr>
            <a:endParaRPr lang="pl-PL" sz="2400" dirty="0">
              <a:solidFill>
                <a:schemeClr val="bg1"/>
              </a:solidFill>
              <a:latin typeface="Calibri Light" panose="020F0302020204030204" pitchFamily="34" charset="0"/>
              <a:cs typeface="Calibri Light" panose="020F0302020204030204" pitchFamily="34" charset="0"/>
            </a:endParaRPr>
          </a:p>
          <a:p>
            <a:pPr marL="0" indent="0">
              <a:buNone/>
            </a:pPr>
            <a:r>
              <a:rPr lang="pl-PL" sz="2400" dirty="0">
                <a:solidFill>
                  <a:schemeClr val="bg1"/>
                </a:solidFill>
                <a:latin typeface="Arial Black" panose="020B0A04020102020204" pitchFamily="34" charset="0"/>
                <a:cs typeface="Calibri Light" panose="020F0302020204030204" pitchFamily="34" charset="0"/>
              </a:rPr>
              <a:t>Ofiara ,,…nie posiada takiego miejsca, w którym może się ukryć”</a:t>
            </a:r>
          </a:p>
        </p:txBody>
      </p:sp>
      <p:sp>
        <p:nvSpPr>
          <p:cNvPr id="4" name="Prostokąt 3">
            <a:extLst>
              <a:ext uri="{FF2B5EF4-FFF2-40B4-BE49-F238E27FC236}">
                <a16:creationId xmlns:a16="http://schemas.microsoft.com/office/drawing/2014/main" xmlns="" id="{BE826281-3587-4FE3-B2B4-5D8E58FC5180}"/>
              </a:ext>
            </a:extLst>
          </p:cNvPr>
          <p:cNvSpPr/>
          <p:nvPr/>
        </p:nvSpPr>
        <p:spPr>
          <a:xfrm>
            <a:off x="0" y="6304002"/>
            <a:ext cx="12192000" cy="553998"/>
          </a:xfrm>
          <a:prstGeom prst="rect">
            <a:avLst/>
          </a:prstGeom>
        </p:spPr>
        <p:txBody>
          <a:bodyPr wrap="square">
            <a:spAutoFit/>
          </a:bodyPr>
          <a:lstStyle/>
          <a:p>
            <a:r>
              <a:rPr lang="pl-PL" sz="1000" dirty="0">
                <a:solidFill>
                  <a:schemeClr val="bg1">
                    <a:lumMod val="50000"/>
                  </a:schemeClr>
                </a:solidFill>
              </a:rPr>
              <a:t>Źródło:  J. </a:t>
            </a:r>
            <a:r>
              <a:rPr lang="pl-PL" sz="1000" dirty="0" err="1">
                <a:solidFill>
                  <a:schemeClr val="bg1">
                    <a:lumMod val="50000"/>
                  </a:schemeClr>
                </a:solidFill>
              </a:rPr>
              <a:t>Pyżalski</a:t>
            </a:r>
            <a:r>
              <a:rPr lang="pl-PL" sz="1000" dirty="0">
                <a:solidFill>
                  <a:schemeClr val="bg1">
                    <a:lumMod val="50000"/>
                  </a:schemeClr>
                </a:solidFill>
              </a:rPr>
              <a:t>, Agresja elektroniczna i cyberbullying – stary dom z nową fasadą? Nowe technologie komunikacyjne w życiu młodzieży, (w:) J. </a:t>
            </a:r>
            <a:r>
              <a:rPr lang="pl-PL" sz="1000" dirty="0" err="1">
                <a:solidFill>
                  <a:schemeClr val="bg1">
                    <a:lumMod val="50000"/>
                  </a:schemeClr>
                </a:solidFill>
              </a:rPr>
              <a:t>Pyżalski</a:t>
            </a:r>
            <a:r>
              <a:rPr lang="pl-PL" sz="1000" dirty="0">
                <a:solidFill>
                  <a:schemeClr val="bg1">
                    <a:lumMod val="50000"/>
                  </a:schemeClr>
                </a:solidFill>
              </a:rPr>
              <a:t>, E. Roland (red.), </a:t>
            </a:r>
            <a:r>
              <a:rPr lang="pl-PL" sz="1000" dirty="0" err="1">
                <a:solidFill>
                  <a:schemeClr val="bg1">
                    <a:lumMod val="50000"/>
                  </a:schemeClr>
                </a:solidFill>
              </a:rPr>
              <a:t>Bullying</a:t>
            </a:r>
            <a:r>
              <a:rPr lang="pl-PL" sz="1000" dirty="0">
                <a:solidFill>
                  <a:schemeClr val="bg1">
                    <a:lumMod val="50000"/>
                  </a:schemeClr>
                </a:solidFill>
              </a:rPr>
              <a:t> a specjalne potrzeby edukacyjne – podręcznik metodyczny, Łódź 2010, s. 10 (za:) R. </a:t>
            </a:r>
            <a:r>
              <a:rPr lang="en-US" sz="1000" dirty="0" err="1">
                <a:solidFill>
                  <a:schemeClr val="bg1">
                    <a:lumMod val="50000"/>
                  </a:schemeClr>
                </a:solidFill>
              </a:rPr>
              <a:t>Slonje</a:t>
            </a:r>
            <a:r>
              <a:rPr lang="en-US" sz="1000" dirty="0">
                <a:solidFill>
                  <a:schemeClr val="bg1">
                    <a:lumMod val="50000"/>
                  </a:schemeClr>
                </a:solidFill>
              </a:rPr>
              <a:t>, </a:t>
            </a:r>
            <a:r>
              <a:rPr lang="pl-PL" sz="1000" dirty="0">
                <a:solidFill>
                  <a:schemeClr val="bg1">
                    <a:lumMod val="50000"/>
                  </a:schemeClr>
                </a:solidFill>
              </a:rPr>
              <a:t>P.K. </a:t>
            </a:r>
            <a:r>
              <a:rPr lang="en-US" sz="1000" dirty="0">
                <a:solidFill>
                  <a:schemeClr val="bg1">
                    <a:lumMod val="50000"/>
                  </a:schemeClr>
                </a:solidFill>
              </a:rPr>
              <a:t>Smith</a:t>
            </a:r>
            <a:r>
              <a:rPr lang="pl-PL" sz="1000" dirty="0">
                <a:solidFill>
                  <a:schemeClr val="bg1">
                    <a:lumMod val="50000"/>
                  </a:schemeClr>
                </a:solidFill>
              </a:rPr>
              <a:t>,</a:t>
            </a:r>
            <a:r>
              <a:rPr lang="en-US" sz="1000" dirty="0">
                <a:solidFill>
                  <a:schemeClr val="bg1">
                    <a:lumMod val="50000"/>
                  </a:schemeClr>
                </a:solidFill>
              </a:rPr>
              <a:t> Cyberbullying: Another main type of bullying?, „Scandinavian Journal</a:t>
            </a:r>
            <a:r>
              <a:rPr lang="pl-PL" sz="1000" dirty="0">
                <a:solidFill>
                  <a:schemeClr val="bg1">
                    <a:lumMod val="50000"/>
                  </a:schemeClr>
                </a:solidFill>
              </a:rPr>
              <a:t> </a:t>
            </a:r>
            <a:r>
              <a:rPr lang="en-US" sz="1000" dirty="0">
                <a:solidFill>
                  <a:schemeClr val="bg1">
                    <a:lumMod val="50000"/>
                  </a:schemeClr>
                </a:solidFill>
              </a:rPr>
              <a:t>of Psychology”, 49</a:t>
            </a:r>
            <a:r>
              <a:rPr lang="pl-PL" sz="1000" dirty="0">
                <a:solidFill>
                  <a:schemeClr val="bg1">
                    <a:lumMod val="50000"/>
                  </a:schemeClr>
                </a:solidFill>
              </a:rPr>
              <a:t>, 2008; </a:t>
            </a:r>
            <a:r>
              <a:rPr lang="pl-PL" sz="1000" dirty="0" err="1">
                <a:solidFill>
                  <a:schemeClr val="bg1">
                    <a:lumMod val="50000"/>
                  </a:schemeClr>
                </a:solidFill>
              </a:rPr>
              <a:t>M.Walrave</a:t>
            </a:r>
            <a:r>
              <a:rPr lang="pl-PL" sz="1000" dirty="0">
                <a:solidFill>
                  <a:schemeClr val="bg1">
                    <a:lumMod val="50000"/>
                  </a:schemeClr>
                </a:solidFill>
              </a:rPr>
              <a:t>, </a:t>
            </a:r>
            <a:r>
              <a:rPr lang="pl-PL" sz="1000" dirty="0" err="1">
                <a:solidFill>
                  <a:schemeClr val="bg1">
                    <a:lumMod val="50000"/>
                  </a:schemeClr>
                </a:solidFill>
              </a:rPr>
              <a:t>W.Heirman</a:t>
            </a:r>
            <a:r>
              <a:rPr lang="pl-PL" sz="1000" dirty="0">
                <a:solidFill>
                  <a:schemeClr val="bg1">
                    <a:lumMod val="50000"/>
                  </a:schemeClr>
                </a:solidFill>
              </a:rPr>
              <a:t>, Skutki cyberbullyingu – oskarżenie czy obrona technologii?, „Dziecko krzywdzone. Teoria, badania, praktyka”, 1(26), 2009.</a:t>
            </a:r>
          </a:p>
        </p:txBody>
      </p:sp>
    </p:spTree>
    <p:extLst>
      <p:ext uri="{BB962C8B-B14F-4D97-AF65-F5344CB8AC3E}">
        <p14:creationId xmlns:p14="http://schemas.microsoft.com/office/powerpoint/2010/main" val="1153496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olny kształt: kształt 3">
            <a:extLst>
              <a:ext uri="{FF2B5EF4-FFF2-40B4-BE49-F238E27FC236}">
                <a16:creationId xmlns:a16="http://schemas.microsoft.com/office/drawing/2014/main" xmlns="" id="{8E4A6FDB-9FBD-4EF7-81D0-58771B1A7872}"/>
              </a:ext>
            </a:extLst>
          </p:cNvPr>
          <p:cNvSpPr/>
          <p:nvPr/>
        </p:nvSpPr>
        <p:spPr>
          <a:xfrm flipH="1">
            <a:off x="-19050" y="2819400"/>
            <a:ext cx="12192000" cy="25908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50000"/>
                </a:schemeClr>
              </a:solidFill>
            </a:endParaRPr>
          </a:p>
        </p:txBody>
      </p:sp>
      <p:sp>
        <p:nvSpPr>
          <p:cNvPr id="5" name="Prostokąt 4">
            <a:extLst>
              <a:ext uri="{FF2B5EF4-FFF2-40B4-BE49-F238E27FC236}">
                <a16:creationId xmlns:a16="http://schemas.microsoft.com/office/drawing/2014/main" xmlns="" id="{C13389B5-3FEA-4CBC-8A1D-AC97F2B4CAD2}"/>
              </a:ext>
            </a:extLst>
          </p:cNvPr>
          <p:cNvSpPr/>
          <p:nvPr/>
        </p:nvSpPr>
        <p:spPr>
          <a:xfrm>
            <a:off x="-19050" y="5410200"/>
            <a:ext cx="12192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50000"/>
                </a:schemeClr>
              </a:solidFill>
            </a:endParaRPr>
          </a:p>
        </p:txBody>
      </p:sp>
      <p:sp>
        <p:nvSpPr>
          <p:cNvPr id="6" name="Prostokąt 5">
            <a:extLst>
              <a:ext uri="{FF2B5EF4-FFF2-40B4-BE49-F238E27FC236}">
                <a16:creationId xmlns:a16="http://schemas.microsoft.com/office/drawing/2014/main" xmlns="" id="{2C0F127B-14D9-43E1-818D-9A6C00E78C72}"/>
              </a:ext>
            </a:extLst>
          </p:cNvPr>
          <p:cNvSpPr/>
          <p:nvPr/>
        </p:nvSpPr>
        <p:spPr>
          <a:xfrm>
            <a:off x="647700" y="609600"/>
            <a:ext cx="10972800" cy="3145476"/>
          </a:xfrm>
          <a:prstGeom prst="rect">
            <a:avLst/>
          </a:prstGeom>
        </p:spPr>
        <p:txBody>
          <a:bodyPr vert="horz" lIns="91440" tIns="45720" rIns="91440" bIns="45720" rtlCol="0">
            <a:normAutofit/>
          </a:bodyPr>
          <a:lstStyle/>
          <a:p>
            <a:pPr algn="ctr">
              <a:spcBef>
                <a:spcPct val="20000"/>
              </a:spcBef>
            </a:pPr>
            <a:r>
              <a:rPr lang="pl-PL" sz="2400" dirty="0">
                <a:latin typeface="Arial Black" panose="020B0A04020102020204" pitchFamily="34" charset="0"/>
              </a:rPr>
              <a:t>W przeszłości, kiedy dziecko stało się podmiotem agresji czy przemocy, mogło znaleźć schronienie np. </a:t>
            </a:r>
            <a:br>
              <a:rPr lang="pl-PL" sz="2400" dirty="0">
                <a:latin typeface="Arial Black" panose="020B0A04020102020204" pitchFamily="34" charset="0"/>
              </a:rPr>
            </a:br>
            <a:r>
              <a:rPr lang="pl-PL" sz="2400" dirty="0">
                <a:latin typeface="Arial Black" panose="020B0A04020102020204" pitchFamily="34" charset="0"/>
              </a:rPr>
              <a:t>w środowisku domu rodzinnego. </a:t>
            </a:r>
          </a:p>
          <a:p>
            <a:pPr algn="ctr">
              <a:spcBef>
                <a:spcPct val="20000"/>
              </a:spcBef>
            </a:pPr>
            <a:r>
              <a:rPr lang="pl-PL" sz="2400" dirty="0">
                <a:latin typeface="Arial Black" panose="020B0A04020102020204" pitchFamily="34" charset="0"/>
              </a:rPr>
              <a:t>Sam fakt oddalenia się (fizycznego) mógł zakończyć niekorzystną relację. </a:t>
            </a:r>
          </a:p>
        </p:txBody>
      </p:sp>
      <p:sp>
        <p:nvSpPr>
          <p:cNvPr id="3" name="Symbol zastępczy zawartości 2"/>
          <p:cNvSpPr>
            <a:spLocks noGrp="1"/>
          </p:cNvSpPr>
          <p:nvPr>
            <p:ph idx="1"/>
          </p:nvPr>
        </p:nvSpPr>
        <p:spPr>
          <a:xfrm>
            <a:off x="647700" y="5026461"/>
            <a:ext cx="10972800" cy="923331"/>
          </a:xfrm>
        </p:spPr>
        <p:txBody>
          <a:bodyPr>
            <a:normAutofit/>
          </a:bodyPr>
          <a:lstStyle/>
          <a:p>
            <a:pPr marL="0" indent="0" algn="ctr">
              <a:buNone/>
            </a:pPr>
            <a:r>
              <a:rPr lang="pl-PL" sz="2400" dirty="0">
                <a:solidFill>
                  <a:schemeClr val="bg1"/>
                </a:solidFill>
                <a:latin typeface="Arial Black" panose="020B0A04020102020204" pitchFamily="34" charset="0"/>
              </a:rPr>
              <a:t>W świecie przemocy elektronicznej ofiara pozostaje </a:t>
            </a:r>
            <a:br>
              <a:rPr lang="pl-PL" sz="2400" dirty="0">
                <a:solidFill>
                  <a:schemeClr val="bg1"/>
                </a:solidFill>
                <a:latin typeface="Arial Black" panose="020B0A04020102020204" pitchFamily="34" charset="0"/>
              </a:rPr>
            </a:br>
            <a:r>
              <a:rPr lang="pl-PL" sz="2400" dirty="0">
                <a:solidFill>
                  <a:schemeClr val="bg1"/>
                </a:solidFill>
                <a:latin typeface="Arial Black" panose="020B0A04020102020204" pitchFamily="34" charset="0"/>
              </a:rPr>
              <a:t>w ciągłej relacji ze sprawcami przemocy czy agresji. </a:t>
            </a:r>
          </a:p>
        </p:txBody>
      </p:sp>
      <p:sp>
        <p:nvSpPr>
          <p:cNvPr id="8" name="Shape 2630">
            <a:extLst>
              <a:ext uri="{FF2B5EF4-FFF2-40B4-BE49-F238E27FC236}">
                <a16:creationId xmlns:a16="http://schemas.microsoft.com/office/drawing/2014/main" xmlns="" id="{29CF8B61-3672-476C-9FCA-0E51401DE601}"/>
              </a:ext>
            </a:extLst>
          </p:cNvPr>
          <p:cNvSpPr/>
          <p:nvPr/>
        </p:nvSpPr>
        <p:spPr>
          <a:xfrm>
            <a:off x="10287000" y="3776490"/>
            <a:ext cx="1015858" cy="1862310"/>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621708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rostokąt 43">
            <a:extLst>
              <a:ext uri="{FF2B5EF4-FFF2-40B4-BE49-F238E27FC236}">
                <a16:creationId xmlns:a16="http://schemas.microsoft.com/office/drawing/2014/main" xmlns="" id="{BFAD193D-5831-4406-9299-2EDE852DB9F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609600" y="274638"/>
            <a:ext cx="10972800" cy="1143000"/>
          </a:xfrm>
        </p:spPr>
        <p:txBody>
          <a:bodyPr>
            <a:normAutofit fontScale="90000"/>
          </a:bodyPr>
          <a:lstStyle/>
          <a:p>
            <a:pPr algn="l"/>
            <a:r>
              <a:rPr lang="pl-PL" dirty="0">
                <a:solidFill>
                  <a:schemeClr val="bg1"/>
                </a:solidFill>
                <a:latin typeface="Arial Black" panose="020B0A04020102020204" pitchFamily="34" charset="0"/>
              </a:rPr>
              <a:t>Nieskończona/niewidzialna publiczność cyberbullyingu</a:t>
            </a:r>
          </a:p>
        </p:txBody>
      </p:sp>
      <p:sp>
        <p:nvSpPr>
          <p:cNvPr id="3" name="Symbol zastępczy zawartości 2"/>
          <p:cNvSpPr>
            <a:spLocks noGrp="1"/>
          </p:cNvSpPr>
          <p:nvPr>
            <p:ph idx="1"/>
          </p:nvPr>
        </p:nvSpPr>
        <p:spPr>
          <a:xfrm>
            <a:off x="590983" y="1726720"/>
            <a:ext cx="6156472" cy="3611562"/>
          </a:xfrm>
        </p:spPr>
        <p:txBody>
          <a:bodyPr>
            <a:normAutofit fontScale="85000" lnSpcReduction="10000"/>
          </a:bodyPr>
          <a:lstStyle/>
          <a:p>
            <a:pPr marL="0" indent="0">
              <a:buNone/>
            </a:pPr>
            <a:r>
              <a:rPr lang="pl-PL" dirty="0">
                <a:solidFill>
                  <a:schemeClr val="bg1"/>
                </a:solidFill>
                <a:latin typeface="Calibri Light" panose="020F0302020204030204" pitchFamily="34" charset="0"/>
                <a:cs typeface="Calibri Light" panose="020F0302020204030204" pitchFamily="34" charset="0"/>
              </a:rPr>
              <a:t>Działania w sieci powodują, że nie mamy wpływu jak liczne jest grono odbiorców komentujących zamieszczony przez sprawcę przemocy materiał.</a:t>
            </a:r>
          </a:p>
          <a:p>
            <a:pPr marL="0" indent="0">
              <a:buNone/>
            </a:pPr>
            <a:r>
              <a:rPr lang="pl-PL" dirty="0">
                <a:solidFill>
                  <a:schemeClr val="bg1"/>
                </a:solidFill>
                <a:latin typeface="Calibri Light" panose="020F0302020204030204" pitchFamily="34" charset="0"/>
                <a:cs typeface="Calibri Light" panose="020F0302020204030204" pitchFamily="34" charset="0"/>
              </a:rPr>
              <a:t>Stwarza to duże obciążenie dla ofiary, która czuje się osaczona psychicznie i pozostaje ze świadomością, że wiele osób ma możliwość wglądu w umieszone w sieci materiały.</a:t>
            </a:r>
          </a:p>
        </p:txBody>
      </p:sp>
      <p:sp>
        <p:nvSpPr>
          <p:cNvPr id="4" name="Prostokąt 3">
            <a:extLst>
              <a:ext uri="{FF2B5EF4-FFF2-40B4-BE49-F238E27FC236}">
                <a16:creationId xmlns:a16="http://schemas.microsoft.com/office/drawing/2014/main" xmlns="" id="{76E9847F-E5EB-4B3A-BF0B-A0112DDA3FBC}"/>
              </a:ext>
            </a:extLst>
          </p:cNvPr>
          <p:cNvSpPr/>
          <p:nvPr/>
        </p:nvSpPr>
        <p:spPr>
          <a:xfrm>
            <a:off x="38100" y="6150114"/>
            <a:ext cx="12153900" cy="707886"/>
          </a:xfrm>
          <a:prstGeom prst="rect">
            <a:avLst/>
          </a:prstGeom>
        </p:spPr>
        <p:txBody>
          <a:bodyPr wrap="square">
            <a:spAutoFit/>
          </a:bodyPr>
          <a:lstStyle/>
          <a:p>
            <a:r>
              <a:rPr lang="pl-PL" sz="1000" dirty="0">
                <a:solidFill>
                  <a:schemeClr val="bg1"/>
                </a:solidFill>
              </a:rPr>
              <a:t>Źródło:  J. </a:t>
            </a:r>
            <a:r>
              <a:rPr lang="pl-PL" sz="1000" dirty="0" err="1">
                <a:solidFill>
                  <a:schemeClr val="bg1"/>
                </a:solidFill>
              </a:rPr>
              <a:t>Pyżalski</a:t>
            </a:r>
            <a:r>
              <a:rPr lang="pl-PL" sz="1000" dirty="0">
                <a:solidFill>
                  <a:schemeClr val="bg1"/>
                </a:solidFill>
              </a:rPr>
              <a:t>, Agresja elektroniczna i cyberbullying – stary dom z nową fasadą? Nowe technologie komunikacyjne w życiu młodzieży, (w:) J. </a:t>
            </a:r>
            <a:r>
              <a:rPr lang="pl-PL" sz="1000" dirty="0" err="1">
                <a:solidFill>
                  <a:schemeClr val="bg1"/>
                </a:solidFill>
              </a:rPr>
              <a:t>Pyżalski</a:t>
            </a:r>
            <a:r>
              <a:rPr lang="pl-PL" sz="1000" dirty="0">
                <a:solidFill>
                  <a:schemeClr val="bg1"/>
                </a:solidFill>
              </a:rPr>
              <a:t>, E. Roland (red.), </a:t>
            </a:r>
            <a:r>
              <a:rPr lang="pl-PL" sz="1000" dirty="0" err="1">
                <a:solidFill>
                  <a:schemeClr val="bg1"/>
                </a:solidFill>
              </a:rPr>
              <a:t>Bullying</a:t>
            </a:r>
            <a:r>
              <a:rPr lang="pl-PL" sz="1000" dirty="0">
                <a:solidFill>
                  <a:schemeClr val="bg1"/>
                </a:solidFill>
              </a:rPr>
              <a:t> a specjalne potrzeby edukacyjne – podręcznik metodyczny, Łódź 2010, s. 10 (za:) D. </a:t>
            </a:r>
            <a:r>
              <a:rPr lang="en-US" sz="1000" dirty="0">
                <a:solidFill>
                  <a:schemeClr val="bg1"/>
                </a:solidFill>
              </a:rPr>
              <a:t>Boyd,</a:t>
            </a:r>
            <a:r>
              <a:rPr lang="pl-PL" sz="1000" dirty="0">
                <a:solidFill>
                  <a:schemeClr val="bg1"/>
                </a:solidFill>
              </a:rPr>
              <a:t> </a:t>
            </a:r>
            <a:r>
              <a:rPr lang="en-US" sz="1000" dirty="0">
                <a:solidFill>
                  <a:schemeClr val="bg1"/>
                </a:solidFill>
              </a:rPr>
              <a:t>Why Youth (Heart) Social Network Sites: The Role of Networked Publics in Teenage</a:t>
            </a:r>
            <a:r>
              <a:rPr lang="pl-PL" sz="1000" dirty="0">
                <a:solidFill>
                  <a:schemeClr val="bg1"/>
                </a:solidFill>
              </a:rPr>
              <a:t> </a:t>
            </a:r>
            <a:r>
              <a:rPr lang="en-US" sz="1000" dirty="0">
                <a:solidFill>
                  <a:schemeClr val="bg1"/>
                </a:solidFill>
              </a:rPr>
              <a:t>Social Life, </a:t>
            </a:r>
            <a:r>
              <a:rPr lang="pl-PL" sz="1000" dirty="0">
                <a:solidFill>
                  <a:schemeClr val="bg1"/>
                </a:solidFill>
              </a:rPr>
              <a:t>(</a:t>
            </a:r>
            <a:r>
              <a:rPr lang="en-US" sz="1000" dirty="0">
                <a:solidFill>
                  <a:schemeClr val="bg1"/>
                </a:solidFill>
              </a:rPr>
              <a:t>w:</a:t>
            </a:r>
            <a:r>
              <a:rPr lang="pl-PL" sz="1000" dirty="0">
                <a:solidFill>
                  <a:schemeClr val="bg1"/>
                </a:solidFill>
              </a:rPr>
              <a:t>)</a:t>
            </a:r>
            <a:r>
              <a:rPr lang="en-US" sz="1000" dirty="0">
                <a:solidFill>
                  <a:schemeClr val="bg1"/>
                </a:solidFill>
              </a:rPr>
              <a:t> D. Buckingham (red.), Mc Arthur Foundation on Digital Learning – Youth, Identity,</a:t>
            </a:r>
            <a:r>
              <a:rPr lang="pl-PL" sz="1000" dirty="0">
                <a:solidFill>
                  <a:schemeClr val="bg1"/>
                </a:solidFill>
              </a:rPr>
              <a:t> </a:t>
            </a:r>
            <a:r>
              <a:rPr lang="en-US" sz="1000" dirty="0">
                <a:solidFill>
                  <a:schemeClr val="bg1"/>
                </a:solidFill>
              </a:rPr>
              <a:t>and Digital Media Volume, Cambridge</a:t>
            </a:r>
            <a:r>
              <a:rPr lang="pl-PL" sz="1000" dirty="0">
                <a:solidFill>
                  <a:schemeClr val="bg1"/>
                </a:solidFill>
              </a:rPr>
              <a:t>, 2007; J.J. </a:t>
            </a:r>
            <a:r>
              <a:rPr lang="pl-PL" sz="1000" dirty="0" err="1">
                <a:solidFill>
                  <a:schemeClr val="bg1"/>
                </a:solidFill>
              </a:rPr>
              <a:t>Dooley</a:t>
            </a:r>
            <a:r>
              <a:rPr lang="pl-PL" sz="1000" dirty="0">
                <a:solidFill>
                  <a:schemeClr val="bg1"/>
                </a:solidFill>
              </a:rPr>
              <a:t>, J. </a:t>
            </a:r>
            <a:r>
              <a:rPr lang="pl-PL" sz="1000" dirty="0" err="1">
                <a:solidFill>
                  <a:schemeClr val="bg1"/>
                </a:solidFill>
              </a:rPr>
              <a:t>Pyżalski</a:t>
            </a:r>
            <a:r>
              <a:rPr lang="pl-PL" sz="1000" dirty="0">
                <a:solidFill>
                  <a:schemeClr val="bg1"/>
                </a:solidFill>
              </a:rPr>
              <a:t>, D. Cross, Cyberbullying Versus Face-to-Face </a:t>
            </a:r>
            <a:r>
              <a:rPr lang="pl-PL" sz="1000" dirty="0" err="1">
                <a:solidFill>
                  <a:schemeClr val="bg1"/>
                </a:solidFill>
              </a:rPr>
              <a:t>Bullying</a:t>
            </a:r>
            <a:r>
              <a:rPr lang="pl-PL" sz="1000" dirty="0">
                <a:solidFill>
                  <a:schemeClr val="bg1"/>
                </a:solidFill>
              </a:rPr>
              <a:t>: A </a:t>
            </a:r>
            <a:r>
              <a:rPr lang="pl-PL" sz="1000" dirty="0" err="1">
                <a:solidFill>
                  <a:schemeClr val="bg1"/>
                </a:solidFill>
              </a:rPr>
              <a:t>Theoretical</a:t>
            </a:r>
            <a:endParaRPr lang="pl-PL" sz="1000" dirty="0">
              <a:solidFill>
                <a:schemeClr val="bg1"/>
              </a:solidFill>
            </a:endParaRPr>
          </a:p>
          <a:p>
            <a:r>
              <a:rPr lang="pl-PL" sz="1000" dirty="0">
                <a:solidFill>
                  <a:schemeClr val="bg1"/>
                </a:solidFill>
              </a:rPr>
              <a:t>and </a:t>
            </a:r>
            <a:r>
              <a:rPr lang="pl-PL" sz="1000" dirty="0" err="1">
                <a:solidFill>
                  <a:schemeClr val="bg1"/>
                </a:solidFill>
              </a:rPr>
              <a:t>Conceptual</a:t>
            </a:r>
            <a:r>
              <a:rPr lang="pl-PL" sz="1000" dirty="0">
                <a:solidFill>
                  <a:schemeClr val="bg1"/>
                </a:solidFill>
              </a:rPr>
              <a:t> </a:t>
            </a:r>
            <a:r>
              <a:rPr lang="pl-PL" sz="1000" dirty="0" err="1">
                <a:solidFill>
                  <a:schemeClr val="bg1"/>
                </a:solidFill>
              </a:rPr>
              <a:t>Review</a:t>
            </a:r>
            <a:r>
              <a:rPr lang="pl-PL" sz="1000" dirty="0">
                <a:solidFill>
                  <a:schemeClr val="bg1"/>
                </a:solidFill>
              </a:rPr>
              <a:t>, „</a:t>
            </a:r>
            <a:r>
              <a:rPr lang="pl-PL" sz="1000" i="1" dirty="0" err="1">
                <a:solidFill>
                  <a:schemeClr val="bg1"/>
                </a:solidFill>
              </a:rPr>
              <a:t>Zeitschrift</a:t>
            </a:r>
            <a:r>
              <a:rPr lang="pl-PL" sz="1000" i="1" dirty="0">
                <a:solidFill>
                  <a:schemeClr val="bg1"/>
                </a:solidFill>
              </a:rPr>
              <a:t> </a:t>
            </a:r>
            <a:r>
              <a:rPr lang="pl-PL" sz="1000" i="1" dirty="0" err="1">
                <a:solidFill>
                  <a:schemeClr val="bg1"/>
                </a:solidFill>
              </a:rPr>
              <a:t>für</a:t>
            </a:r>
            <a:r>
              <a:rPr lang="pl-PL" sz="1000" i="1" dirty="0">
                <a:solidFill>
                  <a:schemeClr val="bg1"/>
                </a:solidFill>
              </a:rPr>
              <a:t> Psychologie/</a:t>
            </a:r>
            <a:r>
              <a:rPr lang="pl-PL" sz="1000" i="1" dirty="0" err="1">
                <a:solidFill>
                  <a:schemeClr val="bg1"/>
                </a:solidFill>
              </a:rPr>
              <a:t>Journal</a:t>
            </a:r>
            <a:r>
              <a:rPr lang="pl-PL" sz="1000" i="1" dirty="0">
                <a:solidFill>
                  <a:schemeClr val="bg1"/>
                </a:solidFill>
              </a:rPr>
              <a:t> of </a:t>
            </a:r>
            <a:r>
              <a:rPr lang="pl-PL" sz="1000" i="1" dirty="0" err="1">
                <a:solidFill>
                  <a:schemeClr val="bg1"/>
                </a:solidFill>
              </a:rPr>
              <a:t>Psychology</a:t>
            </a:r>
            <a:r>
              <a:rPr lang="pl-PL" sz="1000" dirty="0">
                <a:solidFill>
                  <a:schemeClr val="bg1"/>
                </a:solidFill>
              </a:rPr>
              <a:t>”, 217(4), 2009.</a:t>
            </a:r>
          </a:p>
        </p:txBody>
      </p:sp>
      <p:sp>
        <p:nvSpPr>
          <p:cNvPr id="5" name="Shape 2615">
            <a:extLst>
              <a:ext uri="{FF2B5EF4-FFF2-40B4-BE49-F238E27FC236}">
                <a16:creationId xmlns:a16="http://schemas.microsoft.com/office/drawing/2014/main" xmlns="" id="{0A233D21-CA96-4047-B6D0-34137EF4F437}"/>
              </a:ext>
            </a:extLst>
          </p:cNvPr>
          <p:cNvSpPr/>
          <p:nvPr/>
        </p:nvSpPr>
        <p:spPr>
          <a:xfrm>
            <a:off x="8902445" y="336011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6" name="Shape 2616">
            <a:extLst>
              <a:ext uri="{FF2B5EF4-FFF2-40B4-BE49-F238E27FC236}">
                <a16:creationId xmlns:a16="http://schemas.microsoft.com/office/drawing/2014/main" xmlns="" id="{82BF7C3F-A227-44F2-B395-693F8072BB6A}"/>
              </a:ext>
            </a:extLst>
          </p:cNvPr>
          <p:cNvSpPr/>
          <p:nvPr/>
        </p:nvSpPr>
        <p:spPr>
          <a:xfrm>
            <a:off x="9054846" y="1371600"/>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7" name="Shape 2616">
            <a:extLst>
              <a:ext uri="{FF2B5EF4-FFF2-40B4-BE49-F238E27FC236}">
                <a16:creationId xmlns:a16="http://schemas.microsoft.com/office/drawing/2014/main" xmlns="" id="{A89BF7CE-BED0-418B-B091-F824B98E55A0}"/>
              </a:ext>
            </a:extLst>
          </p:cNvPr>
          <p:cNvSpPr/>
          <p:nvPr/>
        </p:nvSpPr>
        <p:spPr>
          <a:xfrm>
            <a:off x="8689792" y="4911898"/>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8" name="Shape 2616">
            <a:extLst>
              <a:ext uri="{FF2B5EF4-FFF2-40B4-BE49-F238E27FC236}">
                <a16:creationId xmlns:a16="http://schemas.microsoft.com/office/drawing/2014/main" xmlns="" id="{39065B43-1F92-4C6A-AD3A-77DD0C12BCD4}"/>
              </a:ext>
            </a:extLst>
          </p:cNvPr>
          <p:cNvSpPr/>
          <p:nvPr/>
        </p:nvSpPr>
        <p:spPr>
          <a:xfrm>
            <a:off x="10680301" y="1860544"/>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9" name="Shape 2616">
            <a:extLst>
              <a:ext uri="{FF2B5EF4-FFF2-40B4-BE49-F238E27FC236}">
                <a16:creationId xmlns:a16="http://schemas.microsoft.com/office/drawing/2014/main" xmlns="" id="{CDA0D58A-522D-4A3B-A087-018A27A8C366}"/>
              </a:ext>
            </a:extLst>
          </p:cNvPr>
          <p:cNvSpPr/>
          <p:nvPr/>
        </p:nvSpPr>
        <p:spPr>
          <a:xfrm>
            <a:off x="10362873" y="4208386"/>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10" name="Shape 2616">
            <a:extLst>
              <a:ext uri="{FF2B5EF4-FFF2-40B4-BE49-F238E27FC236}">
                <a16:creationId xmlns:a16="http://schemas.microsoft.com/office/drawing/2014/main" xmlns="" id="{EDE42522-C03D-43FA-A720-68DA4CDE419F}"/>
              </a:ext>
            </a:extLst>
          </p:cNvPr>
          <p:cNvSpPr/>
          <p:nvPr/>
        </p:nvSpPr>
        <p:spPr>
          <a:xfrm>
            <a:off x="11340628" y="2967173"/>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11" name="Shape 2616">
            <a:extLst>
              <a:ext uri="{FF2B5EF4-FFF2-40B4-BE49-F238E27FC236}">
                <a16:creationId xmlns:a16="http://schemas.microsoft.com/office/drawing/2014/main" xmlns="" id="{AF4A21BB-2136-4671-B711-4AF0CC6EBD06}"/>
              </a:ext>
            </a:extLst>
          </p:cNvPr>
          <p:cNvSpPr/>
          <p:nvPr/>
        </p:nvSpPr>
        <p:spPr>
          <a:xfrm>
            <a:off x="9956618" y="5331651"/>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12" name="Shape 2616">
            <a:extLst>
              <a:ext uri="{FF2B5EF4-FFF2-40B4-BE49-F238E27FC236}">
                <a16:creationId xmlns:a16="http://schemas.microsoft.com/office/drawing/2014/main" xmlns="" id="{F181FAF1-8A29-4E59-9CFB-C8A07B9DFB78}"/>
              </a:ext>
            </a:extLst>
          </p:cNvPr>
          <p:cNvSpPr/>
          <p:nvPr/>
        </p:nvSpPr>
        <p:spPr>
          <a:xfrm>
            <a:off x="9651708" y="2180538"/>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13" name="Shape 2616">
            <a:extLst>
              <a:ext uri="{FF2B5EF4-FFF2-40B4-BE49-F238E27FC236}">
                <a16:creationId xmlns:a16="http://schemas.microsoft.com/office/drawing/2014/main" xmlns="" id="{90C5DC66-59C4-413A-8759-8F48720E8CFD}"/>
              </a:ext>
            </a:extLst>
          </p:cNvPr>
          <p:cNvSpPr/>
          <p:nvPr/>
        </p:nvSpPr>
        <p:spPr>
          <a:xfrm>
            <a:off x="7569055" y="4568273"/>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14" name="Shape 2616">
            <a:extLst>
              <a:ext uri="{FF2B5EF4-FFF2-40B4-BE49-F238E27FC236}">
                <a16:creationId xmlns:a16="http://schemas.microsoft.com/office/drawing/2014/main" xmlns="" id="{6B8FD2EC-DE5C-4518-816D-9E3EC36AAF6F}"/>
              </a:ext>
            </a:extLst>
          </p:cNvPr>
          <p:cNvSpPr/>
          <p:nvPr/>
        </p:nvSpPr>
        <p:spPr>
          <a:xfrm>
            <a:off x="7835646" y="2419958"/>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15" name="Shape 2616">
            <a:extLst>
              <a:ext uri="{FF2B5EF4-FFF2-40B4-BE49-F238E27FC236}">
                <a16:creationId xmlns:a16="http://schemas.microsoft.com/office/drawing/2014/main" xmlns="" id="{B4384859-B11E-4583-9E63-4DC86F8873E6}"/>
              </a:ext>
            </a:extLst>
          </p:cNvPr>
          <p:cNvSpPr/>
          <p:nvPr/>
        </p:nvSpPr>
        <p:spPr>
          <a:xfrm>
            <a:off x="7010400" y="3558263"/>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cxnSp>
        <p:nvCxnSpPr>
          <p:cNvPr id="17" name="Łącznik prosty ze strzałką 16">
            <a:extLst>
              <a:ext uri="{FF2B5EF4-FFF2-40B4-BE49-F238E27FC236}">
                <a16:creationId xmlns:a16="http://schemas.microsoft.com/office/drawing/2014/main" xmlns="" id="{61B5ABEA-0655-4D1F-8CAC-C6A18D7951A3}"/>
              </a:ext>
            </a:extLst>
          </p:cNvPr>
          <p:cNvCxnSpPr/>
          <p:nvPr/>
        </p:nvCxnSpPr>
        <p:spPr>
          <a:xfrm flipH="1">
            <a:off x="9181772" y="2114541"/>
            <a:ext cx="133351" cy="95881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8" name="Łącznik prosty ze strzałką 17">
            <a:extLst>
              <a:ext uri="{FF2B5EF4-FFF2-40B4-BE49-F238E27FC236}">
                <a16:creationId xmlns:a16="http://schemas.microsoft.com/office/drawing/2014/main" xmlns="" id="{1D5F05F8-B865-4DFA-AC05-B54579FB72CC}"/>
              </a:ext>
            </a:extLst>
          </p:cNvPr>
          <p:cNvCxnSpPr>
            <a:cxnSpLocks/>
          </p:cNvCxnSpPr>
          <p:nvPr/>
        </p:nvCxnSpPr>
        <p:spPr>
          <a:xfrm flipH="1">
            <a:off x="9594453" y="2902975"/>
            <a:ext cx="183858" cy="31819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21" name="Łącznik prosty ze strzałką 20">
            <a:extLst>
              <a:ext uri="{FF2B5EF4-FFF2-40B4-BE49-F238E27FC236}">
                <a16:creationId xmlns:a16="http://schemas.microsoft.com/office/drawing/2014/main" xmlns="" id="{BBA0ACC1-AF16-434B-B3F9-76478FFC07FA}"/>
              </a:ext>
            </a:extLst>
          </p:cNvPr>
          <p:cNvCxnSpPr>
            <a:cxnSpLocks/>
          </p:cNvCxnSpPr>
          <p:nvPr/>
        </p:nvCxnSpPr>
        <p:spPr>
          <a:xfrm flipH="1">
            <a:off x="9625911" y="2434535"/>
            <a:ext cx="1219199" cy="1123728"/>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26" name="Łącznik prosty ze strzałką 25">
            <a:extLst>
              <a:ext uri="{FF2B5EF4-FFF2-40B4-BE49-F238E27FC236}">
                <a16:creationId xmlns:a16="http://schemas.microsoft.com/office/drawing/2014/main" xmlns="" id="{D323EA72-AB34-491E-9120-A509BE99AD05}"/>
              </a:ext>
            </a:extLst>
          </p:cNvPr>
          <p:cNvCxnSpPr>
            <a:cxnSpLocks/>
          </p:cNvCxnSpPr>
          <p:nvPr/>
        </p:nvCxnSpPr>
        <p:spPr>
          <a:xfrm flipH="1">
            <a:off x="9778312" y="3489451"/>
            <a:ext cx="1352551" cy="221212"/>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28" name="Łącznik prosty ze strzałką 27">
            <a:extLst>
              <a:ext uri="{FF2B5EF4-FFF2-40B4-BE49-F238E27FC236}">
                <a16:creationId xmlns:a16="http://schemas.microsoft.com/office/drawing/2014/main" xmlns="" id="{9BEE7FFE-FFC9-4F81-A96D-93F6420A73CA}"/>
              </a:ext>
            </a:extLst>
          </p:cNvPr>
          <p:cNvCxnSpPr>
            <a:cxnSpLocks/>
          </p:cNvCxnSpPr>
          <p:nvPr/>
        </p:nvCxnSpPr>
        <p:spPr>
          <a:xfrm flipH="1" flipV="1">
            <a:off x="9651708" y="4087699"/>
            <a:ext cx="469937" cy="337480"/>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1" name="Łącznik prosty ze strzałką 30">
            <a:extLst>
              <a:ext uri="{FF2B5EF4-FFF2-40B4-BE49-F238E27FC236}">
                <a16:creationId xmlns:a16="http://schemas.microsoft.com/office/drawing/2014/main" xmlns="" id="{D33BB20F-6D78-434D-96AC-A15B714C55D4}"/>
              </a:ext>
            </a:extLst>
          </p:cNvPr>
          <p:cNvCxnSpPr>
            <a:cxnSpLocks/>
          </p:cNvCxnSpPr>
          <p:nvPr/>
        </p:nvCxnSpPr>
        <p:spPr>
          <a:xfrm flipH="1" flipV="1">
            <a:off x="9461100" y="4309520"/>
            <a:ext cx="546191" cy="730931"/>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4" name="Łącznik prosty ze strzałką 33">
            <a:extLst>
              <a:ext uri="{FF2B5EF4-FFF2-40B4-BE49-F238E27FC236}">
                <a16:creationId xmlns:a16="http://schemas.microsoft.com/office/drawing/2014/main" xmlns="" id="{A7B07D4F-18FA-450C-A3A8-97ADA28F6296}"/>
              </a:ext>
            </a:extLst>
          </p:cNvPr>
          <p:cNvCxnSpPr>
            <a:cxnSpLocks/>
          </p:cNvCxnSpPr>
          <p:nvPr/>
        </p:nvCxnSpPr>
        <p:spPr>
          <a:xfrm flipV="1">
            <a:off x="8969119" y="4180770"/>
            <a:ext cx="88937" cy="497509"/>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6" name="Łącznik prosty ze strzałką 35">
            <a:extLst>
              <a:ext uri="{FF2B5EF4-FFF2-40B4-BE49-F238E27FC236}">
                <a16:creationId xmlns:a16="http://schemas.microsoft.com/office/drawing/2014/main" xmlns="" id="{DF78DB38-6A80-46D0-9E0E-B909702C6F04}"/>
              </a:ext>
            </a:extLst>
          </p:cNvPr>
          <p:cNvCxnSpPr>
            <a:cxnSpLocks/>
          </p:cNvCxnSpPr>
          <p:nvPr/>
        </p:nvCxnSpPr>
        <p:spPr>
          <a:xfrm flipV="1">
            <a:off x="8219747" y="4031408"/>
            <a:ext cx="533480" cy="457446"/>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8" name="Łącznik prosty ze strzałką 37">
            <a:extLst>
              <a:ext uri="{FF2B5EF4-FFF2-40B4-BE49-F238E27FC236}">
                <a16:creationId xmlns:a16="http://schemas.microsoft.com/office/drawing/2014/main" xmlns="" id="{A96EDCDD-A85F-4F29-A857-757A840451D4}"/>
              </a:ext>
            </a:extLst>
          </p:cNvPr>
          <p:cNvCxnSpPr>
            <a:cxnSpLocks/>
          </p:cNvCxnSpPr>
          <p:nvPr/>
        </p:nvCxnSpPr>
        <p:spPr>
          <a:xfrm flipV="1">
            <a:off x="7626095" y="3721947"/>
            <a:ext cx="993717" cy="163240"/>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41" name="Łącznik prosty ze strzałką 40">
            <a:extLst>
              <a:ext uri="{FF2B5EF4-FFF2-40B4-BE49-F238E27FC236}">
                <a16:creationId xmlns:a16="http://schemas.microsoft.com/office/drawing/2014/main" xmlns="" id="{F54F31B6-F686-47E2-8077-1BE6C0526309}"/>
              </a:ext>
            </a:extLst>
          </p:cNvPr>
          <p:cNvCxnSpPr>
            <a:cxnSpLocks/>
          </p:cNvCxnSpPr>
          <p:nvPr/>
        </p:nvCxnSpPr>
        <p:spPr>
          <a:xfrm>
            <a:off x="8486487" y="3107625"/>
            <a:ext cx="238221" cy="191278"/>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075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oto of man reading book to woman under grey cloudy sky">
            <a:extLst>
              <a:ext uri="{FF2B5EF4-FFF2-40B4-BE49-F238E27FC236}">
                <a16:creationId xmlns:a16="http://schemas.microsoft.com/office/drawing/2014/main" xmlns="" id="{9E2DBB90-ADD3-4E0E-B0A5-A386EE5864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444" r="11234"/>
          <a:stretch/>
        </p:blipFill>
        <p:spPr bwMode="auto">
          <a:xfrm>
            <a:off x="4876800" y="0"/>
            <a:ext cx="7315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Dowolny kształt: kształt 4">
            <a:extLst>
              <a:ext uri="{FF2B5EF4-FFF2-40B4-BE49-F238E27FC236}">
                <a16:creationId xmlns:a16="http://schemas.microsoft.com/office/drawing/2014/main" xmlns="" id="{12E70C4B-F976-4383-A39B-E693E8A7D724}"/>
              </a:ext>
            </a:extLst>
          </p:cNvPr>
          <p:cNvSpPr/>
          <p:nvPr/>
        </p:nvSpPr>
        <p:spPr>
          <a:xfrm>
            <a:off x="0" y="0"/>
            <a:ext cx="7467600" cy="6858000"/>
          </a:xfrm>
          <a:custGeom>
            <a:avLst/>
            <a:gdLst>
              <a:gd name="connsiteX0" fmla="*/ 0 w 6858000"/>
              <a:gd name="connsiteY0" fmla="*/ 0 h 6858000"/>
              <a:gd name="connsiteX1" fmla="*/ 4800600 w 6858000"/>
              <a:gd name="connsiteY1" fmla="*/ 0 h 6858000"/>
              <a:gd name="connsiteX2" fmla="*/ 6858000 w 6858000"/>
              <a:gd name="connsiteY2" fmla="*/ 6858000 h 6858000"/>
              <a:gd name="connsiteX3" fmla="*/ 4800600 w 6858000"/>
              <a:gd name="connsiteY3" fmla="*/ 6858000 h 6858000"/>
              <a:gd name="connsiteX4" fmla="*/ 0 w 6858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858000">
                <a:moveTo>
                  <a:pt x="0" y="0"/>
                </a:moveTo>
                <a:lnTo>
                  <a:pt x="4800600" y="0"/>
                </a:lnTo>
                <a:lnTo>
                  <a:pt x="6858000" y="6858000"/>
                </a:lnTo>
                <a:lnTo>
                  <a:pt x="4800600" y="6858000"/>
                </a:lnTo>
                <a:lnTo>
                  <a:pt x="0" y="68580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304800" y="762000"/>
            <a:ext cx="5334000" cy="5821363"/>
          </a:xfrm>
        </p:spPr>
        <p:txBody>
          <a:bodyPr>
            <a:normAutofit lnSpcReduction="10000"/>
          </a:bodyPr>
          <a:lstStyle/>
          <a:p>
            <a:pPr marL="0" indent="0">
              <a:buNone/>
            </a:pPr>
            <a:r>
              <a:rPr lang="pl-PL" sz="4000" dirty="0">
                <a:solidFill>
                  <a:schemeClr val="bg1"/>
                </a:solidFill>
                <a:latin typeface="Arial Black" panose="020B0A04020102020204" pitchFamily="34" charset="0"/>
                <a:ea typeface="+mj-ea"/>
                <a:cs typeface="+mj-cs"/>
              </a:rPr>
              <a:t>Generacja X</a:t>
            </a:r>
          </a:p>
          <a:p>
            <a:pPr marL="0" indent="0">
              <a:buNone/>
            </a:pPr>
            <a:endParaRPr lang="pl-PL" sz="2000" dirty="0">
              <a:solidFill>
                <a:schemeClr val="bg1"/>
              </a:solidFill>
              <a:latin typeface="Calibri Light" panose="020F0302020204030204" pitchFamily="34" charset="0"/>
              <a:cs typeface="Calibri Light" panose="020F0302020204030204" pitchFamily="34" charset="0"/>
            </a:endParaRPr>
          </a:p>
          <a:p>
            <a:pPr marL="0" indent="0">
              <a:buNone/>
            </a:pPr>
            <a:r>
              <a:rPr lang="pl-PL" sz="2000" dirty="0">
                <a:solidFill>
                  <a:schemeClr val="bg1"/>
                </a:solidFill>
                <a:latin typeface="Calibri Light" panose="020F0302020204030204" pitchFamily="34" charset="0"/>
                <a:cs typeface="Calibri Light" panose="020F0302020204030204" pitchFamily="34" charset="0"/>
              </a:rPr>
              <a:t>Wzrasta w warunkach kryzysu gospodarczego i przemian społecznych. Obserwują zjawiska kurczącego się rynku pracy, postępujące bezrobocie.</a:t>
            </a:r>
          </a:p>
          <a:p>
            <a:pPr marL="0" indent="0">
              <a:buNone/>
            </a:pPr>
            <a:endParaRPr lang="pl-PL" sz="2000" dirty="0">
              <a:solidFill>
                <a:schemeClr val="bg1"/>
              </a:solidFill>
              <a:latin typeface="Calibri Light" panose="020F0302020204030204" pitchFamily="34" charset="0"/>
              <a:cs typeface="Calibri Light" panose="020F0302020204030204" pitchFamily="34" charset="0"/>
            </a:endParaRPr>
          </a:p>
          <a:p>
            <a:pPr marL="0" indent="0">
              <a:buNone/>
            </a:pPr>
            <a:r>
              <a:rPr lang="pl-PL" sz="2000" dirty="0">
                <a:solidFill>
                  <a:schemeClr val="bg1"/>
                </a:solidFill>
                <a:latin typeface="Calibri Light" panose="020F0302020204030204" pitchFamily="34" charset="0"/>
                <a:cs typeface="Calibri Light" panose="020F0302020204030204" pitchFamily="34" charset="0"/>
              </a:rPr>
              <a:t>Generacja, która odbiera świat mediów (telewizję, radio, prasę) bez możliwości ich bezpośredniego kreowania.</a:t>
            </a:r>
          </a:p>
          <a:p>
            <a:pPr marL="0" indent="0">
              <a:buNone/>
            </a:pPr>
            <a:endParaRPr lang="pl-PL" sz="2000" dirty="0">
              <a:solidFill>
                <a:schemeClr val="bg1"/>
              </a:solidFill>
              <a:latin typeface="Calibri Light" panose="020F0302020204030204" pitchFamily="34" charset="0"/>
              <a:cs typeface="Calibri Light" panose="020F0302020204030204" pitchFamily="34" charset="0"/>
            </a:endParaRPr>
          </a:p>
          <a:p>
            <a:pPr marL="0" indent="0">
              <a:buNone/>
            </a:pPr>
            <a:r>
              <a:rPr lang="pl-PL" sz="2000" dirty="0">
                <a:solidFill>
                  <a:schemeClr val="bg1"/>
                </a:solidFill>
                <a:latin typeface="Calibri Light" panose="020F0302020204030204" pitchFamily="34" charset="0"/>
                <a:cs typeface="Calibri Light" panose="020F0302020204030204" pitchFamily="34" charset="0"/>
              </a:rPr>
              <a:t> Jest to generacja odbiorców świata mediów. Pokolenie ceni stabilność, bez konieczności realizowania nowych wyzwań.</a:t>
            </a:r>
          </a:p>
          <a:p>
            <a:pPr marL="0" indent="0">
              <a:buNone/>
            </a:pPr>
            <a:endParaRPr lang="pl-PL" sz="2000" dirty="0">
              <a:solidFill>
                <a:schemeClr val="bg1"/>
              </a:solidFill>
              <a:latin typeface="Calibri Light" panose="020F0302020204030204" pitchFamily="34" charset="0"/>
              <a:cs typeface="Calibri Light" panose="020F0302020204030204" pitchFamily="34" charset="0"/>
            </a:endParaRPr>
          </a:p>
          <a:p>
            <a:pPr marL="0" indent="0">
              <a:buNone/>
            </a:pPr>
            <a:r>
              <a:rPr lang="pl-PL" sz="1500" dirty="0">
                <a:solidFill>
                  <a:schemeClr val="bg1"/>
                </a:solidFill>
              </a:rPr>
              <a:t>Źródło: B. </a:t>
            </a:r>
            <a:r>
              <a:rPr lang="pl-PL" sz="1500" dirty="0" err="1">
                <a:solidFill>
                  <a:schemeClr val="bg1"/>
                </a:solidFill>
              </a:rPr>
              <a:t>Hysa</a:t>
            </a:r>
            <a:r>
              <a:rPr lang="pl-PL" sz="1500" dirty="0">
                <a:solidFill>
                  <a:schemeClr val="bg1"/>
                </a:solidFill>
              </a:rPr>
              <a:t>, Zarządzanie różnorodnością pokoleniową, Zeszyty Naukowe Politechniki Śląskiej, 2016.</a:t>
            </a:r>
          </a:p>
        </p:txBody>
      </p:sp>
    </p:spTree>
    <p:extLst>
      <p:ext uri="{BB962C8B-B14F-4D97-AF65-F5344CB8AC3E}">
        <p14:creationId xmlns:p14="http://schemas.microsoft.com/office/powerpoint/2010/main" val="6260748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olny kształt: kształt 4">
            <a:extLst>
              <a:ext uri="{FF2B5EF4-FFF2-40B4-BE49-F238E27FC236}">
                <a16:creationId xmlns:a16="http://schemas.microsoft.com/office/drawing/2014/main" xmlns="" id="{193D4284-784C-49E4-93B3-27A2FBC0222F}"/>
              </a:ext>
            </a:extLst>
          </p:cNvPr>
          <p:cNvSpPr/>
          <p:nvPr/>
        </p:nvSpPr>
        <p:spPr>
          <a:xfrm rot="5400000" flipH="1">
            <a:off x="2667000" y="2184538"/>
            <a:ext cx="6858000" cy="249555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50000"/>
                </a:schemeClr>
              </a:solidFill>
            </a:endParaRPr>
          </a:p>
        </p:txBody>
      </p:sp>
      <p:sp>
        <p:nvSpPr>
          <p:cNvPr id="6" name="Prostokąt 5">
            <a:extLst>
              <a:ext uri="{FF2B5EF4-FFF2-40B4-BE49-F238E27FC236}">
                <a16:creationId xmlns:a16="http://schemas.microsoft.com/office/drawing/2014/main" xmlns="" id="{91B384CB-D9BC-4EA2-AA36-6388E17F90F0}"/>
              </a:ext>
            </a:extLst>
          </p:cNvPr>
          <p:cNvSpPr/>
          <p:nvPr/>
        </p:nvSpPr>
        <p:spPr>
          <a:xfrm>
            <a:off x="-1" y="0"/>
            <a:ext cx="48482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xmlns="" id="{942B7F2A-3085-413C-9964-69763D262B58}"/>
              </a:ext>
            </a:extLst>
          </p:cNvPr>
          <p:cNvSpPr/>
          <p:nvPr/>
        </p:nvSpPr>
        <p:spPr>
          <a:xfrm>
            <a:off x="0" y="5181600"/>
            <a:ext cx="6096000" cy="1200329"/>
          </a:xfrm>
          <a:prstGeom prst="rect">
            <a:avLst/>
          </a:prstGeom>
        </p:spPr>
        <p:txBody>
          <a:bodyPr>
            <a:spAutoFit/>
          </a:bodyPr>
          <a:lstStyle/>
          <a:p>
            <a:pPr algn="ctr"/>
            <a:r>
              <a:rPr lang="pl-PL" dirty="0">
                <a:solidFill>
                  <a:schemeClr val="bg1"/>
                </a:solidFill>
                <a:latin typeface="Calibri Light" panose="020F0302020204030204" pitchFamily="34" charset="0"/>
                <a:cs typeface="Calibri Light" panose="020F0302020204030204" pitchFamily="34" charset="0"/>
              </a:rPr>
              <a:t>Dawniej akty przemocy odbywające się  w realnym świecie charakteryzowała pewna ograniczoność informacyjna tych zdarzeń. Dotyczyła ona najczęściej tylko sprawcy i ofiary, ewentualnie przygodnych obserwatorów.</a:t>
            </a:r>
          </a:p>
        </p:txBody>
      </p:sp>
      <p:sp>
        <p:nvSpPr>
          <p:cNvPr id="4" name="Prostokąt 3">
            <a:extLst>
              <a:ext uri="{FF2B5EF4-FFF2-40B4-BE49-F238E27FC236}">
                <a16:creationId xmlns:a16="http://schemas.microsoft.com/office/drawing/2014/main" xmlns="" id="{1E8F37B2-8247-49AB-998B-FDD6D134DD41}"/>
              </a:ext>
            </a:extLst>
          </p:cNvPr>
          <p:cNvSpPr/>
          <p:nvPr/>
        </p:nvSpPr>
        <p:spPr>
          <a:xfrm>
            <a:off x="5943600" y="495949"/>
            <a:ext cx="6096000" cy="1200329"/>
          </a:xfrm>
          <a:prstGeom prst="rect">
            <a:avLst/>
          </a:prstGeom>
        </p:spPr>
        <p:txBody>
          <a:bodyPr>
            <a:spAutoFit/>
          </a:bodyPr>
          <a:lstStyle/>
          <a:p>
            <a:pPr algn="ctr"/>
            <a:r>
              <a:rPr lang="pl-PL" dirty="0">
                <a:latin typeface="Calibri Light" panose="020F0302020204030204" pitchFamily="34" charset="0"/>
                <a:cs typeface="Calibri Light" panose="020F0302020204030204" pitchFamily="34" charset="0"/>
              </a:rPr>
              <a:t>Cyberświat powoduje, że odbiorcami treści mogą  być wszyscy. Nie muszą to być jedynie ,,koledzy z podwórka”. Lokalny i regionalny przekaz informacyjny zmienił się w informacyjny przekaz globalny. </a:t>
            </a:r>
          </a:p>
        </p:txBody>
      </p:sp>
      <p:sp>
        <p:nvSpPr>
          <p:cNvPr id="8" name="Shape 2615">
            <a:extLst>
              <a:ext uri="{FF2B5EF4-FFF2-40B4-BE49-F238E27FC236}">
                <a16:creationId xmlns:a16="http://schemas.microsoft.com/office/drawing/2014/main" xmlns="" id="{6C2597B5-0FD3-4A80-8E96-D9B486942F57}"/>
              </a:ext>
            </a:extLst>
          </p:cNvPr>
          <p:cNvSpPr/>
          <p:nvPr/>
        </p:nvSpPr>
        <p:spPr>
          <a:xfrm>
            <a:off x="2803784" y="24384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9" name="Shape 2616">
            <a:extLst>
              <a:ext uri="{FF2B5EF4-FFF2-40B4-BE49-F238E27FC236}">
                <a16:creationId xmlns:a16="http://schemas.microsoft.com/office/drawing/2014/main" xmlns="" id="{C7E1B3FA-C737-435E-956C-798E7EADA59A}"/>
              </a:ext>
            </a:extLst>
          </p:cNvPr>
          <p:cNvSpPr/>
          <p:nvPr/>
        </p:nvSpPr>
        <p:spPr>
          <a:xfrm>
            <a:off x="3553047" y="1258825"/>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10" name="Shape 2616">
            <a:extLst>
              <a:ext uri="{FF2B5EF4-FFF2-40B4-BE49-F238E27FC236}">
                <a16:creationId xmlns:a16="http://schemas.microsoft.com/office/drawing/2014/main" xmlns="" id="{CB306B3E-EA6F-4349-B990-4EC7F057CA4A}"/>
              </a:ext>
            </a:extLst>
          </p:cNvPr>
          <p:cNvSpPr/>
          <p:nvPr/>
        </p:nvSpPr>
        <p:spPr>
          <a:xfrm>
            <a:off x="1470394" y="3646560"/>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cxnSp>
        <p:nvCxnSpPr>
          <p:cNvPr id="11" name="Łącznik prosty ze strzałką 10">
            <a:extLst>
              <a:ext uri="{FF2B5EF4-FFF2-40B4-BE49-F238E27FC236}">
                <a16:creationId xmlns:a16="http://schemas.microsoft.com/office/drawing/2014/main" xmlns="" id="{FA92489C-A016-4372-8BFD-EACEF4372564}"/>
              </a:ext>
            </a:extLst>
          </p:cNvPr>
          <p:cNvCxnSpPr>
            <a:cxnSpLocks/>
          </p:cNvCxnSpPr>
          <p:nvPr/>
        </p:nvCxnSpPr>
        <p:spPr>
          <a:xfrm flipH="1">
            <a:off x="3495792" y="1981262"/>
            <a:ext cx="183858" cy="31819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2" name="Łącznik prosty ze strzałką 11">
            <a:extLst>
              <a:ext uri="{FF2B5EF4-FFF2-40B4-BE49-F238E27FC236}">
                <a16:creationId xmlns:a16="http://schemas.microsoft.com/office/drawing/2014/main" xmlns="" id="{478DCC73-A88E-4A9D-907D-2468938C6CF0}"/>
              </a:ext>
            </a:extLst>
          </p:cNvPr>
          <p:cNvCxnSpPr>
            <a:cxnSpLocks/>
          </p:cNvCxnSpPr>
          <p:nvPr/>
        </p:nvCxnSpPr>
        <p:spPr>
          <a:xfrm flipH="1" flipV="1">
            <a:off x="3553047" y="3165986"/>
            <a:ext cx="469937" cy="337480"/>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3" name="Łącznik prosty ze strzałką 12">
            <a:extLst>
              <a:ext uri="{FF2B5EF4-FFF2-40B4-BE49-F238E27FC236}">
                <a16:creationId xmlns:a16="http://schemas.microsoft.com/office/drawing/2014/main" xmlns="" id="{512336A4-DC7F-4F82-9104-D97B3DDEFF5D}"/>
              </a:ext>
            </a:extLst>
          </p:cNvPr>
          <p:cNvCxnSpPr>
            <a:cxnSpLocks/>
          </p:cNvCxnSpPr>
          <p:nvPr/>
        </p:nvCxnSpPr>
        <p:spPr>
          <a:xfrm flipV="1">
            <a:off x="2121086" y="3109695"/>
            <a:ext cx="533480" cy="457446"/>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Shape 2616">
            <a:extLst>
              <a:ext uri="{FF2B5EF4-FFF2-40B4-BE49-F238E27FC236}">
                <a16:creationId xmlns:a16="http://schemas.microsoft.com/office/drawing/2014/main" xmlns="" id="{E0C5D9DF-6E3D-4C63-87F3-BC8A5F1C12E0}"/>
              </a:ext>
            </a:extLst>
          </p:cNvPr>
          <p:cNvSpPr/>
          <p:nvPr/>
        </p:nvSpPr>
        <p:spPr>
          <a:xfrm>
            <a:off x="4111702" y="3567141"/>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15" name="Shape 2616">
            <a:extLst>
              <a:ext uri="{FF2B5EF4-FFF2-40B4-BE49-F238E27FC236}">
                <a16:creationId xmlns:a16="http://schemas.microsoft.com/office/drawing/2014/main" xmlns="" id="{6C0E81C7-4CD7-4977-AA2C-2747A8277439}"/>
              </a:ext>
            </a:extLst>
          </p:cNvPr>
          <p:cNvSpPr/>
          <p:nvPr/>
        </p:nvSpPr>
        <p:spPr>
          <a:xfrm>
            <a:off x="1414903" y="1486520"/>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cxnSp>
        <p:nvCxnSpPr>
          <p:cNvPr id="16" name="Łącznik prosty ze strzałką 15">
            <a:extLst>
              <a:ext uri="{FF2B5EF4-FFF2-40B4-BE49-F238E27FC236}">
                <a16:creationId xmlns:a16="http://schemas.microsoft.com/office/drawing/2014/main" xmlns="" id="{24145BBA-12E8-4526-8F12-1AF4BB767DAA}"/>
              </a:ext>
            </a:extLst>
          </p:cNvPr>
          <p:cNvCxnSpPr>
            <a:cxnSpLocks/>
          </p:cNvCxnSpPr>
          <p:nvPr/>
        </p:nvCxnSpPr>
        <p:spPr>
          <a:xfrm>
            <a:off x="2121086" y="2140359"/>
            <a:ext cx="533480" cy="349661"/>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9" name="Shape 2615">
            <a:extLst>
              <a:ext uri="{FF2B5EF4-FFF2-40B4-BE49-F238E27FC236}">
                <a16:creationId xmlns:a16="http://schemas.microsoft.com/office/drawing/2014/main" xmlns="" id="{EBA949C7-7EA5-4EAF-AE26-650ABFA95E21}"/>
              </a:ext>
            </a:extLst>
          </p:cNvPr>
          <p:cNvSpPr/>
          <p:nvPr/>
        </p:nvSpPr>
        <p:spPr>
          <a:xfrm>
            <a:off x="9320634" y="357048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tx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20" name="Shape 2616">
            <a:extLst>
              <a:ext uri="{FF2B5EF4-FFF2-40B4-BE49-F238E27FC236}">
                <a16:creationId xmlns:a16="http://schemas.microsoft.com/office/drawing/2014/main" xmlns="" id="{A82F14F5-27B3-4025-818D-ECA91A228416}"/>
              </a:ext>
            </a:extLst>
          </p:cNvPr>
          <p:cNvSpPr/>
          <p:nvPr/>
        </p:nvSpPr>
        <p:spPr>
          <a:xfrm>
            <a:off x="10069897" y="2390906"/>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21" name="Shape 2616">
            <a:extLst>
              <a:ext uri="{FF2B5EF4-FFF2-40B4-BE49-F238E27FC236}">
                <a16:creationId xmlns:a16="http://schemas.microsoft.com/office/drawing/2014/main" xmlns="" id="{78E85362-F490-49A6-92B7-3265DB728BA8}"/>
              </a:ext>
            </a:extLst>
          </p:cNvPr>
          <p:cNvSpPr/>
          <p:nvPr/>
        </p:nvSpPr>
        <p:spPr>
          <a:xfrm>
            <a:off x="7987244" y="4778641"/>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cxnSp>
        <p:nvCxnSpPr>
          <p:cNvPr id="22" name="Łącznik prosty ze strzałką 21">
            <a:extLst>
              <a:ext uri="{FF2B5EF4-FFF2-40B4-BE49-F238E27FC236}">
                <a16:creationId xmlns:a16="http://schemas.microsoft.com/office/drawing/2014/main" xmlns="" id="{87131097-F273-4631-93A1-D8F9A845E2C7}"/>
              </a:ext>
            </a:extLst>
          </p:cNvPr>
          <p:cNvCxnSpPr>
            <a:cxnSpLocks/>
          </p:cNvCxnSpPr>
          <p:nvPr/>
        </p:nvCxnSpPr>
        <p:spPr>
          <a:xfrm flipH="1">
            <a:off x="10012642" y="3113343"/>
            <a:ext cx="183858" cy="31819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Łącznik prosty ze strzałką 22">
            <a:extLst>
              <a:ext uri="{FF2B5EF4-FFF2-40B4-BE49-F238E27FC236}">
                <a16:creationId xmlns:a16="http://schemas.microsoft.com/office/drawing/2014/main" xmlns="" id="{B123AC13-7D0C-4F29-B54A-8BA4CCC80EAF}"/>
              </a:ext>
            </a:extLst>
          </p:cNvPr>
          <p:cNvCxnSpPr>
            <a:cxnSpLocks/>
          </p:cNvCxnSpPr>
          <p:nvPr/>
        </p:nvCxnSpPr>
        <p:spPr>
          <a:xfrm flipH="1" flipV="1">
            <a:off x="9816048" y="4298067"/>
            <a:ext cx="469937" cy="33748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Łącznik prosty ze strzałką 23">
            <a:extLst>
              <a:ext uri="{FF2B5EF4-FFF2-40B4-BE49-F238E27FC236}">
                <a16:creationId xmlns:a16="http://schemas.microsoft.com/office/drawing/2014/main" xmlns="" id="{33A6A847-0871-476B-A670-9B0BD479D200}"/>
              </a:ext>
            </a:extLst>
          </p:cNvPr>
          <p:cNvCxnSpPr>
            <a:cxnSpLocks/>
          </p:cNvCxnSpPr>
          <p:nvPr/>
        </p:nvCxnSpPr>
        <p:spPr>
          <a:xfrm flipV="1">
            <a:off x="8637936" y="4241776"/>
            <a:ext cx="533480" cy="45744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Shape 2616">
            <a:extLst>
              <a:ext uri="{FF2B5EF4-FFF2-40B4-BE49-F238E27FC236}">
                <a16:creationId xmlns:a16="http://schemas.microsoft.com/office/drawing/2014/main" xmlns="" id="{FDE810AC-201F-43A6-8CDA-F34ABB78D464}"/>
              </a:ext>
            </a:extLst>
          </p:cNvPr>
          <p:cNvSpPr/>
          <p:nvPr/>
        </p:nvSpPr>
        <p:spPr>
          <a:xfrm>
            <a:off x="10374703" y="4699222"/>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26" name="Shape 2616">
            <a:extLst>
              <a:ext uri="{FF2B5EF4-FFF2-40B4-BE49-F238E27FC236}">
                <a16:creationId xmlns:a16="http://schemas.microsoft.com/office/drawing/2014/main" xmlns="" id="{F6633F3C-BD36-4792-A0DB-8CA6E3E50B2D}"/>
              </a:ext>
            </a:extLst>
          </p:cNvPr>
          <p:cNvSpPr/>
          <p:nvPr/>
        </p:nvSpPr>
        <p:spPr>
          <a:xfrm>
            <a:off x="7931753" y="2618601"/>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bg1"/>
              </a:solidFill>
            </a:endParaRPr>
          </a:p>
        </p:txBody>
      </p:sp>
      <p:cxnSp>
        <p:nvCxnSpPr>
          <p:cNvPr id="27" name="Łącznik prosty ze strzałką 26">
            <a:extLst>
              <a:ext uri="{FF2B5EF4-FFF2-40B4-BE49-F238E27FC236}">
                <a16:creationId xmlns:a16="http://schemas.microsoft.com/office/drawing/2014/main" xmlns="" id="{C31322FD-3955-4AD2-A827-7E0310B6C2F2}"/>
              </a:ext>
            </a:extLst>
          </p:cNvPr>
          <p:cNvCxnSpPr>
            <a:cxnSpLocks/>
          </p:cNvCxnSpPr>
          <p:nvPr/>
        </p:nvCxnSpPr>
        <p:spPr>
          <a:xfrm>
            <a:off x="8637936" y="3272440"/>
            <a:ext cx="533480" cy="34966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 name="Shape 2643">
            <a:extLst>
              <a:ext uri="{FF2B5EF4-FFF2-40B4-BE49-F238E27FC236}">
                <a16:creationId xmlns:a16="http://schemas.microsoft.com/office/drawing/2014/main" xmlns="" id="{E7824820-F50E-4FDE-9E6C-15C3641425A8}"/>
              </a:ext>
            </a:extLst>
          </p:cNvPr>
          <p:cNvSpPr/>
          <p:nvPr/>
        </p:nvSpPr>
        <p:spPr>
          <a:xfrm>
            <a:off x="7577659" y="2607809"/>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9" name="Shape 2643">
            <a:extLst>
              <a:ext uri="{FF2B5EF4-FFF2-40B4-BE49-F238E27FC236}">
                <a16:creationId xmlns:a16="http://schemas.microsoft.com/office/drawing/2014/main" xmlns="" id="{A9E5CAF2-2348-49FB-B80E-6B48BF5C3178}"/>
              </a:ext>
            </a:extLst>
          </p:cNvPr>
          <p:cNvSpPr/>
          <p:nvPr/>
        </p:nvSpPr>
        <p:spPr>
          <a:xfrm>
            <a:off x="7627031" y="4753310"/>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0" name="Shape 2643">
            <a:extLst>
              <a:ext uri="{FF2B5EF4-FFF2-40B4-BE49-F238E27FC236}">
                <a16:creationId xmlns:a16="http://schemas.microsoft.com/office/drawing/2014/main" xmlns="" id="{2E692E8D-0E00-4C9C-A73E-E63B39C2DDE2}"/>
              </a:ext>
            </a:extLst>
          </p:cNvPr>
          <p:cNvSpPr/>
          <p:nvPr/>
        </p:nvSpPr>
        <p:spPr>
          <a:xfrm>
            <a:off x="10681233" y="233602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1" name="Shape 2643">
            <a:extLst>
              <a:ext uri="{FF2B5EF4-FFF2-40B4-BE49-F238E27FC236}">
                <a16:creationId xmlns:a16="http://schemas.microsoft.com/office/drawing/2014/main" xmlns="" id="{73A64022-EAC6-425A-B95D-EB11B57705B7}"/>
              </a:ext>
            </a:extLst>
          </p:cNvPr>
          <p:cNvSpPr/>
          <p:nvPr/>
        </p:nvSpPr>
        <p:spPr>
          <a:xfrm>
            <a:off x="10991336" y="4673891"/>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2" name="Shape 2946">
            <a:extLst>
              <a:ext uri="{FF2B5EF4-FFF2-40B4-BE49-F238E27FC236}">
                <a16:creationId xmlns:a16="http://schemas.microsoft.com/office/drawing/2014/main" xmlns="" id="{136C2285-9E72-4102-886E-D7500B15A1C2}"/>
              </a:ext>
            </a:extLst>
          </p:cNvPr>
          <p:cNvSpPr/>
          <p:nvPr/>
        </p:nvSpPr>
        <p:spPr>
          <a:xfrm>
            <a:off x="7181057" y="2313944"/>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3" name="Shape 2946">
            <a:extLst>
              <a:ext uri="{FF2B5EF4-FFF2-40B4-BE49-F238E27FC236}">
                <a16:creationId xmlns:a16="http://schemas.microsoft.com/office/drawing/2014/main" xmlns="" id="{E96E9934-D449-4E62-829E-E4917DBE56EA}"/>
              </a:ext>
            </a:extLst>
          </p:cNvPr>
          <p:cNvSpPr/>
          <p:nvPr/>
        </p:nvSpPr>
        <p:spPr>
          <a:xfrm>
            <a:off x="7162800" y="5044045"/>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4" name="Shape 2946">
            <a:extLst>
              <a:ext uri="{FF2B5EF4-FFF2-40B4-BE49-F238E27FC236}">
                <a16:creationId xmlns:a16="http://schemas.microsoft.com/office/drawing/2014/main" xmlns="" id="{809D34DE-2A99-468B-B4B5-2283FCE56055}"/>
              </a:ext>
            </a:extLst>
          </p:cNvPr>
          <p:cNvSpPr/>
          <p:nvPr/>
        </p:nvSpPr>
        <p:spPr>
          <a:xfrm>
            <a:off x="10816378" y="198250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5" name="Shape 2946">
            <a:extLst>
              <a:ext uri="{FF2B5EF4-FFF2-40B4-BE49-F238E27FC236}">
                <a16:creationId xmlns:a16="http://schemas.microsoft.com/office/drawing/2014/main" xmlns="" id="{E4C43B6A-EE86-44F2-8B22-72BF6BEDFA4D}"/>
              </a:ext>
            </a:extLst>
          </p:cNvPr>
          <p:cNvSpPr/>
          <p:nvPr/>
        </p:nvSpPr>
        <p:spPr>
          <a:xfrm>
            <a:off x="10628552" y="5232546"/>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636669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xmlns="" id="{E403E49F-952F-452B-BFC3-5891D778C9A1}"/>
              </a:ext>
            </a:extLst>
          </p:cNvPr>
          <p:cNvSpPr/>
          <p:nvPr/>
        </p:nvSpPr>
        <p:spPr>
          <a:xfrm>
            <a:off x="0" y="0"/>
            <a:ext cx="1218176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hape 2787">
            <a:extLst>
              <a:ext uri="{FF2B5EF4-FFF2-40B4-BE49-F238E27FC236}">
                <a16:creationId xmlns:a16="http://schemas.microsoft.com/office/drawing/2014/main" xmlns="" id="{559ADCB0-4839-4263-8DE3-017D22485BFE}"/>
              </a:ext>
            </a:extLst>
          </p:cNvPr>
          <p:cNvSpPr/>
          <p:nvPr/>
        </p:nvSpPr>
        <p:spPr>
          <a:xfrm rot="1921088">
            <a:off x="794403" y="318789"/>
            <a:ext cx="2184892" cy="2186340"/>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pic>
        <p:nvPicPr>
          <p:cNvPr id="8" name="Obraz 7">
            <a:extLst>
              <a:ext uri="{FF2B5EF4-FFF2-40B4-BE49-F238E27FC236}">
                <a16:creationId xmlns:a16="http://schemas.microsoft.com/office/drawing/2014/main" xmlns="" id="{A4695084-8783-47A6-AE18-6635817704F8}"/>
              </a:ext>
            </a:extLst>
          </p:cNvPr>
          <p:cNvPicPr>
            <a:picLocks noChangeAspect="1"/>
          </p:cNvPicPr>
          <p:nvPr/>
        </p:nvPicPr>
        <p:blipFill rotWithShape="1">
          <a:blip r:embed="rId2"/>
          <a:srcRect r="26453" b="75591"/>
          <a:stretch/>
        </p:blipFill>
        <p:spPr>
          <a:xfrm>
            <a:off x="24218" y="2590800"/>
            <a:ext cx="12181764" cy="4536741"/>
          </a:xfrm>
          <a:prstGeom prst="rect">
            <a:avLst/>
          </a:prstGeom>
        </p:spPr>
      </p:pic>
      <p:sp>
        <p:nvSpPr>
          <p:cNvPr id="2" name="Tytuł 1"/>
          <p:cNvSpPr>
            <a:spLocks noGrp="1"/>
          </p:cNvSpPr>
          <p:nvPr>
            <p:ph type="title"/>
          </p:nvPr>
        </p:nvSpPr>
        <p:spPr>
          <a:xfrm>
            <a:off x="1738952" y="609600"/>
            <a:ext cx="9982200" cy="1143000"/>
          </a:xfrm>
        </p:spPr>
        <p:txBody>
          <a:bodyPr>
            <a:normAutofit fontScale="90000"/>
          </a:bodyPr>
          <a:lstStyle/>
          <a:p>
            <a:pPr algn="r"/>
            <a:r>
              <a:rPr lang="pl-PL" dirty="0">
                <a:solidFill>
                  <a:schemeClr val="bg1"/>
                </a:solidFill>
                <a:latin typeface="Arial Black" panose="020B0A04020102020204" pitchFamily="34" charset="0"/>
                <a:cs typeface="Arial" panose="020B0604020202020204" pitchFamily="34" charset="0"/>
              </a:rPr>
              <a:t>Efekt kabiny pilota </a:t>
            </a:r>
            <a:br>
              <a:rPr lang="pl-PL" dirty="0">
                <a:solidFill>
                  <a:schemeClr val="bg1"/>
                </a:solidFill>
                <a:latin typeface="Arial Black" panose="020B0A04020102020204" pitchFamily="34" charset="0"/>
                <a:cs typeface="Arial" panose="020B0604020202020204" pitchFamily="34" charset="0"/>
              </a:rPr>
            </a:br>
            <a:r>
              <a:rPr lang="pl-PL" dirty="0">
                <a:solidFill>
                  <a:schemeClr val="bg1"/>
                </a:solidFill>
                <a:latin typeface="Arial Black" panose="020B0A04020102020204" pitchFamily="34" charset="0"/>
                <a:cs typeface="Arial" panose="020B0604020202020204" pitchFamily="34" charset="0"/>
              </a:rPr>
              <a:t>cyberbullyingu</a:t>
            </a:r>
          </a:p>
        </p:txBody>
      </p:sp>
      <p:sp>
        <p:nvSpPr>
          <p:cNvPr id="4" name="Prostokąt 3">
            <a:extLst>
              <a:ext uri="{FF2B5EF4-FFF2-40B4-BE49-F238E27FC236}">
                <a16:creationId xmlns:a16="http://schemas.microsoft.com/office/drawing/2014/main" xmlns="" id="{02DF078E-D7DE-4F6E-96DD-B6900D50932C}"/>
              </a:ext>
            </a:extLst>
          </p:cNvPr>
          <p:cNvSpPr/>
          <p:nvPr/>
        </p:nvSpPr>
        <p:spPr>
          <a:xfrm>
            <a:off x="1738952" y="6515392"/>
            <a:ext cx="10473854" cy="461665"/>
          </a:xfrm>
          <a:prstGeom prst="rect">
            <a:avLst/>
          </a:prstGeom>
        </p:spPr>
        <p:txBody>
          <a:bodyPr wrap="square">
            <a:spAutoFit/>
          </a:bodyPr>
          <a:lstStyle/>
          <a:p>
            <a:pPr algn="r"/>
            <a:r>
              <a:rPr lang="pl-PL" sz="800" dirty="0"/>
              <a:t>Źródło:  J. </a:t>
            </a:r>
            <a:r>
              <a:rPr lang="pl-PL" sz="800" dirty="0" err="1"/>
              <a:t>Pyżalski</a:t>
            </a:r>
            <a:r>
              <a:rPr lang="pl-PL" sz="800" dirty="0"/>
              <a:t>, Agresja elektroniczna i cyberbullying – stary dom z nową fasadą? Nowe technologie komunikacyjne w życiu młodzieży, (w:) J. </a:t>
            </a:r>
            <a:r>
              <a:rPr lang="pl-PL" sz="800" dirty="0" err="1"/>
              <a:t>Pyżalski</a:t>
            </a:r>
            <a:r>
              <a:rPr lang="pl-PL" sz="800" dirty="0"/>
              <a:t>, E. Roland (red.), </a:t>
            </a:r>
            <a:r>
              <a:rPr lang="pl-PL" sz="800" dirty="0" err="1"/>
              <a:t>Bullying</a:t>
            </a:r>
            <a:r>
              <a:rPr lang="pl-PL" sz="800" dirty="0"/>
              <a:t> a specjalne potrzeby edukacyjne – podręcznik metodyczny, Łódź 2010, s. 10 (za:) M. </a:t>
            </a:r>
            <a:r>
              <a:rPr lang="pl-PL" sz="800" dirty="0" err="1"/>
              <a:t>Walrave</a:t>
            </a:r>
            <a:r>
              <a:rPr lang="pl-PL" sz="800" dirty="0"/>
              <a:t>, W. </a:t>
            </a:r>
            <a:r>
              <a:rPr lang="pl-PL" sz="800" dirty="0" err="1"/>
              <a:t>Heirman</a:t>
            </a:r>
            <a:r>
              <a:rPr lang="pl-PL" sz="800" dirty="0"/>
              <a:t>, Skutki cyberbullyingu – oskarżenie czy obrona technologii?, „</a:t>
            </a:r>
            <a:r>
              <a:rPr lang="pl-PL" sz="800" i="1" dirty="0"/>
              <a:t>Dziecko krzywdzone. Teoria, badania, praktyka</a:t>
            </a:r>
            <a:r>
              <a:rPr lang="pl-PL" sz="800" dirty="0"/>
              <a:t>”, 1(26), 2009; J. </a:t>
            </a:r>
            <a:r>
              <a:rPr lang="pl-PL" sz="800" dirty="0" err="1"/>
              <a:t>Pyżalski</a:t>
            </a:r>
            <a:r>
              <a:rPr lang="pl-PL" sz="800" dirty="0"/>
              <a:t>, Agresja elektroniczna dzieci i młodzieży. Różne wymiary zjawiska, „</a:t>
            </a:r>
            <a:r>
              <a:rPr lang="pl-PL" sz="800" i="1" dirty="0"/>
              <a:t>Dziecko</a:t>
            </a:r>
          </a:p>
          <a:p>
            <a:pPr algn="r"/>
            <a:r>
              <a:rPr lang="pl-PL" sz="800" i="1" dirty="0"/>
              <a:t>krzywdzone. Teoria, badania, praktyka</a:t>
            </a:r>
            <a:r>
              <a:rPr lang="pl-PL" sz="800" dirty="0"/>
              <a:t>”, 1(26), 2009.</a:t>
            </a:r>
          </a:p>
        </p:txBody>
      </p:sp>
      <p:sp>
        <p:nvSpPr>
          <p:cNvPr id="12" name="Prostokąt 11">
            <a:extLst>
              <a:ext uri="{FF2B5EF4-FFF2-40B4-BE49-F238E27FC236}">
                <a16:creationId xmlns:a16="http://schemas.microsoft.com/office/drawing/2014/main" xmlns="" id="{7469314E-3079-4744-ADD1-7BF808AD09DD}"/>
              </a:ext>
            </a:extLst>
          </p:cNvPr>
          <p:cNvSpPr/>
          <p:nvPr/>
        </p:nvSpPr>
        <p:spPr>
          <a:xfrm>
            <a:off x="4368885" y="3523527"/>
            <a:ext cx="7366948" cy="2862322"/>
          </a:xfrm>
          <a:prstGeom prst="rect">
            <a:avLst/>
          </a:prstGeom>
        </p:spPr>
        <p:txBody>
          <a:bodyPr wrap="square">
            <a:spAutoFit/>
          </a:bodyPr>
          <a:lstStyle/>
          <a:p>
            <a:pPr algn="ctr"/>
            <a:r>
              <a:rPr lang="pl-PL" dirty="0">
                <a:latin typeface="Calibri Light" panose="020F0302020204030204" pitchFamily="34" charset="0"/>
                <a:cs typeface="Calibri Light" panose="020F0302020204030204" pitchFamily="34" charset="0"/>
              </a:rPr>
              <a:t>Sprawca przemocy dokonuje aktów agresji bez świadomości jak dalece dotykają one ofiarę. </a:t>
            </a:r>
          </a:p>
          <a:p>
            <a:pPr algn="ctr"/>
            <a:endParaRPr lang="pl-PL" dirty="0">
              <a:latin typeface="Calibri Light" panose="020F0302020204030204" pitchFamily="34" charset="0"/>
              <a:cs typeface="Calibri Light" panose="020F0302020204030204" pitchFamily="34" charset="0"/>
            </a:endParaRPr>
          </a:p>
          <a:p>
            <a:pPr algn="ctr"/>
            <a:r>
              <a:rPr lang="pl-PL" dirty="0">
                <a:latin typeface="Calibri Light" panose="020F0302020204030204" pitchFamily="34" charset="0"/>
                <a:cs typeface="Calibri Light" panose="020F0302020204030204" pitchFamily="34" charset="0"/>
              </a:rPr>
              <a:t>Dystans jaki stwarza ekran </a:t>
            </a:r>
            <a:r>
              <a:rPr lang="pl-PL" dirty="0" err="1">
                <a:latin typeface="Calibri Light" panose="020F0302020204030204" pitchFamily="34" charset="0"/>
                <a:cs typeface="Calibri Light" panose="020F0302020204030204" pitchFamily="34" charset="0"/>
              </a:rPr>
              <a:t>smartfona</a:t>
            </a:r>
            <a:r>
              <a:rPr lang="pl-PL" dirty="0">
                <a:latin typeface="Calibri Light" panose="020F0302020204030204" pitchFamily="34" charset="0"/>
                <a:cs typeface="Calibri Light" panose="020F0302020204030204" pitchFamily="34" charset="0"/>
              </a:rPr>
              <a:t>, komputera czy klawiatura powodują, że agresor nie musi zdawać sobie sprawy z tego, że bezpośrednio krzywdzi swoją ofiarę. Trafnej w tym zakresie konstatacji dokonali </a:t>
            </a:r>
            <a:r>
              <a:rPr lang="pl-PL" dirty="0" err="1">
                <a:latin typeface="Calibri Light" panose="020F0302020204030204" pitchFamily="34" charset="0"/>
                <a:cs typeface="Calibri Light" panose="020F0302020204030204" pitchFamily="34" charset="0"/>
              </a:rPr>
              <a:t>Walrave</a:t>
            </a:r>
            <a:r>
              <a:rPr lang="pl-PL" dirty="0">
                <a:latin typeface="Calibri Light" panose="020F0302020204030204" pitchFamily="34" charset="0"/>
                <a:cs typeface="Calibri Light" panose="020F0302020204030204" pitchFamily="34" charset="0"/>
              </a:rPr>
              <a:t> i </a:t>
            </a:r>
            <a:r>
              <a:rPr lang="pl-PL" dirty="0" err="1">
                <a:latin typeface="Calibri Light" panose="020F0302020204030204" pitchFamily="34" charset="0"/>
                <a:cs typeface="Calibri Light" panose="020F0302020204030204" pitchFamily="34" charset="0"/>
              </a:rPr>
              <a:t>Heirman</a:t>
            </a:r>
            <a:r>
              <a:rPr lang="pl-PL" dirty="0">
                <a:latin typeface="Calibri Light" panose="020F0302020204030204" pitchFamily="34" charset="0"/>
                <a:cs typeface="Calibri Light" panose="020F0302020204030204" pitchFamily="34" charset="0"/>
              </a:rPr>
              <a:t>, którzy ,,porównują sprawcę agresji elektronicznej do pilota bombowca, który mógł bombardować miasta, gdyż nie widział bezpośrednio cierpienia swoich ofiar.”</a:t>
            </a:r>
          </a:p>
          <a:p>
            <a:pPr algn="ctr"/>
            <a:r>
              <a:rPr lang="pl-PL" dirty="0">
                <a:latin typeface="Calibri Light" panose="020F0302020204030204" pitchFamily="34" charset="0"/>
                <a:cs typeface="Calibri Light" panose="020F0302020204030204" pitchFamily="34" charset="0"/>
              </a:rPr>
              <a:t>J. </a:t>
            </a:r>
            <a:r>
              <a:rPr lang="pl-PL" dirty="0" err="1">
                <a:latin typeface="Calibri Light" panose="020F0302020204030204" pitchFamily="34" charset="0"/>
                <a:cs typeface="Calibri Light" panose="020F0302020204030204" pitchFamily="34" charset="0"/>
              </a:rPr>
              <a:t>Pyżalski</a:t>
            </a:r>
            <a:r>
              <a:rPr lang="pl-PL" dirty="0">
                <a:latin typeface="Calibri Light" panose="020F0302020204030204" pitchFamily="34" charset="0"/>
                <a:cs typeface="Calibri Light" panose="020F0302020204030204" pitchFamily="34" charset="0"/>
              </a:rPr>
              <a:t> zwraca uwagę, że osoba uznana za sprawcę przemocy nie musi uświadamiać sobie skali wyrządzanej przez niego krzywdy.</a:t>
            </a:r>
          </a:p>
        </p:txBody>
      </p:sp>
      <p:sp>
        <p:nvSpPr>
          <p:cNvPr id="13" name="Strzałka: pięciokąt 12">
            <a:extLst>
              <a:ext uri="{FF2B5EF4-FFF2-40B4-BE49-F238E27FC236}">
                <a16:creationId xmlns:a16="http://schemas.microsoft.com/office/drawing/2014/main" xmlns="" id="{AA16ED98-B2F8-46B0-88C8-C71DDC73259E}"/>
              </a:ext>
            </a:extLst>
          </p:cNvPr>
          <p:cNvSpPr/>
          <p:nvPr/>
        </p:nvSpPr>
        <p:spPr>
          <a:xfrm rot="3543712">
            <a:off x="2534827" y="2487719"/>
            <a:ext cx="685800" cy="20616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pięciokąt 13">
            <a:extLst>
              <a:ext uri="{FF2B5EF4-FFF2-40B4-BE49-F238E27FC236}">
                <a16:creationId xmlns:a16="http://schemas.microsoft.com/office/drawing/2014/main" xmlns="" id="{08F570DA-A22B-4AD2-AE6B-5954A9550BF0}"/>
              </a:ext>
            </a:extLst>
          </p:cNvPr>
          <p:cNvSpPr/>
          <p:nvPr/>
        </p:nvSpPr>
        <p:spPr>
          <a:xfrm rot="3543712">
            <a:off x="3141875" y="2613240"/>
            <a:ext cx="685800" cy="20616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trzałka: pięciokąt 14">
            <a:extLst>
              <a:ext uri="{FF2B5EF4-FFF2-40B4-BE49-F238E27FC236}">
                <a16:creationId xmlns:a16="http://schemas.microsoft.com/office/drawing/2014/main" xmlns="" id="{9B04E0BB-DC83-4766-B85B-D2F035F448A3}"/>
              </a:ext>
            </a:extLst>
          </p:cNvPr>
          <p:cNvSpPr/>
          <p:nvPr/>
        </p:nvSpPr>
        <p:spPr>
          <a:xfrm rot="3543712">
            <a:off x="3298904" y="4330617"/>
            <a:ext cx="685800" cy="206162"/>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pięciokąt 15">
            <a:extLst>
              <a:ext uri="{FF2B5EF4-FFF2-40B4-BE49-F238E27FC236}">
                <a16:creationId xmlns:a16="http://schemas.microsoft.com/office/drawing/2014/main" xmlns="" id="{C97D5C50-4417-4D38-81FC-75E7E5DCD821}"/>
              </a:ext>
            </a:extLst>
          </p:cNvPr>
          <p:cNvSpPr/>
          <p:nvPr/>
        </p:nvSpPr>
        <p:spPr>
          <a:xfrm rot="3543712">
            <a:off x="2836526" y="5425628"/>
            <a:ext cx="685800" cy="206162"/>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079470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xmlns="" id="{866BFE77-4A6E-47F9-94FF-FF3D793D6E60}"/>
              </a:ext>
            </a:extLst>
          </p:cNvPr>
          <p:cNvSpPr/>
          <p:nvPr/>
        </p:nvSpPr>
        <p:spPr>
          <a:xfrm>
            <a:off x="9097879" y="0"/>
            <a:ext cx="3048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a:extLst>
              <a:ext uri="{FF2B5EF4-FFF2-40B4-BE49-F238E27FC236}">
                <a16:creationId xmlns:a16="http://schemas.microsoft.com/office/drawing/2014/main" xmlns="" id="{AD4CD691-CCDB-48B2-8179-412EF8185319}"/>
              </a:ext>
            </a:extLst>
          </p:cNvPr>
          <p:cNvSpPr/>
          <p:nvPr/>
        </p:nvSpPr>
        <p:spPr>
          <a:xfrm rot="5400000" flipH="1" flipV="1">
            <a:off x="2895600" y="647699"/>
            <a:ext cx="6858000" cy="55626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xmlns="" id="{DB601C01-350C-4A25-A82F-B9AFDC3FD4EA}"/>
              </a:ext>
            </a:extLst>
          </p:cNvPr>
          <p:cNvSpPr/>
          <p:nvPr/>
        </p:nvSpPr>
        <p:spPr>
          <a:xfrm>
            <a:off x="35093" y="609600"/>
            <a:ext cx="6096000" cy="1938992"/>
          </a:xfrm>
          <a:prstGeom prst="rect">
            <a:avLst/>
          </a:prstGeom>
        </p:spPr>
        <p:txBody>
          <a:bodyPr>
            <a:spAutoFit/>
          </a:bodyPr>
          <a:lstStyle/>
          <a:p>
            <a:pPr algn="ctr"/>
            <a:r>
              <a:rPr lang="pl-PL" sz="2400" dirty="0">
                <a:latin typeface="Calibri Light" panose="020F0302020204030204" pitchFamily="34" charset="0"/>
                <a:cs typeface="Calibri Light" panose="020F0302020204030204" pitchFamily="34" charset="0"/>
              </a:rPr>
              <a:t>Gdy do przemocy dochodziło w relacjach bezpośredniej konfrontacji sprawca widział i był świadomy krzywdy wyrządzonej ofierze. Mógł dokonać jej oceny i pod wpływem reakcji ofiary (np. płaczu) zaprzestać dalszych szykan. </a:t>
            </a:r>
          </a:p>
        </p:txBody>
      </p:sp>
      <p:sp>
        <p:nvSpPr>
          <p:cNvPr id="5" name="Prostokąt 4">
            <a:extLst>
              <a:ext uri="{FF2B5EF4-FFF2-40B4-BE49-F238E27FC236}">
                <a16:creationId xmlns:a16="http://schemas.microsoft.com/office/drawing/2014/main" xmlns="" id="{D498E180-A342-4ECB-8610-60B9F47AD707}"/>
              </a:ext>
            </a:extLst>
          </p:cNvPr>
          <p:cNvSpPr/>
          <p:nvPr/>
        </p:nvSpPr>
        <p:spPr>
          <a:xfrm>
            <a:off x="6629400" y="3428999"/>
            <a:ext cx="4724400" cy="3046988"/>
          </a:xfrm>
          <a:prstGeom prst="rect">
            <a:avLst/>
          </a:prstGeom>
        </p:spPr>
        <p:txBody>
          <a:bodyPr wrap="square">
            <a:spAutoFit/>
          </a:bodyPr>
          <a:lstStyle/>
          <a:p>
            <a:pPr algn="ctr"/>
            <a:r>
              <a:rPr lang="pl-PL" sz="2400" dirty="0">
                <a:solidFill>
                  <a:schemeClr val="bg1"/>
                </a:solidFill>
                <a:latin typeface="Calibri Light" panose="020F0302020204030204" pitchFamily="34" charset="0"/>
                <a:cs typeface="Calibri Light" panose="020F0302020204030204" pitchFamily="34" charset="0"/>
              </a:rPr>
              <a:t>Przestrzeń wirtualna i postrzeganie rzeczywistości przez pryzmat ekranu czy klawiatury nie pozwala  na taką ocenę </a:t>
            </a:r>
            <a:r>
              <a:rPr lang="pl-PL" sz="2400" dirty="0" err="1">
                <a:solidFill>
                  <a:schemeClr val="bg1"/>
                </a:solidFill>
                <a:latin typeface="Calibri Light" panose="020F0302020204030204" pitchFamily="34" charset="0"/>
                <a:cs typeface="Calibri Light" panose="020F0302020204030204" pitchFamily="34" charset="0"/>
              </a:rPr>
              <a:t>zachowań</a:t>
            </a:r>
            <a:r>
              <a:rPr lang="pl-PL" sz="2400" dirty="0">
                <a:solidFill>
                  <a:schemeClr val="bg1"/>
                </a:solidFill>
                <a:latin typeface="Calibri Light" panose="020F0302020204030204" pitchFamily="34" charset="0"/>
                <a:cs typeface="Calibri Light" panose="020F0302020204030204" pitchFamily="34" charset="0"/>
              </a:rPr>
              <a:t> </a:t>
            </a:r>
            <a:r>
              <a:rPr lang="pl-PL" sz="2400" dirty="0" err="1">
                <a:solidFill>
                  <a:schemeClr val="bg1"/>
                </a:solidFill>
                <a:latin typeface="Calibri Light" panose="020F0302020204030204" pitchFamily="34" charset="0"/>
                <a:cs typeface="Calibri Light" panose="020F0302020204030204" pitchFamily="34" charset="0"/>
              </a:rPr>
              <a:t>przemocowych</a:t>
            </a:r>
            <a:r>
              <a:rPr lang="pl-PL" sz="2400" dirty="0">
                <a:solidFill>
                  <a:schemeClr val="bg1"/>
                </a:solidFill>
                <a:latin typeface="Calibri Light" panose="020F0302020204030204" pitchFamily="34" charset="0"/>
                <a:cs typeface="Calibri Light" panose="020F0302020204030204" pitchFamily="34" charset="0"/>
              </a:rPr>
              <a:t> w rezultacie czego sprawca może bagatelizować swoją agresję i minimalizować jej skutki.</a:t>
            </a:r>
          </a:p>
          <a:p>
            <a:pPr algn="ctr"/>
            <a:endParaRPr lang="pl-PL" sz="2400" dirty="0">
              <a:solidFill>
                <a:schemeClr val="bg1"/>
              </a:solidFill>
              <a:latin typeface="Calibri Light" panose="020F0302020204030204" pitchFamily="34" charset="0"/>
              <a:cs typeface="Calibri Light" panose="020F0302020204030204" pitchFamily="34" charset="0"/>
            </a:endParaRPr>
          </a:p>
        </p:txBody>
      </p:sp>
      <p:pic>
        <p:nvPicPr>
          <p:cNvPr id="1028" name="Picture 4" descr="Znalezione obrazy dla zapytania eye vector icon">
            <a:extLst>
              <a:ext uri="{FF2B5EF4-FFF2-40B4-BE49-F238E27FC236}">
                <a16:creationId xmlns:a16="http://schemas.microsoft.com/office/drawing/2014/main" xmlns="" id="{8EE076A9-0D30-47B5-80B0-F7B9D4BDF4B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7750" b="82250" l="17638" r="82216">
                        <a14:foregroundMark x1="46939" y1="52375" x2="46939" y2="52375"/>
                      </a14:backgroundRemoval>
                    </a14:imgEffect>
                  </a14:imgLayer>
                </a14:imgProps>
              </a:ext>
              <a:ext uri="{28A0092B-C50C-407E-A947-70E740481C1C}">
                <a14:useLocalDpi xmlns:a14="http://schemas.microsoft.com/office/drawing/2010/main" val="0"/>
              </a:ext>
            </a:extLst>
          </a:blip>
          <a:srcRect l="14914" t="33335" r="16403" b="32221"/>
          <a:stretch/>
        </p:blipFill>
        <p:spPr bwMode="auto">
          <a:xfrm>
            <a:off x="234616" y="4223282"/>
            <a:ext cx="2019300" cy="11810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Znalezione obrazy dla zapytania eye vector icon">
            <a:extLst>
              <a:ext uri="{FF2B5EF4-FFF2-40B4-BE49-F238E27FC236}">
                <a16:creationId xmlns:a16="http://schemas.microsoft.com/office/drawing/2014/main" xmlns="" id="{FE49682E-4CD6-46BF-AE16-E3F0DAB6BA5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7750" b="82250" l="17638" r="82216">
                        <a14:foregroundMark x1="46939" y1="52375" x2="46939" y2="52375"/>
                      </a14:backgroundRemoval>
                    </a14:imgEffect>
                  </a14:imgLayer>
                </a14:imgProps>
              </a:ext>
              <a:ext uri="{28A0092B-C50C-407E-A947-70E740481C1C}">
                <a14:useLocalDpi xmlns:a14="http://schemas.microsoft.com/office/drawing/2010/main" val="0"/>
              </a:ext>
            </a:extLst>
          </a:blip>
          <a:srcRect l="14914" t="33335" r="16403" b="32221"/>
          <a:stretch/>
        </p:blipFill>
        <p:spPr bwMode="auto">
          <a:xfrm>
            <a:off x="2162677" y="4223281"/>
            <a:ext cx="2019300" cy="11810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nalezione obrazy dla zapytania mask icon blind">
            <a:extLst>
              <a:ext uri="{FF2B5EF4-FFF2-40B4-BE49-F238E27FC236}">
                <a16:creationId xmlns:a16="http://schemas.microsoft.com/office/drawing/2014/main" xmlns="" id="{7261986C-394B-473B-9BB8-6F92112CA6B1}"/>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068554" y="-322944"/>
            <a:ext cx="4074692" cy="407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49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olny kształt: kształt 4">
            <a:extLst>
              <a:ext uri="{FF2B5EF4-FFF2-40B4-BE49-F238E27FC236}">
                <a16:creationId xmlns:a16="http://schemas.microsoft.com/office/drawing/2014/main" xmlns="" id="{ABA60D33-9096-488E-BE91-8622B45168C8}"/>
              </a:ext>
            </a:extLst>
          </p:cNvPr>
          <p:cNvSpPr/>
          <p:nvPr/>
        </p:nvSpPr>
        <p:spPr>
          <a:xfrm flipH="1" flipV="1">
            <a:off x="0" y="-21609"/>
            <a:ext cx="12192000" cy="45720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609599" y="192157"/>
            <a:ext cx="10972800" cy="1143000"/>
          </a:xfrm>
        </p:spPr>
        <p:txBody>
          <a:bodyPr>
            <a:normAutofit fontScale="90000"/>
          </a:bodyPr>
          <a:lstStyle/>
          <a:p>
            <a:r>
              <a:rPr lang="pl-PL" sz="2800" dirty="0">
                <a:solidFill>
                  <a:schemeClr val="bg1"/>
                </a:solidFill>
                <a:latin typeface="Arial Black" panose="020B0A04020102020204" pitchFamily="34" charset="0"/>
              </a:rPr>
              <a:t>Zaangażowanie w agresję elektroniczną w roli sprawcy wśród gimnazjalistów (ogólnopolskie badania J. </a:t>
            </a:r>
            <a:r>
              <a:rPr lang="pl-PL" sz="2800" dirty="0" err="1">
                <a:solidFill>
                  <a:schemeClr val="bg1"/>
                </a:solidFill>
                <a:latin typeface="Arial Black" panose="020B0A04020102020204" pitchFamily="34" charset="0"/>
              </a:rPr>
              <a:t>Pyżalskiego</a:t>
            </a:r>
            <a:r>
              <a:rPr lang="pl-PL" sz="2800" dirty="0">
                <a:solidFill>
                  <a:schemeClr val="bg1"/>
                </a:solidFill>
                <a:latin typeface="Arial Black" panose="020B0A04020102020204" pitchFamily="34" charset="0"/>
              </a:rPr>
              <a:t>)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09137021"/>
              </p:ext>
            </p:extLst>
          </p:nvPr>
        </p:nvGraphicFramePr>
        <p:xfrm>
          <a:off x="304799" y="1371600"/>
          <a:ext cx="11582401" cy="5340754"/>
        </p:xfrm>
        <a:graphic>
          <a:graphicData uri="http://schemas.openxmlformats.org/drawingml/2006/table">
            <a:tbl>
              <a:tblPr/>
              <a:tblGrid>
                <a:gridCol w="917714">
                  <a:extLst>
                    <a:ext uri="{9D8B030D-6E8A-4147-A177-3AD203B41FA5}">
                      <a16:colId xmlns:a16="http://schemas.microsoft.com/office/drawing/2014/main" xmlns="" val="20000"/>
                    </a:ext>
                  </a:extLst>
                </a:gridCol>
                <a:gridCol w="4307715">
                  <a:extLst>
                    <a:ext uri="{9D8B030D-6E8A-4147-A177-3AD203B41FA5}">
                      <a16:colId xmlns:a16="http://schemas.microsoft.com/office/drawing/2014/main" xmlns="" val="20001"/>
                    </a:ext>
                  </a:extLst>
                </a:gridCol>
                <a:gridCol w="1321095">
                  <a:extLst>
                    <a:ext uri="{9D8B030D-6E8A-4147-A177-3AD203B41FA5}">
                      <a16:colId xmlns:a16="http://schemas.microsoft.com/office/drawing/2014/main" xmlns="" val="20002"/>
                    </a:ext>
                  </a:extLst>
                </a:gridCol>
                <a:gridCol w="1321095">
                  <a:extLst>
                    <a:ext uri="{9D8B030D-6E8A-4147-A177-3AD203B41FA5}">
                      <a16:colId xmlns:a16="http://schemas.microsoft.com/office/drawing/2014/main" xmlns="" val="20003"/>
                    </a:ext>
                  </a:extLst>
                </a:gridCol>
                <a:gridCol w="917714">
                  <a:extLst>
                    <a:ext uri="{9D8B030D-6E8A-4147-A177-3AD203B41FA5}">
                      <a16:colId xmlns:a16="http://schemas.microsoft.com/office/drawing/2014/main" xmlns="" val="20004"/>
                    </a:ext>
                  </a:extLst>
                </a:gridCol>
                <a:gridCol w="917714">
                  <a:extLst>
                    <a:ext uri="{9D8B030D-6E8A-4147-A177-3AD203B41FA5}">
                      <a16:colId xmlns:a16="http://schemas.microsoft.com/office/drawing/2014/main" xmlns="" val="20005"/>
                    </a:ext>
                  </a:extLst>
                </a:gridCol>
                <a:gridCol w="939677">
                  <a:extLst>
                    <a:ext uri="{9D8B030D-6E8A-4147-A177-3AD203B41FA5}">
                      <a16:colId xmlns:a16="http://schemas.microsoft.com/office/drawing/2014/main" xmlns="" val="20006"/>
                    </a:ext>
                  </a:extLst>
                </a:gridCol>
                <a:gridCol w="939677">
                  <a:extLst>
                    <a:ext uri="{9D8B030D-6E8A-4147-A177-3AD203B41FA5}">
                      <a16:colId xmlns:a16="http://schemas.microsoft.com/office/drawing/2014/main" xmlns="" val="20007"/>
                    </a:ext>
                  </a:extLst>
                </a:gridCol>
              </a:tblGrid>
              <a:tr h="667440">
                <a:tc rowSpan="3" gridSpan="2">
                  <a:txBody>
                    <a:bodyPr/>
                    <a:lstStyle/>
                    <a:p>
                      <a:pPr marL="0" marR="0">
                        <a:spcBef>
                          <a:spcPts val="0"/>
                        </a:spcBef>
                        <a:spcAft>
                          <a:spcPts val="0"/>
                        </a:spcAft>
                      </a:pPr>
                      <a:r>
                        <a:rPr lang="pl-PL" sz="1000" dirty="0">
                          <a:solidFill>
                            <a:srgbClr val="000000"/>
                          </a:solidFill>
                          <a:effectLst/>
                          <a:latin typeface="Calibri Light" panose="020F0302020204030204" pitchFamily="34" charset="0"/>
                          <a:cs typeface="Calibri Light" panose="020F03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hMerge="1">
                  <a:txBody>
                    <a:bodyPr/>
                    <a:lstStyle/>
                    <a:p>
                      <a:endParaRPr lang="pl-PL"/>
                    </a:p>
                  </a:txBody>
                  <a:tcPr/>
                </a:tc>
                <a:tc>
                  <a:txBody>
                    <a:bodyPr/>
                    <a:lstStyle/>
                    <a:p>
                      <a:pPr marL="0" marR="0" algn="ctr">
                        <a:lnSpc>
                          <a:spcPts val="935"/>
                        </a:lnSpc>
                        <a:spcBef>
                          <a:spcPts val="0"/>
                        </a:spcBef>
                        <a:spcAft>
                          <a:spcPts val="0"/>
                        </a:spcAft>
                      </a:pPr>
                      <a:r>
                        <a:rPr lang="pl-PL" sz="1000" b="0" dirty="0">
                          <a:effectLst/>
                          <a:latin typeface="Calibri Light" panose="020F0302020204030204" pitchFamily="34" charset="0"/>
                          <a:ea typeface="Arial Unicode MS"/>
                          <a:cs typeface="Calibri Light" panose="020F0302020204030204" pitchFamily="34" charset="0"/>
                        </a:rPr>
                        <a:t>Nie zdarzyło mi się nigdy w życiu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35"/>
                        </a:lnSpc>
                        <a:spcBef>
                          <a:spcPts val="0"/>
                        </a:spcBef>
                        <a:spcAft>
                          <a:spcPts val="0"/>
                        </a:spcAft>
                      </a:pPr>
                      <a:r>
                        <a:rPr lang="pl-PL" sz="1000" b="0">
                          <a:effectLst/>
                          <a:latin typeface="Calibri Light" panose="020F0302020204030204" pitchFamily="34" charset="0"/>
                          <a:ea typeface="Arial Unicode MS"/>
                          <a:cs typeface="Calibri Light" panose="020F0302020204030204" pitchFamily="34" charset="0"/>
                        </a:rPr>
                        <a:t>Nie zdarzyło mi się w ostatnim roku, ale wcześniej w życiu tak</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marL="419100" marR="0" algn="ctr">
                        <a:lnSpc>
                          <a:spcPts val="1200"/>
                        </a:lnSpc>
                        <a:spcBef>
                          <a:spcPts val="0"/>
                        </a:spcBef>
                        <a:spcAft>
                          <a:spcPts val="0"/>
                        </a:spcAft>
                      </a:pPr>
                      <a:r>
                        <a:rPr lang="pl-PL" sz="1000" b="0" dirty="0">
                          <a:effectLst/>
                          <a:latin typeface="Calibri Light" panose="020F0302020204030204" pitchFamily="34" charset="0"/>
                          <a:ea typeface="Arial Unicode MS"/>
                          <a:cs typeface="Calibri Light" panose="020F0302020204030204" pitchFamily="34" charset="0"/>
                        </a:rPr>
                        <a:t>W ciągu ostatniego roku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10000"/>
                  </a:ext>
                </a:extLst>
              </a:tr>
              <a:tr h="660535">
                <a:tc gridSpan="2" vMerge="1">
                  <a:txBody>
                    <a:bodyPr/>
                    <a:lstStyle/>
                    <a:p>
                      <a:endParaRPr lang="pl-PL"/>
                    </a:p>
                  </a:txBody>
                  <a:tcPr/>
                </a:tc>
                <a:tc hMerge="1" vMerge="1">
                  <a:txBody>
                    <a:bodyPr/>
                    <a:lstStyle/>
                    <a:p>
                      <a:endParaRPr lang="pl-PL"/>
                    </a:p>
                  </a:txBody>
                  <a:tcPr/>
                </a:tc>
                <a:tc>
                  <a:txBody>
                    <a:bodyPr/>
                    <a:lstStyle/>
                    <a:p>
                      <a:pPr marL="0" marR="0" algn="ctr">
                        <a:spcBef>
                          <a:spcPts val="0"/>
                        </a:spcBef>
                        <a:spcAft>
                          <a:spcPts val="0"/>
                        </a:spcAft>
                      </a:pPr>
                      <a:r>
                        <a:rPr lang="pl-PL" sz="1000" b="0">
                          <a:solidFill>
                            <a:srgbClr val="000000"/>
                          </a:solidFill>
                          <a:effectLst/>
                          <a:latin typeface="Calibri Light" panose="020F0302020204030204" pitchFamily="34" charset="0"/>
                          <a:cs typeface="Calibri Light" panose="020F03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l-PL" sz="1000" b="0">
                          <a:solidFill>
                            <a:srgbClr val="000000"/>
                          </a:solidFill>
                          <a:effectLst/>
                          <a:latin typeface="Calibri Light" panose="020F0302020204030204" pitchFamily="34" charset="0"/>
                          <a:cs typeface="Calibri Light" panose="020F03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80"/>
                        </a:lnSpc>
                        <a:spcBef>
                          <a:spcPts val="0"/>
                        </a:spcBef>
                        <a:spcAft>
                          <a:spcPts val="0"/>
                        </a:spcAft>
                      </a:pPr>
                      <a:r>
                        <a:rPr lang="pl-PL" sz="1000" b="0">
                          <a:effectLst/>
                          <a:latin typeface="Calibri Light" panose="020F0302020204030204" pitchFamily="34" charset="0"/>
                          <a:ea typeface="Arial Unicode MS"/>
                          <a:cs typeface="Calibri Light" panose="020F0302020204030204" pitchFamily="34" charset="0"/>
                        </a:rPr>
                        <a:t>Raz lub kilka razy w roku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35"/>
                        </a:lnSpc>
                        <a:spcBef>
                          <a:spcPts val="0"/>
                        </a:spcBef>
                        <a:spcAft>
                          <a:spcPts val="0"/>
                        </a:spcAft>
                      </a:pPr>
                      <a:r>
                        <a:rPr lang="pl-PL" sz="1000" b="0">
                          <a:effectLst/>
                          <a:latin typeface="Calibri Light" panose="020F0302020204030204" pitchFamily="34" charset="0"/>
                          <a:ea typeface="Arial Unicode MS"/>
                          <a:cs typeface="Calibri Light" panose="020F0302020204030204" pitchFamily="34" charset="0"/>
                        </a:rPr>
                        <a:t>Raz lub kilka</a:t>
                      </a:r>
                    </a:p>
                    <a:p>
                      <a:pPr marL="0" marR="0" algn="ctr">
                        <a:lnSpc>
                          <a:spcPts val="935"/>
                        </a:lnSpc>
                        <a:spcBef>
                          <a:spcPts val="0"/>
                        </a:spcBef>
                        <a:spcAft>
                          <a:spcPts val="0"/>
                        </a:spcAft>
                      </a:pPr>
                      <a:r>
                        <a:rPr lang="pl-PL" sz="1000" b="0">
                          <a:effectLst/>
                          <a:latin typeface="Calibri Light" panose="020F0302020204030204" pitchFamily="34" charset="0"/>
                          <a:ea typeface="Arial Unicode MS"/>
                          <a:cs typeface="Calibri Light" panose="020F0302020204030204" pitchFamily="34" charset="0"/>
                        </a:rPr>
                        <a:t>razy w miesiącu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55"/>
                        </a:lnSpc>
                        <a:spcBef>
                          <a:spcPts val="0"/>
                        </a:spcBef>
                        <a:spcAft>
                          <a:spcPts val="0"/>
                        </a:spcAft>
                      </a:pPr>
                      <a:r>
                        <a:rPr lang="pl-PL" sz="1000" b="0">
                          <a:effectLst/>
                          <a:latin typeface="Calibri Light" panose="020F0302020204030204" pitchFamily="34" charset="0"/>
                          <a:ea typeface="Arial Unicode MS"/>
                          <a:cs typeface="Calibri Light" panose="020F0302020204030204" pitchFamily="34" charset="0"/>
                        </a:rPr>
                        <a:t>Raz lub kilka</a:t>
                      </a:r>
                    </a:p>
                    <a:p>
                      <a:pPr marL="0" marR="0" algn="ctr">
                        <a:lnSpc>
                          <a:spcPts val="955"/>
                        </a:lnSpc>
                        <a:spcBef>
                          <a:spcPts val="0"/>
                        </a:spcBef>
                        <a:spcAft>
                          <a:spcPts val="0"/>
                        </a:spcAft>
                      </a:pPr>
                      <a:r>
                        <a:rPr lang="pl-PL" sz="1000" b="0">
                          <a:effectLst/>
                          <a:latin typeface="Calibri Light" panose="020F0302020204030204" pitchFamily="34" charset="0"/>
                          <a:ea typeface="Arial Unicode MS"/>
                          <a:cs typeface="Calibri Light" panose="020F0302020204030204" pitchFamily="34" charset="0"/>
                        </a:rPr>
                        <a:t>razy w tygodniu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55"/>
                        </a:lnSpc>
                        <a:spcBef>
                          <a:spcPts val="0"/>
                        </a:spcBef>
                        <a:spcAft>
                          <a:spcPts val="0"/>
                        </a:spcAft>
                      </a:pPr>
                      <a:r>
                        <a:rPr lang="pl-PL" sz="1000" b="0" dirty="0">
                          <a:effectLst/>
                          <a:latin typeface="Calibri Light" panose="020F0302020204030204" pitchFamily="34" charset="0"/>
                          <a:ea typeface="Arial Unicode MS"/>
                          <a:cs typeface="Calibri Light" panose="020F0302020204030204" pitchFamily="34" charset="0"/>
                        </a:rPr>
                        <a:t>Raz lub kilka razy dziennie</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43625">
                <a:tc gridSpan="2" vMerge="1">
                  <a:txBody>
                    <a:bodyPr/>
                    <a:lstStyle/>
                    <a:p>
                      <a:endParaRPr lang="pl-PL"/>
                    </a:p>
                  </a:txBody>
                  <a:tcPr/>
                </a:tc>
                <a:tc hMerge="1" vMerge="1">
                  <a:txBody>
                    <a:bodyPr/>
                    <a:lstStyle/>
                    <a:p>
                      <a:endParaRPr lang="pl-PL"/>
                    </a:p>
                  </a:txBody>
                  <a:tcPr/>
                </a:tc>
                <a:tc>
                  <a:txBody>
                    <a:bodyPr/>
                    <a:lstStyle/>
                    <a:p>
                      <a:pPr marL="165100" marR="0">
                        <a:lnSpc>
                          <a:spcPts val="1200"/>
                        </a:lnSpc>
                        <a:spcBef>
                          <a:spcPts val="0"/>
                        </a:spcBef>
                        <a:spcAft>
                          <a:spcPts val="0"/>
                        </a:spcAft>
                      </a:pPr>
                      <a:r>
                        <a:rPr lang="pl-PL" sz="1000">
                          <a:effectLst/>
                          <a:latin typeface="Calibri Light" panose="020F0302020204030204" pitchFamily="34" charset="0"/>
                          <a:ea typeface="Arial Unicode MS"/>
                          <a:cs typeface="Calibri Light" panose="020F03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nSpc>
                          <a:spcPts val="1200"/>
                        </a:lnSpc>
                        <a:spcBef>
                          <a:spcPts val="0"/>
                        </a:spcBef>
                        <a:spcAft>
                          <a:spcPts val="0"/>
                        </a:spcAft>
                      </a:pPr>
                      <a:r>
                        <a:rPr lang="pl-PL" sz="1000">
                          <a:effectLst/>
                          <a:latin typeface="Calibri Light" panose="020F0302020204030204" pitchFamily="34" charset="0"/>
                          <a:ea typeface="Arial Unicode MS"/>
                          <a:cs typeface="Calibri Light" panose="020F03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nSpc>
                          <a:spcPts val="1200"/>
                        </a:lnSpc>
                        <a:spcBef>
                          <a:spcPts val="0"/>
                        </a:spcBef>
                        <a:spcAft>
                          <a:spcPts val="0"/>
                        </a:spcAft>
                      </a:pPr>
                      <a:r>
                        <a:rPr lang="pl-PL" sz="1000">
                          <a:effectLst/>
                          <a:latin typeface="Calibri Light" panose="020F0302020204030204" pitchFamily="34" charset="0"/>
                          <a:ea typeface="Arial Unicode MS"/>
                          <a:cs typeface="Calibri Light" panose="020F03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nSpc>
                          <a:spcPts val="1200"/>
                        </a:lnSpc>
                        <a:spcBef>
                          <a:spcPts val="0"/>
                        </a:spcBef>
                        <a:spcAft>
                          <a:spcPts val="0"/>
                        </a:spcAft>
                      </a:pPr>
                      <a:r>
                        <a:rPr lang="pl-PL" sz="1000">
                          <a:effectLst/>
                          <a:latin typeface="Calibri Light" panose="020F0302020204030204" pitchFamily="34" charset="0"/>
                          <a:ea typeface="Arial Unicode MS"/>
                          <a:cs typeface="Calibri Light" panose="020F03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nSpc>
                          <a:spcPts val="1200"/>
                        </a:lnSpc>
                        <a:spcBef>
                          <a:spcPts val="0"/>
                        </a:spcBef>
                        <a:spcAft>
                          <a:spcPts val="0"/>
                        </a:spcAft>
                      </a:pPr>
                      <a:r>
                        <a:rPr lang="pl-PL" sz="1000">
                          <a:effectLst/>
                          <a:latin typeface="Calibri Light" panose="020F0302020204030204" pitchFamily="34" charset="0"/>
                          <a:ea typeface="Arial Unicode MS"/>
                          <a:cs typeface="Calibri Light" panose="020F03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nSpc>
                          <a:spcPts val="1200"/>
                        </a:lnSpc>
                        <a:spcBef>
                          <a:spcPts val="0"/>
                        </a:spcBef>
                        <a:spcAft>
                          <a:spcPts val="0"/>
                        </a:spcAft>
                      </a:pPr>
                      <a:r>
                        <a:rPr lang="pl-PL" sz="1000" dirty="0">
                          <a:effectLst/>
                          <a:latin typeface="Calibri Light" panose="020F0302020204030204" pitchFamily="34" charset="0"/>
                          <a:ea typeface="Arial Unicode MS"/>
                          <a:cs typeface="Calibri Light" panose="020F03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90451">
                <a:tc>
                  <a:txBody>
                    <a:bodyPr/>
                    <a:lstStyle/>
                    <a:p>
                      <a:pPr marL="127000" marR="0" algn="ctr">
                        <a:lnSpc>
                          <a:spcPts val="1200"/>
                        </a:lnSpc>
                        <a:spcBef>
                          <a:spcPts val="0"/>
                        </a:spcBef>
                        <a:spcAft>
                          <a:spcPts val="0"/>
                        </a:spcAft>
                      </a:pPr>
                      <a:r>
                        <a:rPr lang="pl-PL" sz="1300" b="1" dirty="0">
                          <a:effectLst/>
                          <a:latin typeface="Arial Black" panose="020B0A04020102020204" pitchFamily="34" charset="0"/>
                          <a:ea typeface="Arial Unicode MS"/>
                          <a:cs typeface="Calibri Light" panose="020F03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85"/>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Wyzywałem/</a:t>
                      </a:r>
                      <a:r>
                        <a:rPr lang="pl-PL" sz="1200" dirty="0" err="1">
                          <a:effectLst/>
                          <a:latin typeface="Calibri Light" panose="020F0302020204030204" pitchFamily="34" charset="0"/>
                          <a:ea typeface="Arial Unicode MS"/>
                          <a:cs typeface="Calibri Light" panose="020F0302020204030204" pitchFamily="34" charset="0"/>
                        </a:rPr>
                        <a:t>am</a:t>
                      </a:r>
                      <a:r>
                        <a:rPr lang="pl-PL" sz="1200" dirty="0">
                          <a:effectLst/>
                          <a:latin typeface="Calibri Light" panose="020F0302020204030204" pitchFamily="34" charset="0"/>
                          <a:ea typeface="Arial Unicode MS"/>
                          <a:cs typeface="Calibri Light" panose="020F0302020204030204" pitchFamily="34" charset="0"/>
                        </a:rPr>
                        <a:t> inne osoby rozmawiając na czacie.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55,9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18416">
                <a:tc>
                  <a:txBody>
                    <a:bodyPr/>
                    <a:lstStyle/>
                    <a:p>
                      <a:pPr marL="127000" marR="0" algn="ctr">
                        <a:lnSpc>
                          <a:spcPts val="1200"/>
                        </a:lnSpc>
                        <a:spcBef>
                          <a:spcPts val="0"/>
                        </a:spcBef>
                        <a:spcAft>
                          <a:spcPts val="0"/>
                        </a:spcAft>
                      </a:pPr>
                      <a:r>
                        <a:rPr lang="pl-PL" sz="1300" b="1">
                          <a:effectLst/>
                          <a:latin typeface="Arial Black" panose="020B0A04020102020204" pitchFamily="34" charset="0"/>
                          <a:ea typeface="Arial Unicode MS"/>
                          <a:cs typeface="Calibri Light" panose="020F03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marR="0" algn="ctr">
                        <a:lnSpc>
                          <a:spcPts val="1365"/>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Wysyłałem/</a:t>
                      </a:r>
                      <a:r>
                        <a:rPr lang="pl-PL" sz="1200" dirty="0" err="1">
                          <a:effectLst/>
                          <a:latin typeface="Calibri Light" panose="020F0302020204030204" pitchFamily="34" charset="0"/>
                          <a:ea typeface="Arial Unicode MS"/>
                          <a:cs typeface="Calibri Light" panose="020F0302020204030204" pitchFamily="34" charset="0"/>
                        </a:rPr>
                        <a:t>am</a:t>
                      </a:r>
                      <a:r>
                        <a:rPr lang="pl-PL" sz="1200" dirty="0">
                          <a:effectLst/>
                          <a:latin typeface="Calibri Light" panose="020F0302020204030204" pitchFamily="34" charset="0"/>
                          <a:ea typeface="Arial Unicode MS"/>
                          <a:cs typeface="Calibri Light" panose="020F0302020204030204" pitchFamily="34" charset="0"/>
                        </a:rPr>
                        <a:t> wiadomości przez komunikator (np. gadu-gadu), aby kogoś obrazić/wystraszyć.</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60,3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13,7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13812">
                <a:tc>
                  <a:txBody>
                    <a:bodyPr/>
                    <a:lstStyle/>
                    <a:p>
                      <a:pPr marL="127000" marR="0" algn="ctr">
                        <a:lnSpc>
                          <a:spcPts val="1200"/>
                        </a:lnSpc>
                        <a:spcBef>
                          <a:spcPts val="0"/>
                        </a:spcBef>
                        <a:spcAft>
                          <a:spcPts val="0"/>
                        </a:spcAft>
                      </a:pPr>
                      <a:r>
                        <a:rPr lang="pl-PL" sz="1300" b="1" dirty="0">
                          <a:effectLst/>
                          <a:latin typeface="Arial Black" panose="020B0A04020102020204" pitchFamily="34" charset="0"/>
                          <a:ea typeface="Arial Unicode MS"/>
                          <a:cs typeface="Calibri Light" panose="020F03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marR="0" algn="ctr">
                        <a:lnSpc>
                          <a:spcPts val="1385"/>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Komentowałem/</a:t>
                      </a:r>
                      <a:r>
                        <a:rPr lang="pl-PL" sz="1200" dirty="0" err="1">
                          <a:effectLst/>
                          <a:latin typeface="Calibri Light" panose="020F0302020204030204" pitchFamily="34" charset="0"/>
                          <a:ea typeface="Arial Unicode MS"/>
                          <a:cs typeface="Calibri Light" panose="020F0302020204030204" pitchFamily="34" charset="0"/>
                        </a:rPr>
                        <a:t>am</a:t>
                      </a:r>
                      <a:r>
                        <a:rPr lang="pl-PL" sz="1200" dirty="0">
                          <a:effectLst/>
                          <a:latin typeface="Calibri Light" panose="020F0302020204030204" pitchFamily="34" charset="0"/>
                          <a:ea typeface="Arial Unicode MS"/>
                          <a:cs typeface="Calibri Light" panose="020F0302020204030204" pitchFamily="34" charset="0"/>
                        </a:rPr>
                        <a:t> wypowiedzi na forum internetowym, żeby ośmieszyć/sprawić przykrość/wystraszyć inną osobę.</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61,5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13,6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17,2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90451">
                <a:tc>
                  <a:txBody>
                    <a:bodyPr/>
                    <a:lstStyle/>
                    <a:p>
                      <a:pPr marL="127000" marR="0" algn="ctr">
                        <a:lnSpc>
                          <a:spcPts val="1200"/>
                        </a:lnSpc>
                        <a:spcBef>
                          <a:spcPts val="0"/>
                        </a:spcBef>
                        <a:spcAft>
                          <a:spcPts val="0"/>
                        </a:spcAft>
                      </a:pPr>
                      <a:r>
                        <a:rPr lang="pl-PL" sz="1300" b="1" dirty="0">
                          <a:effectLst/>
                          <a:latin typeface="Arial Black" panose="020B0A04020102020204" pitchFamily="34" charset="0"/>
                          <a:ea typeface="Arial Unicode MS"/>
                          <a:cs typeface="Calibri Light" panose="020F03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marR="0" algn="ctr">
                        <a:lnSpc>
                          <a:spcPts val="1410"/>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Obrażałem/wyzywałem/</a:t>
                      </a:r>
                      <a:r>
                        <a:rPr lang="pl-PL" sz="1200" dirty="0" err="1">
                          <a:effectLst/>
                          <a:latin typeface="Calibri Light" panose="020F0302020204030204" pitchFamily="34" charset="0"/>
                          <a:ea typeface="Arial Unicode MS"/>
                          <a:cs typeface="Calibri Light" panose="020F0302020204030204" pitchFamily="34" charset="0"/>
                        </a:rPr>
                        <a:t>am</a:t>
                      </a:r>
                      <a:r>
                        <a:rPr lang="pl-PL" sz="1200" dirty="0">
                          <a:effectLst/>
                          <a:latin typeface="Calibri Light" panose="020F0302020204030204" pitchFamily="34" charset="0"/>
                          <a:ea typeface="Arial Unicode MS"/>
                          <a:cs typeface="Calibri Light" panose="020F0302020204030204" pitchFamily="34" charset="0"/>
                        </a:rPr>
                        <a:t> podczas gier</a:t>
                      </a:r>
                      <a:r>
                        <a:rPr lang="pl-PL" sz="1200" i="1" dirty="0">
                          <a:effectLst/>
                          <a:latin typeface="Calibri Light" panose="020F0302020204030204" pitchFamily="34" charset="0"/>
                          <a:ea typeface="Arial Unicode MS"/>
                          <a:cs typeface="Calibri Light" panose="020F0302020204030204" pitchFamily="34" charset="0"/>
                        </a:rPr>
                        <a:t> online </a:t>
                      </a:r>
                      <a:r>
                        <a:rPr lang="pl-PL" sz="1200" dirty="0">
                          <a:effectLst/>
                          <a:latin typeface="Calibri Light" panose="020F0302020204030204" pitchFamily="34" charset="0"/>
                          <a:ea typeface="Arial Unicode MS"/>
                          <a:cs typeface="Calibri Light" panose="020F0302020204030204" pitchFamily="34" charset="0"/>
                        </a:rPr>
                        <a:t>(np. </a:t>
                      </a:r>
                      <a:r>
                        <a:rPr lang="en-US" sz="1200" dirty="0">
                          <a:effectLst/>
                          <a:latin typeface="Calibri Light" panose="020F0302020204030204" pitchFamily="34" charset="0"/>
                          <a:ea typeface="Arial Unicode MS"/>
                          <a:cs typeface="Calibri Light" panose="020F0302020204030204" pitchFamily="34" charset="0"/>
                        </a:rPr>
                        <a:t>Tibia, World of Warcraft, Counter Strike).</a:t>
                      </a:r>
                      <a:endParaRPr lang="pl-PL" sz="1200" dirty="0">
                        <a:effectLst/>
                        <a:latin typeface="Calibri Light" panose="020F0302020204030204" pitchFamily="34" charset="0"/>
                        <a:ea typeface="Arial Unicode MS"/>
                        <a:cs typeface="Calibri Light" panose="020F03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63,2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16114">
                <a:tc>
                  <a:txBody>
                    <a:bodyPr/>
                    <a:lstStyle/>
                    <a:p>
                      <a:pPr marL="127000" marR="0" algn="ctr">
                        <a:lnSpc>
                          <a:spcPts val="1200"/>
                        </a:lnSpc>
                        <a:spcBef>
                          <a:spcPts val="0"/>
                        </a:spcBef>
                        <a:spcAft>
                          <a:spcPts val="0"/>
                        </a:spcAft>
                      </a:pPr>
                      <a:r>
                        <a:rPr lang="pl-PL" sz="1300" b="1" dirty="0">
                          <a:effectLst/>
                          <a:latin typeface="Arial Black" panose="020B0A04020102020204" pitchFamily="34" charset="0"/>
                          <a:ea typeface="Arial Unicode MS"/>
                          <a:cs typeface="Calibri Light" panose="020F03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85"/>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Celowo wykluczyłem lub nie dopuściłem do grona „znajomych" w internecie innej osoby, żeby jej dokuczyć.</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68,7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90451">
                <a:tc>
                  <a:txBody>
                    <a:bodyPr/>
                    <a:lstStyle/>
                    <a:p>
                      <a:pPr marL="127000" marR="0" algn="ctr">
                        <a:lnSpc>
                          <a:spcPts val="1200"/>
                        </a:lnSpc>
                        <a:spcBef>
                          <a:spcPts val="0"/>
                        </a:spcBef>
                        <a:spcAft>
                          <a:spcPts val="0"/>
                        </a:spcAft>
                      </a:pPr>
                      <a:r>
                        <a:rPr lang="pl-PL" sz="1300" b="1">
                          <a:effectLst/>
                          <a:latin typeface="Arial Black" panose="020B0A04020102020204" pitchFamily="34" charset="0"/>
                          <a:ea typeface="Arial Unicode MS"/>
                          <a:cs typeface="Calibri Light" panose="020F030202020403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65"/>
                        </a:lnSpc>
                        <a:spcBef>
                          <a:spcPts val="0"/>
                        </a:spcBef>
                        <a:spcAft>
                          <a:spcPts val="0"/>
                        </a:spcAft>
                      </a:pPr>
                      <a:r>
                        <a:rPr lang="pl-PL" sz="1200">
                          <a:effectLst/>
                          <a:latin typeface="Calibri Light" panose="020F0302020204030204" pitchFamily="34" charset="0"/>
                          <a:ea typeface="Arial Unicode MS"/>
                          <a:cs typeface="Calibri Light" panose="020F0302020204030204" pitchFamily="34" charset="0"/>
                        </a:rPr>
                        <a:t>Wysyłałem/am SMS, żeby dokuczyć/sprawić przykrość/wystraszyć inną osobę.</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69,1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13812">
                <a:tc>
                  <a:txBody>
                    <a:bodyPr/>
                    <a:lstStyle/>
                    <a:p>
                      <a:pPr marL="127000" marR="0" algn="ctr">
                        <a:lnSpc>
                          <a:spcPts val="1200"/>
                        </a:lnSpc>
                        <a:spcBef>
                          <a:spcPts val="0"/>
                        </a:spcBef>
                        <a:spcAft>
                          <a:spcPts val="0"/>
                        </a:spcAft>
                      </a:pPr>
                      <a:r>
                        <a:rPr lang="pl-PL" sz="1300" b="1" dirty="0">
                          <a:effectLst/>
                          <a:latin typeface="Arial Black" panose="020B0A04020102020204" pitchFamily="34" charset="0"/>
                          <a:ea typeface="Arial Unicode MS"/>
                          <a:cs typeface="Calibri Light" panose="020F030202020403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marR="0" algn="ctr">
                        <a:lnSpc>
                          <a:spcPts val="1385"/>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Komentowałem/</a:t>
                      </a:r>
                      <a:r>
                        <a:rPr lang="pl-PL" sz="1200" dirty="0" err="1">
                          <a:effectLst/>
                          <a:latin typeface="Calibri Light" panose="020F0302020204030204" pitchFamily="34" charset="0"/>
                          <a:ea typeface="Arial Unicode MS"/>
                          <a:cs typeface="Calibri Light" panose="020F0302020204030204" pitchFamily="34" charset="0"/>
                        </a:rPr>
                        <a:t>am</a:t>
                      </a:r>
                      <a:r>
                        <a:rPr lang="pl-PL" sz="1200" dirty="0">
                          <a:effectLst/>
                          <a:latin typeface="Calibri Light" panose="020F0302020204030204" pitchFamily="34" charset="0"/>
                          <a:ea typeface="Arial Unicode MS"/>
                          <a:cs typeface="Calibri Light" panose="020F0302020204030204" pitchFamily="34" charset="0"/>
                        </a:rPr>
                        <a:t> w celu sprawienia przykrości profile w portalu typu nasza-klasa.pl, fotka.pl lub blogi innych osób.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71,4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290451">
                <a:tc>
                  <a:txBody>
                    <a:bodyPr/>
                    <a:lstStyle/>
                    <a:p>
                      <a:pPr marL="127000" marR="0" algn="ctr">
                        <a:lnSpc>
                          <a:spcPts val="1200"/>
                        </a:lnSpc>
                        <a:spcBef>
                          <a:spcPts val="0"/>
                        </a:spcBef>
                        <a:spcAft>
                          <a:spcPts val="0"/>
                        </a:spcAft>
                      </a:pPr>
                      <a:r>
                        <a:rPr lang="pl-PL" sz="1300" b="1" dirty="0">
                          <a:effectLst/>
                          <a:latin typeface="Arial Black" panose="020B0A04020102020204" pitchFamily="34" charset="0"/>
                          <a:ea typeface="Arial Unicode MS"/>
                          <a:cs typeface="Calibri Light" panose="020F030202020403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marR="0" algn="ctr">
                        <a:lnSpc>
                          <a:spcPts val="1385"/>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Okłamywałem/</a:t>
                      </a:r>
                      <a:r>
                        <a:rPr lang="pl-PL" sz="1200" dirty="0" err="1">
                          <a:effectLst/>
                          <a:latin typeface="Calibri Light" panose="020F0302020204030204" pitchFamily="34" charset="0"/>
                          <a:ea typeface="Arial Unicode MS"/>
                          <a:cs typeface="Calibri Light" panose="020F0302020204030204" pitchFamily="34" charset="0"/>
                        </a:rPr>
                        <a:t>am</a:t>
                      </a:r>
                      <a:r>
                        <a:rPr lang="pl-PL" sz="1200" dirty="0">
                          <a:effectLst/>
                          <a:latin typeface="Calibri Light" panose="020F0302020204030204" pitchFamily="34" charset="0"/>
                          <a:ea typeface="Arial Unicode MS"/>
                          <a:cs typeface="Calibri Light" panose="020F0302020204030204" pitchFamily="34" charset="0"/>
                        </a:rPr>
                        <a:t> przez internet/telefon, żeby sprawić przykrość/ośmieszyć.</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416114">
                <a:tc>
                  <a:txBody>
                    <a:bodyPr/>
                    <a:lstStyle/>
                    <a:p>
                      <a:pPr marL="127000" marR="0" algn="ctr">
                        <a:lnSpc>
                          <a:spcPts val="1200"/>
                        </a:lnSpc>
                        <a:spcBef>
                          <a:spcPts val="0"/>
                        </a:spcBef>
                        <a:spcAft>
                          <a:spcPts val="0"/>
                        </a:spcAft>
                      </a:pPr>
                      <a:r>
                        <a:rPr lang="pl-PL" sz="1300" b="1" dirty="0">
                          <a:effectLst/>
                          <a:latin typeface="Arial Black" panose="020B0A04020102020204" pitchFamily="34" charset="0"/>
                          <a:ea typeface="Arial Unicode MS"/>
                          <a:cs typeface="Calibri Light" panose="020F030202020403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85"/>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Wysyłałem/</a:t>
                      </a:r>
                      <a:r>
                        <a:rPr lang="pl-PL" sz="1200" dirty="0" err="1">
                          <a:effectLst/>
                          <a:latin typeface="Calibri Light" panose="020F0302020204030204" pitchFamily="34" charset="0"/>
                          <a:ea typeface="Arial Unicode MS"/>
                          <a:cs typeface="Calibri Light" panose="020F0302020204030204" pitchFamily="34" charset="0"/>
                        </a:rPr>
                        <a:t>am</a:t>
                      </a:r>
                      <a:r>
                        <a:rPr lang="pl-PL" sz="1200" dirty="0">
                          <a:effectLst/>
                          <a:latin typeface="Calibri Light" panose="020F0302020204030204" pitchFamily="34" charset="0"/>
                          <a:ea typeface="Arial Unicode MS"/>
                          <a:cs typeface="Calibri Light" panose="020F0302020204030204" pitchFamily="34" charset="0"/>
                        </a:rPr>
                        <a:t> do innych osób nieprzyjemne treści lub linki do takich treści, mimo że tego nie chciały.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424860">
                <a:tc>
                  <a:txBody>
                    <a:bodyPr/>
                    <a:lstStyle/>
                    <a:p>
                      <a:pPr marL="127000" marR="0" algn="ctr">
                        <a:lnSpc>
                          <a:spcPts val="1200"/>
                        </a:lnSpc>
                        <a:spcBef>
                          <a:spcPts val="0"/>
                        </a:spcBef>
                        <a:spcAft>
                          <a:spcPts val="0"/>
                        </a:spcAft>
                      </a:pPr>
                      <a:r>
                        <a:rPr lang="pl-PL" sz="1300" b="1" dirty="0">
                          <a:effectLst/>
                          <a:latin typeface="Arial Black" panose="020B0A04020102020204" pitchFamily="34" charset="0"/>
                          <a:ea typeface="Arial Unicode MS"/>
                          <a:cs typeface="Calibri Light" panose="020F03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marR="0" algn="ctr">
                        <a:lnSpc>
                          <a:spcPts val="1365"/>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Założyłem/</a:t>
                      </a:r>
                      <a:r>
                        <a:rPr lang="pl-PL" sz="1200" dirty="0" err="1">
                          <a:effectLst/>
                          <a:latin typeface="Calibri Light" panose="020F0302020204030204" pitchFamily="34" charset="0"/>
                          <a:ea typeface="Arial Unicode MS"/>
                          <a:cs typeface="Calibri Light" panose="020F0302020204030204" pitchFamily="34" charset="0"/>
                        </a:rPr>
                        <a:t>am</a:t>
                      </a:r>
                      <a:r>
                        <a:rPr lang="pl-PL" sz="1200" dirty="0">
                          <a:effectLst/>
                          <a:latin typeface="Calibri Light" panose="020F0302020204030204" pitchFamily="34" charset="0"/>
                          <a:ea typeface="Arial Unicode MS"/>
                          <a:cs typeface="Calibri Light" panose="020F0302020204030204" pitchFamily="34" charset="0"/>
                        </a:rPr>
                        <a:t> fałszywe konto w portalu typu nasza-klasa.pl, fotka.pl lub podobnym, ośmieszające inną osobę.</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84,3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921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a:effectLst/>
                          <a:latin typeface="Calibri Light" panose="020F0302020204030204" pitchFamily="34" charset="0"/>
                          <a:ea typeface="Arial Unicode MS"/>
                          <a:cs typeface="Calibri Light" panose="020F0302020204030204" pitchFamily="34" charset="0"/>
                        </a:rPr>
                        <a:t>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dirty="0">
                          <a:effectLst/>
                          <a:latin typeface="Calibri Light" panose="020F0302020204030204" pitchFamily="34" charset="0"/>
                          <a:ea typeface="Arial Unicode MS"/>
                          <a:cs typeface="Calibri Light" panose="020F03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547698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olny kształt: kształt 4">
            <a:extLst>
              <a:ext uri="{FF2B5EF4-FFF2-40B4-BE49-F238E27FC236}">
                <a16:creationId xmlns:a16="http://schemas.microsoft.com/office/drawing/2014/main" xmlns="" id="{9A814421-4326-4BA5-A481-DBDB17505EC4}"/>
              </a:ext>
            </a:extLst>
          </p:cNvPr>
          <p:cNvSpPr/>
          <p:nvPr/>
        </p:nvSpPr>
        <p:spPr>
          <a:xfrm flipH="1" flipV="1">
            <a:off x="0" y="-21609"/>
            <a:ext cx="12192000" cy="45720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474027029"/>
              </p:ext>
            </p:extLst>
          </p:nvPr>
        </p:nvGraphicFramePr>
        <p:xfrm>
          <a:off x="381001" y="914400"/>
          <a:ext cx="11430000" cy="5910582"/>
        </p:xfrm>
        <a:graphic>
          <a:graphicData uri="http://schemas.openxmlformats.org/drawingml/2006/table">
            <a:tbl>
              <a:tblPr/>
              <a:tblGrid>
                <a:gridCol w="905639">
                  <a:extLst>
                    <a:ext uri="{9D8B030D-6E8A-4147-A177-3AD203B41FA5}">
                      <a16:colId xmlns:a16="http://schemas.microsoft.com/office/drawing/2014/main" xmlns="" val="20000"/>
                    </a:ext>
                  </a:extLst>
                </a:gridCol>
                <a:gridCol w="4251035">
                  <a:extLst>
                    <a:ext uri="{9D8B030D-6E8A-4147-A177-3AD203B41FA5}">
                      <a16:colId xmlns:a16="http://schemas.microsoft.com/office/drawing/2014/main" xmlns="" val="20001"/>
                    </a:ext>
                  </a:extLst>
                </a:gridCol>
                <a:gridCol w="1303712">
                  <a:extLst>
                    <a:ext uri="{9D8B030D-6E8A-4147-A177-3AD203B41FA5}">
                      <a16:colId xmlns:a16="http://schemas.microsoft.com/office/drawing/2014/main" xmlns="" val="20002"/>
                    </a:ext>
                  </a:extLst>
                </a:gridCol>
                <a:gridCol w="1303712">
                  <a:extLst>
                    <a:ext uri="{9D8B030D-6E8A-4147-A177-3AD203B41FA5}">
                      <a16:colId xmlns:a16="http://schemas.microsoft.com/office/drawing/2014/main" xmlns="" val="20003"/>
                    </a:ext>
                  </a:extLst>
                </a:gridCol>
                <a:gridCol w="905639">
                  <a:extLst>
                    <a:ext uri="{9D8B030D-6E8A-4147-A177-3AD203B41FA5}">
                      <a16:colId xmlns:a16="http://schemas.microsoft.com/office/drawing/2014/main" xmlns="" val="20004"/>
                    </a:ext>
                  </a:extLst>
                </a:gridCol>
                <a:gridCol w="905639">
                  <a:extLst>
                    <a:ext uri="{9D8B030D-6E8A-4147-A177-3AD203B41FA5}">
                      <a16:colId xmlns:a16="http://schemas.microsoft.com/office/drawing/2014/main" xmlns="" val="20005"/>
                    </a:ext>
                  </a:extLst>
                </a:gridCol>
                <a:gridCol w="927312">
                  <a:extLst>
                    <a:ext uri="{9D8B030D-6E8A-4147-A177-3AD203B41FA5}">
                      <a16:colId xmlns:a16="http://schemas.microsoft.com/office/drawing/2014/main" xmlns="" val="20006"/>
                    </a:ext>
                  </a:extLst>
                </a:gridCol>
                <a:gridCol w="927312">
                  <a:extLst>
                    <a:ext uri="{9D8B030D-6E8A-4147-A177-3AD203B41FA5}">
                      <a16:colId xmlns:a16="http://schemas.microsoft.com/office/drawing/2014/main" xmlns="" val="20007"/>
                    </a:ext>
                  </a:extLst>
                </a:gridCol>
              </a:tblGrid>
              <a:tr h="689515">
                <a:tc rowSpan="3" gridSpan="2">
                  <a:txBody>
                    <a:bodyPr/>
                    <a:lstStyle/>
                    <a:p>
                      <a:pPr marL="0" marR="0">
                        <a:spcBef>
                          <a:spcPts val="0"/>
                        </a:spcBef>
                        <a:spcAft>
                          <a:spcPts val="0"/>
                        </a:spcAft>
                      </a:pPr>
                      <a:r>
                        <a:rPr lang="pl-PL" sz="400" dirty="0">
                          <a:solidFill>
                            <a:srgbClr val="000000"/>
                          </a:solidFill>
                          <a:effectLst/>
                          <a:latin typeface="Arial Unicode MS"/>
                          <a:cs typeface="Times New Roman"/>
                        </a:rPr>
                        <a:t> </a:t>
                      </a:r>
                      <a:endParaRPr lang="pl-PL" sz="900" dirty="0">
                        <a:solidFill>
                          <a:srgbClr val="000000"/>
                        </a:solidFill>
                        <a:effectLst/>
                        <a:latin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hMerge="1">
                  <a:txBody>
                    <a:bodyPr/>
                    <a:lstStyle/>
                    <a:p>
                      <a:endParaRPr lang="pl-PL"/>
                    </a:p>
                  </a:txBody>
                  <a:tcPr/>
                </a:tc>
                <a:tc>
                  <a:txBody>
                    <a:bodyPr/>
                    <a:lstStyle/>
                    <a:p>
                      <a:pPr marL="0" marR="0" algn="ctr">
                        <a:lnSpc>
                          <a:spcPts val="935"/>
                        </a:lnSpc>
                        <a:spcBef>
                          <a:spcPts val="0"/>
                        </a:spcBef>
                        <a:spcAft>
                          <a:spcPts val="0"/>
                        </a:spcAft>
                      </a:pPr>
                      <a:r>
                        <a:rPr lang="pl-PL" sz="1000" b="0" kern="1200" dirty="0">
                          <a:solidFill>
                            <a:schemeClr val="tx1"/>
                          </a:solidFill>
                          <a:effectLst/>
                          <a:latin typeface="Calibri Light" panose="020F0302020204030204" pitchFamily="34" charset="0"/>
                          <a:ea typeface="Arial Unicode MS"/>
                          <a:cs typeface="Calibri Light" panose="020F0302020204030204" pitchFamily="34" charset="0"/>
                        </a:rPr>
                        <a:t>Nie zdarzyło mi się nigdy w życiu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35"/>
                        </a:lnSpc>
                        <a:spcBef>
                          <a:spcPts val="0"/>
                        </a:spcBef>
                        <a:spcAft>
                          <a:spcPts val="0"/>
                        </a:spcAft>
                      </a:pPr>
                      <a:r>
                        <a:rPr lang="pl-PL" sz="1000" b="0" kern="1200">
                          <a:solidFill>
                            <a:schemeClr val="tx1"/>
                          </a:solidFill>
                          <a:effectLst/>
                          <a:latin typeface="Calibri Light" panose="020F0302020204030204" pitchFamily="34" charset="0"/>
                          <a:ea typeface="Arial Unicode MS"/>
                          <a:cs typeface="Calibri Light" panose="020F0302020204030204" pitchFamily="34" charset="0"/>
                        </a:rPr>
                        <a:t>Nie zdarzyło mi się w ostatnim roku, ale wcześniej w życiu tak</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marL="419100" marR="0" algn="ctr">
                        <a:lnSpc>
                          <a:spcPts val="1200"/>
                        </a:lnSpc>
                        <a:spcBef>
                          <a:spcPts val="0"/>
                        </a:spcBef>
                        <a:spcAft>
                          <a:spcPts val="0"/>
                        </a:spcAft>
                      </a:pPr>
                      <a:r>
                        <a:rPr lang="pl-PL" sz="1000" b="0" kern="1200" dirty="0">
                          <a:solidFill>
                            <a:schemeClr val="tx1"/>
                          </a:solidFill>
                          <a:effectLst/>
                          <a:latin typeface="Calibri Light" panose="020F0302020204030204" pitchFamily="34" charset="0"/>
                          <a:ea typeface="Arial Unicode MS"/>
                          <a:cs typeface="Calibri Light" panose="020F0302020204030204" pitchFamily="34" charset="0"/>
                        </a:rPr>
                        <a:t>W ciągu ostatniego roku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10000"/>
                  </a:ext>
                </a:extLst>
              </a:tr>
              <a:tr h="687129">
                <a:tc gridSpan="2" vMerge="1">
                  <a:txBody>
                    <a:bodyPr/>
                    <a:lstStyle/>
                    <a:p>
                      <a:endParaRPr lang="pl-PL"/>
                    </a:p>
                  </a:txBody>
                  <a:tcPr/>
                </a:tc>
                <a:tc hMerge="1" vMerge="1">
                  <a:txBody>
                    <a:bodyPr/>
                    <a:lstStyle/>
                    <a:p>
                      <a:endParaRPr lang="pl-PL"/>
                    </a:p>
                  </a:txBody>
                  <a:tcPr/>
                </a:tc>
                <a:tc>
                  <a:txBody>
                    <a:bodyPr/>
                    <a:lstStyle/>
                    <a:p>
                      <a:pPr marL="0" marR="0" algn="ctr">
                        <a:spcBef>
                          <a:spcPts val="0"/>
                        </a:spcBef>
                        <a:spcAft>
                          <a:spcPts val="0"/>
                        </a:spcAft>
                      </a:pPr>
                      <a:r>
                        <a:rPr lang="pl-PL" sz="1000" b="0" kern="1200">
                          <a:solidFill>
                            <a:schemeClr val="tx1"/>
                          </a:solidFill>
                          <a:effectLst/>
                          <a:latin typeface="Calibri Light" panose="020F0302020204030204" pitchFamily="34" charset="0"/>
                          <a:ea typeface="Arial Unicode MS"/>
                          <a:cs typeface="Calibri Light" panose="020F03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l-PL" sz="1000" b="0" kern="1200">
                          <a:solidFill>
                            <a:schemeClr val="tx1"/>
                          </a:solidFill>
                          <a:effectLst/>
                          <a:latin typeface="Calibri Light" panose="020F0302020204030204" pitchFamily="34" charset="0"/>
                          <a:ea typeface="Arial Unicode MS"/>
                          <a:cs typeface="Calibri Light" panose="020F03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80"/>
                        </a:lnSpc>
                        <a:spcBef>
                          <a:spcPts val="0"/>
                        </a:spcBef>
                        <a:spcAft>
                          <a:spcPts val="0"/>
                        </a:spcAft>
                      </a:pPr>
                      <a:r>
                        <a:rPr lang="pl-PL" sz="1000" b="0" kern="1200">
                          <a:solidFill>
                            <a:schemeClr val="tx1"/>
                          </a:solidFill>
                          <a:effectLst/>
                          <a:latin typeface="Calibri Light" panose="020F0302020204030204" pitchFamily="34" charset="0"/>
                          <a:ea typeface="Arial Unicode MS"/>
                          <a:cs typeface="Calibri Light" panose="020F0302020204030204" pitchFamily="34" charset="0"/>
                        </a:rPr>
                        <a:t>Raz lub kilka razy w roku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35"/>
                        </a:lnSpc>
                        <a:spcBef>
                          <a:spcPts val="0"/>
                        </a:spcBef>
                        <a:spcAft>
                          <a:spcPts val="0"/>
                        </a:spcAft>
                      </a:pPr>
                      <a:r>
                        <a:rPr lang="pl-PL" sz="1000" b="0" kern="1200" dirty="0">
                          <a:solidFill>
                            <a:schemeClr val="tx1"/>
                          </a:solidFill>
                          <a:effectLst/>
                          <a:latin typeface="Calibri Light" panose="020F0302020204030204" pitchFamily="34" charset="0"/>
                          <a:ea typeface="Arial Unicode MS"/>
                          <a:cs typeface="Calibri Light" panose="020F0302020204030204" pitchFamily="34" charset="0"/>
                        </a:rPr>
                        <a:t>Raz lub kilka</a:t>
                      </a:r>
                    </a:p>
                    <a:p>
                      <a:pPr marL="0" marR="0" algn="ctr">
                        <a:lnSpc>
                          <a:spcPts val="935"/>
                        </a:lnSpc>
                        <a:spcBef>
                          <a:spcPts val="0"/>
                        </a:spcBef>
                        <a:spcAft>
                          <a:spcPts val="0"/>
                        </a:spcAft>
                      </a:pPr>
                      <a:r>
                        <a:rPr lang="pl-PL" sz="1000" b="0" kern="1200" dirty="0">
                          <a:solidFill>
                            <a:schemeClr val="tx1"/>
                          </a:solidFill>
                          <a:effectLst/>
                          <a:latin typeface="Calibri Light" panose="020F0302020204030204" pitchFamily="34" charset="0"/>
                          <a:ea typeface="Arial Unicode MS"/>
                          <a:cs typeface="Calibri Light" panose="020F0302020204030204" pitchFamily="34" charset="0"/>
                        </a:rPr>
                        <a:t>razy w miesiącu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55"/>
                        </a:lnSpc>
                        <a:spcBef>
                          <a:spcPts val="0"/>
                        </a:spcBef>
                        <a:spcAft>
                          <a:spcPts val="0"/>
                        </a:spcAft>
                      </a:pPr>
                      <a:r>
                        <a:rPr lang="pl-PL" sz="1000" b="0" kern="1200" dirty="0">
                          <a:solidFill>
                            <a:schemeClr val="tx1"/>
                          </a:solidFill>
                          <a:effectLst/>
                          <a:latin typeface="Calibri Light" panose="020F0302020204030204" pitchFamily="34" charset="0"/>
                          <a:ea typeface="Arial Unicode MS"/>
                          <a:cs typeface="Calibri Light" panose="020F0302020204030204" pitchFamily="34" charset="0"/>
                        </a:rPr>
                        <a:t>Raz lub kilka</a:t>
                      </a:r>
                    </a:p>
                    <a:p>
                      <a:pPr marL="0" marR="0" algn="ctr">
                        <a:lnSpc>
                          <a:spcPts val="955"/>
                        </a:lnSpc>
                        <a:spcBef>
                          <a:spcPts val="0"/>
                        </a:spcBef>
                        <a:spcAft>
                          <a:spcPts val="0"/>
                        </a:spcAft>
                      </a:pPr>
                      <a:r>
                        <a:rPr lang="pl-PL" sz="1000" b="0" kern="1200" dirty="0">
                          <a:solidFill>
                            <a:schemeClr val="tx1"/>
                          </a:solidFill>
                          <a:effectLst/>
                          <a:latin typeface="Calibri Light" panose="020F0302020204030204" pitchFamily="34" charset="0"/>
                          <a:ea typeface="Arial Unicode MS"/>
                          <a:cs typeface="Calibri Light" panose="020F0302020204030204" pitchFamily="34" charset="0"/>
                        </a:rPr>
                        <a:t>razy w tygodniu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55"/>
                        </a:lnSpc>
                        <a:spcBef>
                          <a:spcPts val="0"/>
                        </a:spcBef>
                        <a:spcAft>
                          <a:spcPts val="0"/>
                        </a:spcAft>
                      </a:pPr>
                      <a:r>
                        <a:rPr lang="pl-PL" sz="1000" b="0" kern="1200" dirty="0">
                          <a:solidFill>
                            <a:schemeClr val="tx1"/>
                          </a:solidFill>
                          <a:effectLst/>
                          <a:latin typeface="Calibri Light" panose="020F0302020204030204" pitchFamily="34" charset="0"/>
                          <a:ea typeface="Arial Unicode MS"/>
                          <a:cs typeface="Calibri Light" panose="020F0302020204030204" pitchFamily="34" charset="0"/>
                        </a:rPr>
                        <a:t>Raz lub kilka razy dziennie</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75600">
                <a:tc gridSpan="2" vMerge="1">
                  <a:txBody>
                    <a:bodyPr/>
                    <a:lstStyle/>
                    <a:p>
                      <a:endParaRPr lang="pl-PL"/>
                    </a:p>
                  </a:txBody>
                  <a:tcPr/>
                </a:tc>
                <a:tc hMerge="1" vMerge="1">
                  <a:txBody>
                    <a:bodyPr/>
                    <a:lstStyle/>
                    <a:p>
                      <a:endParaRPr lang="pl-PL"/>
                    </a:p>
                  </a:txBody>
                  <a:tcPr/>
                </a:tc>
                <a:tc>
                  <a:txBody>
                    <a:bodyPr/>
                    <a:lstStyle/>
                    <a:p>
                      <a:pPr marL="165100" marR="0" algn="ctr">
                        <a:lnSpc>
                          <a:spcPts val="1200"/>
                        </a:lnSpc>
                        <a:spcBef>
                          <a:spcPts val="0"/>
                        </a:spcBef>
                        <a:spcAft>
                          <a:spcPts val="0"/>
                        </a:spcAft>
                      </a:pPr>
                      <a:r>
                        <a:rPr lang="pl-PL" sz="1000" b="0" kern="1200">
                          <a:solidFill>
                            <a:schemeClr val="tx1"/>
                          </a:solidFill>
                          <a:effectLst/>
                          <a:latin typeface="Calibri Light" panose="020F0302020204030204" pitchFamily="34" charset="0"/>
                          <a:ea typeface="Arial Unicode MS"/>
                          <a:cs typeface="Calibri Light" panose="020F03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000" b="0" kern="1200">
                          <a:solidFill>
                            <a:schemeClr val="tx1"/>
                          </a:solidFill>
                          <a:effectLst/>
                          <a:latin typeface="Calibri Light" panose="020F0302020204030204" pitchFamily="34" charset="0"/>
                          <a:ea typeface="Arial Unicode MS"/>
                          <a:cs typeface="Calibri Light" panose="020F03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000" b="0" kern="1200">
                          <a:solidFill>
                            <a:schemeClr val="tx1"/>
                          </a:solidFill>
                          <a:effectLst/>
                          <a:latin typeface="Calibri Light" panose="020F0302020204030204" pitchFamily="34" charset="0"/>
                          <a:ea typeface="Arial Unicode MS"/>
                          <a:cs typeface="Calibri Light" panose="020F03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000" b="0" kern="1200">
                          <a:solidFill>
                            <a:schemeClr val="tx1"/>
                          </a:solidFill>
                          <a:effectLst/>
                          <a:latin typeface="Calibri Light" panose="020F0302020204030204" pitchFamily="34" charset="0"/>
                          <a:ea typeface="Arial Unicode MS"/>
                          <a:cs typeface="Calibri Light" panose="020F03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000" b="0" kern="1200">
                          <a:solidFill>
                            <a:schemeClr val="tx1"/>
                          </a:solidFill>
                          <a:effectLst/>
                          <a:latin typeface="Calibri Light" panose="020F0302020204030204" pitchFamily="34" charset="0"/>
                          <a:ea typeface="Arial Unicode MS"/>
                          <a:cs typeface="Calibri Light" panose="020F03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000" b="0" kern="1200" dirty="0">
                          <a:solidFill>
                            <a:schemeClr val="tx1"/>
                          </a:solidFill>
                          <a:effectLst/>
                          <a:latin typeface="Calibri Light" panose="020F0302020204030204" pitchFamily="34" charset="0"/>
                          <a:ea typeface="Arial Unicode MS"/>
                          <a:cs typeface="Calibri Light" panose="020F03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564018">
                <a:tc>
                  <a:txBody>
                    <a:bodyPr/>
                    <a:lstStyle/>
                    <a:p>
                      <a:pPr marL="114300" marR="0" algn="ctr">
                        <a:lnSpc>
                          <a:spcPts val="1200"/>
                        </a:lnSpc>
                        <a:spcBef>
                          <a:spcPts val="0"/>
                        </a:spcBef>
                        <a:spcAft>
                          <a:spcPts val="0"/>
                        </a:spcAft>
                      </a:pPr>
                      <a:r>
                        <a:rPr lang="pl-PL" sz="1300" b="1" kern="1200" dirty="0">
                          <a:solidFill>
                            <a:schemeClr val="tx1"/>
                          </a:solidFill>
                          <a:effectLst/>
                          <a:latin typeface="Arial Black" panose="020B0A04020102020204" pitchFamily="34" charset="0"/>
                          <a:ea typeface="Arial Unicode MS"/>
                          <a:cs typeface="Calibri Light" panose="020F03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marR="0" algn="ctr">
                        <a:lnSpc>
                          <a:spcPts val="1365"/>
                        </a:lnSpc>
                        <a:spcBef>
                          <a:spcPts val="0"/>
                        </a:spcBef>
                        <a:spcAft>
                          <a:spcPts val="0"/>
                        </a:spcAft>
                      </a:pP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Rozsyłałem/</a:t>
                      </a:r>
                      <a:r>
                        <a:rPr lang="pl-PL" sz="1200" kern="1200" dirty="0" err="1">
                          <a:solidFill>
                            <a:schemeClr val="tx1"/>
                          </a:solidFill>
                          <a:effectLst/>
                          <a:latin typeface="Calibri Light" panose="020F0302020204030204" pitchFamily="34" charset="0"/>
                          <a:ea typeface="Arial Unicode MS"/>
                          <a:cs typeface="Calibri Light" panose="020F0302020204030204" pitchFamily="34" charset="0"/>
                        </a:rPr>
                        <a:t>am</a:t>
                      </a: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 korzystając bez zgody właściciela z jego telefonu/konta internetowego/komunikatora, nieprzyjemne informacje do innych osób.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84,8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99187">
                <a:tc>
                  <a:txBody>
                    <a:bodyPr/>
                    <a:lstStyle/>
                    <a:p>
                      <a:pPr marL="114300" marR="0" algn="ctr">
                        <a:lnSpc>
                          <a:spcPts val="1200"/>
                        </a:lnSpc>
                        <a:spcBef>
                          <a:spcPts val="0"/>
                        </a:spcBef>
                        <a:spcAft>
                          <a:spcPts val="0"/>
                        </a:spcAft>
                      </a:pPr>
                      <a:r>
                        <a:rPr lang="pl-PL" sz="1300" b="1" kern="1200">
                          <a:solidFill>
                            <a:schemeClr val="tx1"/>
                          </a:solidFill>
                          <a:effectLst/>
                          <a:latin typeface="Arial Black" panose="020B0A04020102020204" pitchFamily="34" charset="0"/>
                          <a:ea typeface="Arial Unicode MS"/>
                          <a:cs typeface="Calibri Light" panose="020F030202020403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marR="0" algn="ctr">
                        <a:lnSpc>
                          <a:spcPts val="1385"/>
                        </a:lnSpc>
                        <a:spcBef>
                          <a:spcPts val="0"/>
                        </a:spcBef>
                        <a:spcAft>
                          <a:spcPts val="0"/>
                        </a:spcAft>
                      </a:pPr>
                      <a:r>
                        <a:rPr lang="pl-PL" sz="1200" kern="1200">
                          <a:solidFill>
                            <a:schemeClr val="tx1"/>
                          </a:solidFill>
                          <a:effectLst/>
                          <a:latin typeface="Calibri Light" panose="020F0302020204030204" pitchFamily="34" charset="0"/>
                          <a:ea typeface="Arial Unicode MS"/>
                          <a:cs typeface="Calibri Light" panose="020F0302020204030204" pitchFamily="34" charset="0"/>
                        </a:rPr>
                        <a:t>Wysyłałem/am celowo materiał z wirusem komputerowym do innej osoby.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86,8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31364">
                <a:tc>
                  <a:txBody>
                    <a:bodyPr/>
                    <a:lstStyle/>
                    <a:p>
                      <a:pPr marL="114300" marR="0" algn="ctr">
                        <a:lnSpc>
                          <a:spcPts val="1200"/>
                        </a:lnSpc>
                        <a:spcBef>
                          <a:spcPts val="0"/>
                        </a:spcBef>
                        <a:spcAft>
                          <a:spcPts val="0"/>
                        </a:spcAft>
                      </a:pPr>
                      <a:r>
                        <a:rPr lang="pl-PL" sz="1300" b="1" kern="1200" dirty="0">
                          <a:solidFill>
                            <a:schemeClr val="tx1"/>
                          </a:solidFill>
                          <a:effectLst/>
                          <a:latin typeface="Arial Black" panose="020B0A04020102020204" pitchFamily="34" charset="0"/>
                          <a:ea typeface="Arial Unicode MS"/>
                          <a:cs typeface="Calibri Light" panose="020F03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marR="0" algn="ctr">
                        <a:lnSpc>
                          <a:spcPts val="1365"/>
                        </a:lnSpc>
                        <a:spcBef>
                          <a:spcPts val="0"/>
                        </a:spcBef>
                        <a:spcAft>
                          <a:spcPts val="0"/>
                        </a:spcAft>
                      </a:pP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Umieściłem/</a:t>
                      </a:r>
                      <a:r>
                        <a:rPr lang="pl-PL" sz="1200" kern="1200" dirty="0" err="1">
                          <a:solidFill>
                            <a:schemeClr val="tx1"/>
                          </a:solidFill>
                          <a:effectLst/>
                          <a:latin typeface="Calibri Light" panose="020F0302020204030204" pitchFamily="34" charset="0"/>
                          <a:ea typeface="Arial Unicode MS"/>
                          <a:cs typeface="Calibri Light" panose="020F0302020204030204" pitchFamily="34" charset="0"/>
                        </a:rPr>
                        <a:t>am</a:t>
                      </a: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 w internecie lub rozesłałem/</a:t>
                      </a:r>
                      <a:r>
                        <a:rPr lang="pl-PL" sz="1200" kern="1200" dirty="0" err="1">
                          <a:solidFill>
                            <a:schemeClr val="tx1"/>
                          </a:solidFill>
                          <a:effectLst/>
                          <a:latin typeface="Calibri Light" panose="020F0302020204030204" pitchFamily="34" charset="0"/>
                          <a:ea typeface="Arial Unicode MS"/>
                          <a:cs typeface="Calibri Light" panose="020F0302020204030204" pitchFamily="34" charset="0"/>
                        </a:rPr>
                        <a:t>am</a:t>
                      </a: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 znajomym zdjęcie innej osoby, które zrobiłem/</a:t>
                      </a:r>
                      <a:r>
                        <a:rPr lang="pl-PL" sz="1200" kern="1200" dirty="0" err="1">
                          <a:solidFill>
                            <a:schemeClr val="tx1"/>
                          </a:solidFill>
                          <a:effectLst/>
                          <a:latin typeface="Calibri Light" panose="020F0302020204030204" pitchFamily="34" charset="0"/>
                          <a:ea typeface="Arial Unicode MS"/>
                          <a:cs typeface="Calibri Light" panose="020F0302020204030204" pitchFamily="34" charset="0"/>
                        </a:rPr>
                        <a:t>am</a:t>
                      </a: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 w nieprzyjemnej sytuacji.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87,8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31364">
                <a:tc>
                  <a:txBody>
                    <a:bodyPr/>
                    <a:lstStyle/>
                    <a:p>
                      <a:pPr marL="114300" marR="0" algn="ctr">
                        <a:lnSpc>
                          <a:spcPts val="1200"/>
                        </a:lnSpc>
                        <a:spcBef>
                          <a:spcPts val="0"/>
                        </a:spcBef>
                        <a:spcAft>
                          <a:spcPts val="0"/>
                        </a:spcAft>
                      </a:pPr>
                      <a:r>
                        <a:rPr lang="pl-PL" sz="1300" b="1" kern="1200">
                          <a:solidFill>
                            <a:schemeClr val="tx1"/>
                          </a:solidFill>
                          <a:effectLst/>
                          <a:latin typeface="Arial Black" panose="020B0A04020102020204" pitchFamily="34" charset="0"/>
                          <a:ea typeface="Arial Unicode MS"/>
                          <a:cs typeface="Calibri Light" panose="020F03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marR="0" algn="ctr">
                        <a:lnSpc>
                          <a:spcPts val="1385"/>
                        </a:lnSpc>
                        <a:spcBef>
                          <a:spcPts val="0"/>
                        </a:spcBef>
                        <a:spcAft>
                          <a:spcPts val="0"/>
                        </a:spcAft>
                      </a:pPr>
                      <a:r>
                        <a:rPr lang="pl-PL" sz="1200" kern="1200">
                          <a:solidFill>
                            <a:schemeClr val="tx1"/>
                          </a:solidFill>
                          <a:effectLst/>
                          <a:latin typeface="Calibri Light" panose="020F0302020204030204" pitchFamily="34" charset="0"/>
                          <a:ea typeface="Arial Unicode MS"/>
                          <a:cs typeface="Calibri Light" panose="020F0302020204030204" pitchFamily="34" charset="0"/>
                        </a:rPr>
                        <a:t>Dostałem/am się do poczty internetowej/komunikatora innej osoby i ujawniłem/am jej tajemnice.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01096">
                <a:tc>
                  <a:txBody>
                    <a:bodyPr/>
                    <a:lstStyle/>
                    <a:p>
                      <a:pPr marL="114300" marR="0" algn="ctr">
                        <a:lnSpc>
                          <a:spcPts val="1200"/>
                        </a:lnSpc>
                        <a:spcBef>
                          <a:spcPts val="0"/>
                        </a:spcBef>
                        <a:spcAft>
                          <a:spcPts val="0"/>
                        </a:spcAft>
                      </a:pPr>
                      <a:r>
                        <a:rPr lang="pl-PL" sz="1300" b="1" kern="1200" dirty="0">
                          <a:solidFill>
                            <a:schemeClr val="tx1"/>
                          </a:solidFill>
                          <a:effectLst/>
                          <a:latin typeface="Arial Black" panose="020B0A04020102020204" pitchFamily="34" charset="0"/>
                          <a:ea typeface="Arial Unicode MS"/>
                          <a:cs typeface="Calibri Light" panose="020F03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marR="0" algn="ctr">
                        <a:lnSpc>
                          <a:spcPts val="1365"/>
                        </a:lnSpc>
                        <a:spcBef>
                          <a:spcPts val="0"/>
                        </a:spcBef>
                        <a:spcAft>
                          <a:spcPts val="0"/>
                        </a:spcAft>
                      </a:pPr>
                      <a:r>
                        <a:rPr lang="pl-PL" sz="1200" kern="1200">
                          <a:solidFill>
                            <a:schemeClr val="tx1"/>
                          </a:solidFill>
                          <a:effectLst/>
                          <a:latin typeface="Calibri Light" panose="020F0302020204030204" pitchFamily="34" charset="0"/>
                          <a:ea typeface="Arial Unicode MS"/>
                          <a:cs typeface="Calibri Light" panose="020F0302020204030204" pitchFamily="34" charset="0"/>
                        </a:rPr>
                        <a:t>Ujawniłem/am w internecie czyjeś prywatne rozmowy/zdjęcia wbrew woli tych osób.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88,1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28979">
                <a:tc>
                  <a:txBody>
                    <a:bodyPr/>
                    <a:lstStyle/>
                    <a:p>
                      <a:pPr marL="114300" marR="0" algn="ctr">
                        <a:lnSpc>
                          <a:spcPts val="1200"/>
                        </a:lnSpc>
                        <a:spcBef>
                          <a:spcPts val="0"/>
                        </a:spcBef>
                        <a:spcAft>
                          <a:spcPts val="0"/>
                        </a:spcAft>
                      </a:pPr>
                      <a:r>
                        <a:rPr lang="pl-PL" sz="1300" b="1" kern="1200" dirty="0">
                          <a:solidFill>
                            <a:schemeClr val="tx1"/>
                          </a:solidFill>
                          <a:effectLst/>
                          <a:latin typeface="Arial Black" panose="020B0A04020102020204" pitchFamily="34" charset="0"/>
                          <a:ea typeface="Arial Unicode MS"/>
                          <a:cs typeface="Calibri Light" panose="020F03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marR="0" algn="ctr">
                        <a:lnSpc>
                          <a:spcPts val="1385"/>
                        </a:lnSpc>
                        <a:spcBef>
                          <a:spcPts val="0"/>
                        </a:spcBef>
                        <a:spcAft>
                          <a:spcPts val="0"/>
                        </a:spcAft>
                      </a:pPr>
                      <a:r>
                        <a:rPr lang="pl-PL" sz="1200" kern="1200">
                          <a:solidFill>
                            <a:schemeClr val="tx1"/>
                          </a:solidFill>
                          <a:effectLst/>
                          <a:latin typeface="Calibri Light" panose="020F0302020204030204" pitchFamily="34" charset="0"/>
                          <a:ea typeface="Arial Unicode MS"/>
                          <a:cs typeface="Calibri Light" panose="020F0302020204030204" pitchFamily="34" charset="0"/>
                        </a:rPr>
                        <a:t>Przerobiłem/am i umieściłem/am w internecie lub rozesłałem/am znajomym film lub zdjęcie przedstawiające źle inną osobę.</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88,2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564018">
                <a:tc>
                  <a:txBody>
                    <a:bodyPr/>
                    <a:lstStyle/>
                    <a:p>
                      <a:pPr marL="114300" marR="0" algn="ctr">
                        <a:lnSpc>
                          <a:spcPts val="1200"/>
                        </a:lnSpc>
                        <a:spcBef>
                          <a:spcPts val="0"/>
                        </a:spcBef>
                        <a:spcAft>
                          <a:spcPts val="0"/>
                        </a:spcAft>
                      </a:pPr>
                      <a:r>
                        <a:rPr lang="pl-PL" sz="1300" b="1" kern="1200" dirty="0">
                          <a:solidFill>
                            <a:schemeClr val="tx1"/>
                          </a:solidFill>
                          <a:effectLst/>
                          <a:latin typeface="Arial Black" panose="020B0A04020102020204" pitchFamily="34" charset="0"/>
                          <a:ea typeface="Arial Unicode MS"/>
                          <a:cs typeface="Calibri Light" panose="020F03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marR="0" algn="ctr">
                        <a:lnSpc>
                          <a:spcPts val="1385"/>
                        </a:lnSpc>
                        <a:spcBef>
                          <a:spcPts val="0"/>
                        </a:spcBef>
                        <a:spcAft>
                          <a:spcPts val="0"/>
                        </a:spcAft>
                      </a:pPr>
                      <a:r>
                        <a:rPr lang="pl-PL" sz="1200" kern="1200">
                          <a:solidFill>
                            <a:schemeClr val="tx1"/>
                          </a:solidFill>
                          <a:effectLst/>
                          <a:latin typeface="Calibri Light" panose="020F0302020204030204" pitchFamily="34" charset="0"/>
                          <a:ea typeface="Arial Unicode MS"/>
                          <a:cs typeface="Calibri Light" panose="020F0302020204030204" pitchFamily="34" charset="0"/>
                        </a:rPr>
                        <a:t>Umieściłem/am w internecie lub rozesłałem/am znajomym film lub zdjęcia osoby, którą wcześniej sprowokowałem/am do dziwnego zachowania.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90,4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301096">
                <a:tc>
                  <a:txBody>
                    <a:bodyPr/>
                    <a:lstStyle/>
                    <a:p>
                      <a:pPr marL="114300" marR="0" algn="ctr">
                        <a:lnSpc>
                          <a:spcPts val="1200"/>
                        </a:lnSpc>
                        <a:spcBef>
                          <a:spcPts val="0"/>
                        </a:spcBef>
                        <a:spcAft>
                          <a:spcPts val="0"/>
                        </a:spcAft>
                      </a:pPr>
                      <a:r>
                        <a:rPr lang="pl-PL" sz="1300" b="1" kern="1200" dirty="0">
                          <a:solidFill>
                            <a:schemeClr val="tx1"/>
                          </a:solidFill>
                          <a:effectLst/>
                          <a:latin typeface="Arial Black" panose="020B0A04020102020204" pitchFamily="34" charset="0"/>
                          <a:ea typeface="Arial Unicode MS"/>
                          <a:cs typeface="Calibri Light" panose="020F03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marR="0" algn="ctr">
                        <a:lnSpc>
                          <a:spcPts val="1385"/>
                        </a:lnSpc>
                        <a:spcBef>
                          <a:spcPts val="0"/>
                        </a:spcBef>
                        <a:spcAft>
                          <a:spcPts val="0"/>
                        </a:spcAft>
                      </a:pP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Wysłałem/</a:t>
                      </a:r>
                      <a:r>
                        <a:rPr lang="pl-PL" sz="1200" kern="1200" dirty="0" err="1">
                          <a:solidFill>
                            <a:schemeClr val="tx1"/>
                          </a:solidFill>
                          <a:effectLst/>
                          <a:latin typeface="Calibri Light" panose="020F0302020204030204" pitchFamily="34" charset="0"/>
                          <a:ea typeface="Arial Unicode MS"/>
                          <a:cs typeface="Calibri Light" panose="020F0302020204030204" pitchFamily="34" charset="0"/>
                        </a:rPr>
                        <a:t>am</a:t>
                      </a: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 na portal randkowy/towarzyski fałszywe ogłoszenie z danymi innych osób.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90,6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431364">
                <a:tc>
                  <a:txBody>
                    <a:bodyPr/>
                    <a:lstStyle/>
                    <a:p>
                      <a:pPr marL="114300" marR="0" algn="ctr">
                        <a:lnSpc>
                          <a:spcPts val="1200"/>
                        </a:lnSpc>
                        <a:spcBef>
                          <a:spcPts val="0"/>
                        </a:spcBef>
                        <a:spcAft>
                          <a:spcPts val="0"/>
                        </a:spcAft>
                      </a:pPr>
                      <a:r>
                        <a:rPr lang="pl-PL" sz="1300" b="1" kern="1200" dirty="0">
                          <a:solidFill>
                            <a:schemeClr val="tx1"/>
                          </a:solidFill>
                          <a:effectLst/>
                          <a:latin typeface="Arial Black" panose="020B0A04020102020204" pitchFamily="34" charset="0"/>
                          <a:ea typeface="Arial Unicode MS"/>
                          <a:cs typeface="Calibri Light" panose="020F03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marR="0" algn="ctr">
                        <a:lnSpc>
                          <a:spcPts val="1385"/>
                        </a:lnSpc>
                        <a:spcBef>
                          <a:spcPts val="0"/>
                        </a:spcBef>
                        <a:spcAft>
                          <a:spcPts val="0"/>
                        </a:spcAft>
                      </a:pP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Wysyłałem/</a:t>
                      </a:r>
                      <a:r>
                        <a:rPr lang="pl-PL" sz="1200" kern="1200" dirty="0" err="1">
                          <a:solidFill>
                            <a:schemeClr val="tx1"/>
                          </a:solidFill>
                          <a:effectLst/>
                          <a:latin typeface="Calibri Light" panose="020F0302020204030204" pitchFamily="34" charset="0"/>
                          <a:ea typeface="Arial Unicode MS"/>
                          <a:cs typeface="Calibri Light" panose="020F0302020204030204" pitchFamily="34" charset="0"/>
                        </a:rPr>
                        <a:t>am</a:t>
                      </a: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 wiadomości przez pocztę internetową (e-mail), żeby obrazić/wystraszyć inną osobę.</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91,1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440431">
                <a:tc>
                  <a:txBody>
                    <a:bodyPr/>
                    <a:lstStyle/>
                    <a:p>
                      <a:pPr marL="114300" marR="0" algn="ctr">
                        <a:lnSpc>
                          <a:spcPts val="1200"/>
                        </a:lnSpc>
                        <a:spcBef>
                          <a:spcPts val="0"/>
                        </a:spcBef>
                        <a:spcAft>
                          <a:spcPts val="0"/>
                        </a:spcAft>
                      </a:pPr>
                      <a:r>
                        <a:rPr lang="pl-PL" sz="1300" b="1" kern="1200" dirty="0">
                          <a:solidFill>
                            <a:schemeClr val="tx1"/>
                          </a:solidFill>
                          <a:effectLst/>
                          <a:latin typeface="Arial Black" panose="020B0A04020102020204" pitchFamily="34" charset="0"/>
                          <a:ea typeface="Arial Unicode MS"/>
                          <a:cs typeface="Calibri Light" panose="020F03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marR="0" algn="ctr">
                        <a:lnSpc>
                          <a:spcPts val="1365"/>
                        </a:lnSpc>
                        <a:spcBef>
                          <a:spcPts val="0"/>
                        </a:spcBef>
                        <a:spcAft>
                          <a:spcPts val="0"/>
                        </a:spcAft>
                      </a:pP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Założyłem/</a:t>
                      </a:r>
                      <a:r>
                        <a:rPr lang="pl-PL" sz="1200" kern="1200" dirty="0" err="1">
                          <a:solidFill>
                            <a:schemeClr val="tx1"/>
                          </a:solidFill>
                          <a:effectLst/>
                          <a:latin typeface="Calibri Light" panose="020F0302020204030204" pitchFamily="34" charset="0"/>
                          <a:ea typeface="Arial Unicode MS"/>
                          <a:cs typeface="Calibri Light" panose="020F0302020204030204" pitchFamily="34" charset="0"/>
                        </a:rPr>
                        <a:t>am</a:t>
                      </a:r>
                      <a:r>
                        <a:rPr lang="pl-PL" sz="1200" kern="1200" dirty="0">
                          <a:solidFill>
                            <a:schemeClr val="tx1"/>
                          </a:solidFill>
                          <a:effectLst/>
                          <a:latin typeface="Calibri Light" panose="020F0302020204030204" pitchFamily="34" charset="0"/>
                          <a:ea typeface="Arial Unicode MS"/>
                          <a:cs typeface="Calibri Light" panose="020F0302020204030204" pitchFamily="34" charset="0"/>
                        </a:rPr>
                        <a:t> stronę internetową w nieprzyjemny sposób przedstawiającą inną osobę.</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651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0" marR="0" algn="ctr">
                        <a:lnSpc>
                          <a:spcPts val="1200"/>
                        </a:lnSpc>
                        <a:spcBef>
                          <a:spcPts val="0"/>
                        </a:spcBef>
                        <a:spcAft>
                          <a:spcPts val="0"/>
                        </a:spcAft>
                      </a:pPr>
                      <a:r>
                        <a:rPr lang="pl-PL" sz="1500" kern="1200">
                          <a:solidFill>
                            <a:schemeClr val="tx1"/>
                          </a:solidFill>
                          <a:effectLst/>
                          <a:latin typeface="Calibri Light" panose="020F0302020204030204" pitchFamily="34" charset="0"/>
                          <a:ea typeface="Arial Unicode MS"/>
                          <a:cs typeface="Calibri Light" panose="020F03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marR="0" algn="ctr">
                        <a:lnSpc>
                          <a:spcPts val="1200"/>
                        </a:lnSpc>
                        <a:spcBef>
                          <a:spcPts val="0"/>
                        </a:spcBef>
                        <a:spcAft>
                          <a:spcPts val="0"/>
                        </a:spcAft>
                      </a:pPr>
                      <a:r>
                        <a:rPr lang="pl-PL" sz="1500" kern="1200" dirty="0">
                          <a:solidFill>
                            <a:schemeClr val="tx1"/>
                          </a:solidFill>
                          <a:effectLst/>
                          <a:latin typeface="Calibri Light" panose="020F0302020204030204" pitchFamily="34" charset="0"/>
                          <a:ea typeface="Arial Unicode MS"/>
                          <a:cs typeface="Calibri Light" panose="020F030202020403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bl>
          </a:graphicData>
        </a:graphic>
      </p:graphicFrame>
      <p:sp>
        <p:nvSpPr>
          <p:cNvPr id="6" name="Tytuł 1">
            <a:extLst>
              <a:ext uri="{FF2B5EF4-FFF2-40B4-BE49-F238E27FC236}">
                <a16:creationId xmlns:a16="http://schemas.microsoft.com/office/drawing/2014/main" xmlns="" id="{59097A52-5A20-499F-994A-BCA298132660}"/>
              </a:ext>
            </a:extLst>
          </p:cNvPr>
          <p:cNvSpPr>
            <a:spLocks noGrp="1"/>
          </p:cNvSpPr>
          <p:nvPr>
            <p:ph type="title"/>
          </p:nvPr>
        </p:nvSpPr>
        <p:spPr>
          <a:xfrm>
            <a:off x="609599" y="192157"/>
            <a:ext cx="10972800" cy="493643"/>
          </a:xfrm>
        </p:spPr>
        <p:txBody>
          <a:bodyPr>
            <a:normAutofit fontScale="90000"/>
          </a:bodyPr>
          <a:lstStyle/>
          <a:p>
            <a:r>
              <a:rPr lang="pl-PL" sz="2800" dirty="0">
                <a:solidFill>
                  <a:schemeClr val="bg1"/>
                </a:solidFill>
                <a:latin typeface="Arial Black" panose="020B0A04020102020204" pitchFamily="34" charset="0"/>
              </a:rPr>
              <a:t>c.d.</a:t>
            </a:r>
          </a:p>
        </p:txBody>
      </p:sp>
    </p:spTree>
    <p:extLst>
      <p:ext uri="{BB962C8B-B14F-4D97-AF65-F5344CB8AC3E}">
        <p14:creationId xmlns:p14="http://schemas.microsoft.com/office/powerpoint/2010/main" val="3191072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olny kształt: kształt 4">
            <a:extLst>
              <a:ext uri="{FF2B5EF4-FFF2-40B4-BE49-F238E27FC236}">
                <a16:creationId xmlns:a16="http://schemas.microsoft.com/office/drawing/2014/main" xmlns="" id="{C5E50488-7F46-4AEB-9F08-9E2A310F8C21}"/>
              </a:ext>
            </a:extLst>
          </p:cNvPr>
          <p:cNvSpPr/>
          <p:nvPr/>
        </p:nvSpPr>
        <p:spPr>
          <a:xfrm flipH="1" flipV="1">
            <a:off x="0" y="-21609"/>
            <a:ext cx="12192000" cy="45720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p:txBody>
          <a:bodyPr>
            <a:normAutofit/>
          </a:bodyPr>
          <a:lstStyle/>
          <a:p>
            <a:r>
              <a:rPr lang="pl-PL" sz="2500" dirty="0">
                <a:solidFill>
                  <a:schemeClr val="bg1"/>
                </a:solidFill>
                <a:latin typeface="Arial Black" panose="020B0A04020102020204" pitchFamily="34" charset="0"/>
              </a:rPr>
              <a:t>Typologia agresji elektronicznej autorstwa Kowalski, </a:t>
            </a:r>
            <a:r>
              <a:rPr lang="pl-PL" sz="2500" dirty="0" err="1">
                <a:solidFill>
                  <a:schemeClr val="bg1"/>
                </a:solidFill>
                <a:latin typeface="Arial Black" panose="020B0A04020102020204" pitchFamily="34" charset="0"/>
              </a:rPr>
              <a:t>Limber</a:t>
            </a:r>
            <a:r>
              <a:rPr lang="pl-PL" sz="2500" dirty="0">
                <a:solidFill>
                  <a:schemeClr val="bg1"/>
                </a:solidFill>
                <a:latin typeface="Arial Black" panose="020B0A04020102020204" pitchFamily="34" charset="0"/>
              </a:rPr>
              <a:t> i </a:t>
            </a:r>
            <a:r>
              <a:rPr lang="pl-PL" sz="2500" dirty="0" err="1">
                <a:solidFill>
                  <a:schemeClr val="bg1"/>
                </a:solidFill>
                <a:latin typeface="Arial Black" panose="020B0A04020102020204" pitchFamily="34" charset="0"/>
              </a:rPr>
              <a:t>Agatson</a:t>
            </a:r>
            <a:r>
              <a:rPr lang="pl-PL" sz="2500" dirty="0">
                <a:solidFill>
                  <a:schemeClr val="bg1"/>
                </a:solidFill>
                <a:latin typeface="Arial Black" panose="020B0A04020102020204" pitchFamily="34" charset="0"/>
              </a:rPr>
              <a:t>, 2008 (zmodyfikowana przez J. </a:t>
            </a:r>
            <a:r>
              <a:rPr lang="pl-PL" sz="2500" dirty="0" err="1">
                <a:solidFill>
                  <a:schemeClr val="bg1"/>
                </a:solidFill>
                <a:latin typeface="Arial Black" panose="020B0A04020102020204" pitchFamily="34" charset="0"/>
              </a:rPr>
              <a:t>Pyżalskiego</a:t>
            </a:r>
            <a:r>
              <a:rPr lang="pl-PL" sz="2500" dirty="0">
                <a:solidFill>
                  <a:schemeClr val="bg1"/>
                </a:solidFill>
                <a:latin typeface="Arial Black" panose="020B0A04020102020204" pitchFamily="34" charset="0"/>
              </a:rPr>
              <a:t>)</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914948771"/>
              </p:ext>
            </p:extLst>
          </p:nvPr>
        </p:nvGraphicFramePr>
        <p:xfrm>
          <a:off x="457200" y="2514600"/>
          <a:ext cx="11125200" cy="2590800"/>
        </p:xfrm>
        <a:graphic>
          <a:graphicData uri="http://schemas.openxmlformats.org/drawingml/2006/table">
            <a:tbl>
              <a:tblPr/>
              <a:tblGrid>
                <a:gridCol w="3213657">
                  <a:extLst>
                    <a:ext uri="{9D8B030D-6E8A-4147-A177-3AD203B41FA5}">
                      <a16:colId xmlns:a16="http://schemas.microsoft.com/office/drawing/2014/main" xmlns="" val="20000"/>
                    </a:ext>
                  </a:extLst>
                </a:gridCol>
                <a:gridCol w="7911543">
                  <a:extLst>
                    <a:ext uri="{9D8B030D-6E8A-4147-A177-3AD203B41FA5}">
                      <a16:colId xmlns:a16="http://schemas.microsoft.com/office/drawing/2014/main" xmlns="" val="20001"/>
                    </a:ext>
                  </a:extLst>
                </a:gridCol>
              </a:tblGrid>
              <a:tr h="1074670">
                <a:tc>
                  <a:txBody>
                    <a:bodyPr/>
                    <a:lstStyle/>
                    <a:p>
                      <a:pPr marL="584200" marR="0" indent="0" algn="ctr">
                        <a:lnSpc>
                          <a:spcPts val="2545"/>
                        </a:lnSpc>
                        <a:spcBef>
                          <a:spcPts val="0"/>
                        </a:spcBef>
                        <a:spcAft>
                          <a:spcPts val="0"/>
                        </a:spcAft>
                      </a:pPr>
                      <a:r>
                        <a:rPr lang="pl-PL" sz="1150" b="1" dirty="0">
                          <a:effectLst/>
                          <a:latin typeface="Arial Black" panose="020B0A04020102020204" pitchFamily="34" charset="0"/>
                          <a:ea typeface="Arial Unicode MS"/>
                          <a:cs typeface="Arial"/>
                        </a:rPr>
                        <a:t>Flaming</a:t>
                      </a:r>
                      <a:endParaRPr lang="pl-PL" sz="1150" b="1" dirty="0">
                        <a:effectLst/>
                        <a:latin typeface="Arial Black" panose="020B0A04020102020204" pitchFamily="34" charset="0"/>
                        <a:ea typeface="Arial Unicode MS"/>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Agresywna wymiana zdań pomiędzy uczestnikami kanałów komunikacji, które mają z reguły charakter publiczny, np. pokoje czatowe czy grupy dyskusyjne. W ten rodzaj agresji może zaangażować się dwójka użytkowników lub więcej osób.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516130">
                <a:tc>
                  <a:txBody>
                    <a:bodyPr/>
                    <a:lstStyle/>
                    <a:p>
                      <a:pPr marL="0" marR="330200" indent="0" algn="ctr">
                        <a:lnSpc>
                          <a:spcPts val="2055"/>
                        </a:lnSpc>
                        <a:spcBef>
                          <a:spcPts val="0"/>
                        </a:spcBef>
                        <a:spcAft>
                          <a:spcPts val="0"/>
                        </a:spcAft>
                      </a:pPr>
                      <a:r>
                        <a:rPr lang="pl-PL" sz="1150" b="1" dirty="0">
                          <a:effectLst/>
                          <a:latin typeface="Arial Black" panose="020B0A04020102020204" pitchFamily="34" charset="0"/>
                          <a:ea typeface="Arial Unicode MS"/>
                          <a:cs typeface="Arial"/>
                        </a:rPr>
                        <a:t>Prześladowanie </a:t>
                      </a:r>
                      <a:r>
                        <a:rPr lang="pl-PL" sz="1150" b="1" i="1" dirty="0">
                          <a:effectLst/>
                          <a:latin typeface="Arial Black" panose="020B0A04020102020204" pitchFamily="34" charset="0"/>
                          <a:ea typeface="Arial Unicode MS"/>
                          <a:cs typeface="Arial"/>
                        </a:rPr>
                        <a:t>(</a:t>
                      </a:r>
                      <a:r>
                        <a:rPr lang="pl-PL" sz="1150" b="1" i="1" dirty="0" err="1">
                          <a:effectLst/>
                          <a:latin typeface="Arial Black" panose="020B0A04020102020204" pitchFamily="34" charset="0"/>
                          <a:ea typeface="Arial Unicode MS"/>
                          <a:cs typeface="Arial"/>
                        </a:rPr>
                        <a:t>harassment</a:t>
                      </a:r>
                      <a:r>
                        <a:rPr lang="pl-PL" sz="1150" b="1" i="1" dirty="0">
                          <a:effectLst/>
                          <a:latin typeface="Arial Black" panose="020B0A04020102020204" pitchFamily="34" charset="0"/>
                          <a:ea typeface="Arial Unicode MS"/>
                          <a:cs typeface="Arial"/>
                        </a:rPr>
                        <a:t>)</a:t>
                      </a:r>
                      <a:endParaRPr lang="pl-PL" sz="1150" b="1" dirty="0">
                        <a:effectLst/>
                        <a:latin typeface="Arial Black" panose="020B0A04020102020204" pitchFamily="34" charset="0"/>
                        <a:ea typeface="Arial Unicode MS"/>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Regularne przesyłanie nieprzyjemnych (agresywnych, ośmieszających) wiadomości do ofiary za pomocą elektronicznych kanałów komunikacji (np. komunikatora internetowego lub krótkich wiadomości tekstowych wysyłanych za pomocą telefonu komórkowego). Ten rodzaj agresji realizowany jest także podczas gier</a:t>
                      </a:r>
                      <a:r>
                        <a:rPr lang="pl-PL" sz="1200" i="1" dirty="0">
                          <a:effectLst/>
                          <a:latin typeface="Calibri Light" panose="020F0302020204030204" pitchFamily="34" charset="0"/>
                          <a:ea typeface="Arial Unicode MS"/>
                          <a:cs typeface="Calibri Light" panose="020F0302020204030204" pitchFamily="34" charset="0"/>
                        </a:rPr>
                        <a:t> online.</a:t>
                      </a:r>
                      <a:r>
                        <a:rPr lang="pl-PL" sz="1200" dirty="0">
                          <a:effectLst/>
                          <a:latin typeface="Calibri Light" panose="020F0302020204030204" pitchFamily="34" charset="0"/>
                          <a:ea typeface="Arial Unicode MS"/>
                          <a:cs typeface="Calibri Light" panose="020F0302020204030204" pitchFamily="34" charset="0"/>
                        </a:rPr>
                        <a:t> Uznaje się także, że różni go od</a:t>
                      </a:r>
                      <a:r>
                        <a:rPr lang="pl-PL" sz="1200" i="1" dirty="0">
                          <a:effectLst/>
                          <a:latin typeface="Calibri Light" panose="020F0302020204030204" pitchFamily="34" charset="0"/>
                          <a:ea typeface="Arial Unicode MS"/>
                          <a:cs typeface="Calibri Light" panose="020F0302020204030204" pitchFamily="34" charset="0"/>
                        </a:rPr>
                        <a:t> flamingu</a:t>
                      </a:r>
                      <a:r>
                        <a:rPr lang="pl-PL" sz="1200" dirty="0">
                          <a:effectLst/>
                          <a:latin typeface="Calibri Light" panose="020F0302020204030204" pitchFamily="34" charset="0"/>
                          <a:ea typeface="Arial Unicode MS"/>
                          <a:cs typeface="Calibri Light" panose="020F0302020204030204" pitchFamily="34" charset="0"/>
                        </a:rPr>
                        <a:t> czas działania i fakt bezpośredniego zaangażowania jedynie dwóch osób.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74391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olny kształt: kształt 4">
            <a:extLst>
              <a:ext uri="{FF2B5EF4-FFF2-40B4-BE49-F238E27FC236}">
                <a16:creationId xmlns:a16="http://schemas.microsoft.com/office/drawing/2014/main" xmlns="" id="{342BEA00-E14A-47E2-BEFE-D40A08A4E072}"/>
              </a:ext>
            </a:extLst>
          </p:cNvPr>
          <p:cNvSpPr/>
          <p:nvPr/>
        </p:nvSpPr>
        <p:spPr>
          <a:xfrm flipH="1" flipV="1">
            <a:off x="0" y="-21609"/>
            <a:ext cx="12192000" cy="45720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132926456"/>
              </p:ext>
            </p:extLst>
          </p:nvPr>
        </p:nvGraphicFramePr>
        <p:xfrm>
          <a:off x="228600" y="819634"/>
          <a:ext cx="11430000" cy="5821361"/>
        </p:xfrm>
        <a:graphic>
          <a:graphicData uri="http://schemas.openxmlformats.org/drawingml/2006/table">
            <a:tbl>
              <a:tblPr/>
              <a:tblGrid>
                <a:gridCol w="3301702">
                  <a:extLst>
                    <a:ext uri="{9D8B030D-6E8A-4147-A177-3AD203B41FA5}">
                      <a16:colId xmlns:a16="http://schemas.microsoft.com/office/drawing/2014/main" xmlns="" val="20000"/>
                    </a:ext>
                  </a:extLst>
                </a:gridCol>
                <a:gridCol w="8128298">
                  <a:extLst>
                    <a:ext uri="{9D8B030D-6E8A-4147-A177-3AD203B41FA5}">
                      <a16:colId xmlns:a16="http://schemas.microsoft.com/office/drawing/2014/main" xmlns="" val="20001"/>
                    </a:ext>
                  </a:extLst>
                </a:gridCol>
              </a:tblGrid>
              <a:tr h="1306047">
                <a:tc>
                  <a:txBody>
                    <a:bodyPr/>
                    <a:lstStyle/>
                    <a:p>
                      <a:pPr marL="0" marR="0" indent="0" algn="ctr">
                        <a:lnSpc>
                          <a:spcPts val="2055"/>
                        </a:lnSpc>
                        <a:spcBef>
                          <a:spcPts val="0"/>
                        </a:spcBef>
                        <a:spcAft>
                          <a:spcPts val="0"/>
                        </a:spcAft>
                      </a:pPr>
                      <a:r>
                        <a:rPr lang="pl-PL" sz="1200" b="0" dirty="0">
                          <a:effectLst/>
                          <a:latin typeface="Arial Black" panose="020B0A04020102020204" pitchFamily="34" charset="0"/>
                          <a:ea typeface="Arial Unicode MS"/>
                          <a:cs typeface="Arial"/>
                        </a:rPr>
                        <a:t>Kradzież tożsamości </a:t>
                      </a:r>
                      <a:r>
                        <a:rPr lang="pl-PL" sz="1200" b="0" i="1" dirty="0">
                          <a:effectLst/>
                          <a:latin typeface="Arial Black" panose="020B0A04020102020204" pitchFamily="34" charset="0"/>
                          <a:ea typeface="Arial Unicode MS"/>
                          <a:cs typeface="Arial"/>
                        </a:rPr>
                        <a:t>(</a:t>
                      </a:r>
                      <a:r>
                        <a:rPr lang="pl-PL" sz="1200" b="0" i="1" dirty="0" err="1">
                          <a:effectLst/>
                          <a:latin typeface="Arial Black" panose="020B0A04020102020204" pitchFamily="34" charset="0"/>
                          <a:ea typeface="Arial Unicode MS"/>
                          <a:cs typeface="Arial"/>
                        </a:rPr>
                        <a:t>impersonation</a:t>
                      </a:r>
                      <a:r>
                        <a:rPr lang="pl-PL" sz="1200" b="0" i="1" dirty="0">
                          <a:effectLst/>
                          <a:latin typeface="Arial Black" panose="020B0A04020102020204" pitchFamily="34" charset="0"/>
                          <a:ea typeface="Arial Unicode MS"/>
                          <a:cs typeface="Arial"/>
                        </a:rPr>
                        <a:t>)</a:t>
                      </a:r>
                      <a:endParaRPr lang="pl-PL" sz="1200" b="0" dirty="0">
                        <a:effectLst/>
                        <a:latin typeface="Arial Black" panose="020B0A04020102020204" pitchFamily="34" charset="0"/>
                        <a:ea typeface="Arial Unicode MS"/>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530"/>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Kradzież tożsamości (którą można także nazwać podszywaniem się) polega na udawaniu przez sprawcę w cyberprzestrzeni, że jest inną osobą (tzn. ofiarą). Działania takie może podjąć dzięki uzyskaniu hasła użytkownika do jego profilu, komunikatora czy poczty elektronicznej (tego typu hasło może zostać wykradzione lub otrzymane od innego młodego człowieka, z którym sprawca się przyjaźnił). Czasami sprawca podszywając się pod ofiarę realizuje agresję elektroniczną wobec innych osób, np. wysyłając z profilu ofiary obraźliwe treści do innych uczniów lub nauczycieli.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007222">
                <a:tc>
                  <a:txBody>
                    <a:bodyPr/>
                    <a:lstStyle/>
                    <a:p>
                      <a:pPr marL="0" marR="0" indent="0" algn="ctr">
                        <a:lnSpc>
                          <a:spcPts val="2080"/>
                        </a:lnSpc>
                        <a:spcBef>
                          <a:spcPts val="0"/>
                        </a:spcBef>
                        <a:spcAft>
                          <a:spcPts val="0"/>
                        </a:spcAft>
                      </a:pPr>
                      <a:r>
                        <a:rPr lang="pl-PL" sz="1200" b="0" dirty="0">
                          <a:effectLst/>
                          <a:latin typeface="Arial Black" panose="020B0A04020102020204" pitchFamily="34" charset="0"/>
                          <a:ea typeface="Arial Unicode MS"/>
                          <a:cs typeface="Arial"/>
                        </a:rPr>
                        <a:t>Upublicznianie tajemnic</a:t>
                      </a:r>
                      <a:r>
                        <a:rPr lang="pl-PL" sz="1200" b="0" i="1" dirty="0">
                          <a:effectLst/>
                          <a:latin typeface="Arial Black" panose="020B0A04020102020204" pitchFamily="34" charset="0"/>
                          <a:ea typeface="Arial Unicode MS"/>
                          <a:cs typeface="Arial"/>
                        </a:rPr>
                        <a:t> (</a:t>
                      </a:r>
                      <a:r>
                        <a:rPr lang="pl-PL" sz="1200" b="0" i="1" dirty="0" err="1">
                          <a:effectLst/>
                          <a:latin typeface="Arial Black" panose="020B0A04020102020204" pitchFamily="34" charset="0"/>
                          <a:ea typeface="Arial Unicode MS"/>
                          <a:cs typeface="Arial"/>
                        </a:rPr>
                        <a:t>outing</a:t>
                      </a:r>
                      <a:r>
                        <a:rPr lang="pl-PL" sz="1200" b="0" i="1" dirty="0">
                          <a:effectLst/>
                          <a:latin typeface="Arial Black" panose="020B0A04020102020204" pitchFamily="34" charset="0"/>
                          <a:ea typeface="Arial Unicode MS"/>
                          <a:cs typeface="Arial"/>
                        </a:rPr>
                        <a:t>)</a:t>
                      </a:r>
                      <a:endParaRPr lang="pl-PL" sz="1200" b="0" dirty="0">
                        <a:effectLst/>
                        <a:latin typeface="Arial Black" panose="020B0A04020102020204" pitchFamily="34" charset="0"/>
                        <a:ea typeface="Arial Unicode MS"/>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555"/>
                        </a:lnSpc>
                        <a:spcBef>
                          <a:spcPts val="0"/>
                        </a:spcBef>
                        <a:spcAft>
                          <a:spcPts val="0"/>
                        </a:spcAft>
                      </a:pPr>
                      <a:r>
                        <a:rPr lang="pl-PL" sz="1200">
                          <a:effectLst/>
                          <a:latin typeface="Calibri Light" panose="020F0302020204030204" pitchFamily="34" charset="0"/>
                          <a:ea typeface="Arial Unicode MS"/>
                          <a:cs typeface="Calibri Light" panose="020F0302020204030204" pitchFamily="34" charset="0"/>
                        </a:rPr>
                        <a:t>Upublicznianie prywatnych materiałów ofiary, w których posiadanie wszedł sprawca (zapisy rozmów, listy, zdjęcia). Agresor upublicznia je elektronicznie innym osobom, dla których te materiały nie były przeznaczone. Materiały tego typu mogły zostać wykradzione z komputera lub telefonu ofiary lub mogły wejść w posiadanie sprawcy, gdy przyjaźnił się z ofiarą, która mu ufała i zdradzała różne sekrety (np. rozmawiając za pomocą komunikatora).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710306">
                <a:tc>
                  <a:txBody>
                    <a:bodyPr/>
                    <a:lstStyle/>
                    <a:p>
                      <a:pPr marL="0" marR="0" algn="ctr">
                        <a:lnSpc>
                          <a:spcPts val="2055"/>
                        </a:lnSpc>
                        <a:spcBef>
                          <a:spcPts val="0"/>
                        </a:spcBef>
                        <a:spcAft>
                          <a:spcPts val="0"/>
                        </a:spcAft>
                      </a:pPr>
                      <a:r>
                        <a:rPr lang="pl-PL" sz="1200" b="0" i="0" dirty="0">
                          <a:effectLst/>
                          <a:latin typeface="Arial Black" panose="020B0A04020102020204" pitchFamily="34" charset="0"/>
                          <a:ea typeface="Arial Unicode MS"/>
                          <a:cs typeface="Arial"/>
                        </a:rPr>
                        <a:t>Śledzenie </a:t>
                      </a:r>
                      <a:r>
                        <a:rPr lang="pl-PL" sz="1200" b="0" i="1" dirty="0">
                          <a:effectLst/>
                          <a:latin typeface="Arial Black" panose="020B0A04020102020204" pitchFamily="34" charset="0"/>
                          <a:ea typeface="Arial Unicode MS"/>
                          <a:cs typeface="Arial"/>
                        </a:rPr>
                        <a:t>(</a:t>
                      </a:r>
                      <a:r>
                        <a:rPr lang="pl-PL" sz="1200" b="0" i="1" dirty="0" err="1">
                          <a:effectLst/>
                          <a:latin typeface="Arial Black" panose="020B0A04020102020204" pitchFamily="34" charset="0"/>
                          <a:ea typeface="Arial Unicode MS"/>
                          <a:cs typeface="Arial"/>
                        </a:rPr>
                        <a:t>cyberstalking</a:t>
                      </a:r>
                      <a:r>
                        <a:rPr lang="pl-PL" sz="1200" b="0" i="1" dirty="0">
                          <a:effectLst/>
                          <a:latin typeface="Arial Black" panose="020B0A04020102020204" pitchFamily="34" charset="0"/>
                          <a:ea typeface="Arial Unicode MS"/>
                          <a:cs typeface="Arial"/>
                        </a:rPr>
                        <a:t>)</a:t>
                      </a:r>
                      <a:endParaRPr lang="pl-PL" sz="1200" b="0" i="1" dirty="0">
                        <a:effectLst/>
                        <a:latin typeface="Arial Black" panose="020B0A04020102020204" pitchFamily="34" charset="0"/>
                        <a:ea typeface="Arial Unicode MS"/>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530"/>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Śledzenie innej osoby elektronicznie i bombardowanie jej niechcianymi komunikatami. W szczególności agresja taka może dotyczyć osób, które wcześniej były w bliskiej relacji, np. byłego chłopaka lub dziewczyny (</a:t>
                      </a:r>
                      <a:r>
                        <a:rPr lang="pl-PL" sz="1200" dirty="0" err="1">
                          <a:effectLst/>
                          <a:latin typeface="Calibri Light" panose="020F0302020204030204" pitchFamily="34" charset="0"/>
                          <a:ea typeface="Arial Unicode MS"/>
                          <a:cs typeface="Calibri Light" panose="020F0302020204030204" pitchFamily="34" charset="0"/>
                        </a:rPr>
                        <a:t>Spitzberg</a:t>
                      </a:r>
                      <a:r>
                        <a:rPr lang="pl-PL" sz="1200" dirty="0">
                          <a:effectLst/>
                          <a:latin typeface="Calibri Light" panose="020F0302020204030204" pitchFamily="34" charset="0"/>
                          <a:ea typeface="Arial Unicode MS"/>
                          <a:cs typeface="Calibri Light" panose="020F0302020204030204" pitchFamily="34" charset="0"/>
                        </a:rPr>
                        <a:t> &amp; </a:t>
                      </a:r>
                      <a:r>
                        <a:rPr lang="pl-PL" sz="1200" dirty="0" err="1">
                          <a:effectLst/>
                          <a:latin typeface="Calibri Light" panose="020F0302020204030204" pitchFamily="34" charset="0"/>
                          <a:ea typeface="Arial Unicode MS"/>
                          <a:cs typeface="Calibri Light" panose="020F0302020204030204" pitchFamily="34" charset="0"/>
                        </a:rPr>
                        <a:t>Hoobler</a:t>
                      </a:r>
                      <a:r>
                        <a:rPr lang="pl-PL" sz="1200" dirty="0">
                          <a:effectLst/>
                          <a:latin typeface="Calibri Light" panose="020F0302020204030204" pitchFamily="34" charset="0"/>
                          <a:ea typeface="Arial Unicode MS"/>
                          <a:cs typeface="Calibri Light" panose="020F0302020204030204" pitchFamily="34" charset="0"/>
                        </a:rPr>
                        <a:t>, 2002).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561849">
                <a:tc>
                  <a:txBody>
                    <a:bodyPr/>
                    <a:lstStyle/>
                    <a:p>
                      <a:pPr marL="0" marR="0" indent="0" algn="ctr">
                        <a:lnSpc>
                          <a:spcPts val="2545"/>
                        </a:lnSpc>
                        <a:spcBef>
                          <a:spcPts val="0"/>
                        </a:spcBef>
                        <a:spcAft>
                          <a:spcPts val="0"/>
                        </a:spcAft>
                      </a:pPr>
                      <a:r>
                        <a:rPr lang="pl-PL" sz="1200" b="0" dirty="0">
                          <a:effectLst/>
                          <a:latin typeface="Arial Black" panose="020B0A04020102020204" pitchFamily="34" charset="0"/>
                          <a:ea typeface="Arial Unicode MS"/>
                          <a:cs typeface="Arial"/>
                        </a:rPr>
                        <a:t>Happy </a:t>
                      </a:r>
                      <a:r>
                        <a:rPr lang="pl-PL" sz="1200" b="0" dirty="0" err="1">
                          <a:effectLst/>
                          <a:latin typeface="Arial Black" panose="020B0A04020102020204" pitchFamily="34" charset="0"/>
                          <a:ea typeface="Arial Unicode MS"/>
                          <a:cs typeface="Arial"/>
                        </a:rPr>
                        <a:t>slapping</a:t>
                      </a:r>
                      <a:endParaRPr lang="pl-PL" sz="1200" b="0" dirty="0">
                        <a:effectLst/>
                        <a:latin typeface="Arial Black" panose="020B0A04020102020204" pitchFamily="34" charset="0"/>
                        <a:ea typeface="Arial Unicode MS"/>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530"/>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Prowokowanie lub atakowanie innej osoby oraz dokumentowanie zdarzenia za pomocą filmu lub zdjęć. W następnym etapie sprawca rozpowszechnia kompromitujący materiał w internecie lub rozsyła go innym osobom.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858764">
                <a:tc>
                  <a:txBody>
                    <a:bodyPr/>
                    <a:lstStyle/>
                    <a:p>
                      <a:pPr marL="0" marR="0" algn="ctr">
                        <a:lnSpc>
                          <a:spcPts val="2055"/>
                        </a:lnSpc>
                        <a:spcBef>
                          <a:spcPts val="0"/>
                        </a:spcBef>
                        <a:spcAft>
                          <a:spcPts val="0"/>
                        </a:spcAft>
                      </a:pPr>
                      <a:r>
                        <a:rPr lang="pl-PL" sz="1200" b="0" i="0" dirty="0">
                          <a:effectLst/>
                          <a:latin typeface="Arial Black" panose="020B0A04020102020204" pitchFamily="34" charset="0"/>
                          <a:ea typeface="Arial Unicode MS"/>
                          <a:cs typeface="Arial"/>
                        </a:rPr>
                        <a:t>Poniżenie </a:t>
                      </a:r>
                      <a:r>
                        <a:rPr lang="pl-PL" sz="1200" b="0" i="1" dirty="0">
                          <a:effectLst/>
                          <a:latin typeface="Arial Black" panose="020B0A04020102020204" pitchFamily="34" charset="0"/>
                          <a:ea typeface="Arial Unicode MS"/>
                          <a:cs typeface="Arial"/>
                        </a:rPr>
                        <a:t>(</a:t>
                      </a:r>
                      <a:r>
                        <a:rPr lang="pl-PL" sz="1200" b="0" i="1" dirty="0" err="1">
                          <a:effectLst/>
                          <a:latin typeface="Arial Black" panose="020B0A04020102020204" pitchFamily="34" charset="0"/>
                          <a:ea typeface="Arial Unicode MS"/>
                          <a:cs typeface="Arial"/>
                        </a:rPr>
                        <a:t>denigration</a:t>
                      </a:r>
                      <a:r>
                        <a:rPr lang="pl-PL" sz="1200" b="0" i="1" dirty="0">
                          <a:effectLst/>
                          <a:latin typeface="Arial Black" panose="020B0A04020102020204" pitchFamily="34" charset="0"/>
                          <a:ea typeface="Arial Unicode MS"/>
                          <a:cs typeface="Arial"/>
                        </a:rPr>
                        <a:t>)</a:t>
                      </a:r>
                      <a:endParaRPr lang="pl-PL" sz="1200" b="0" i="1" dirty="0">
                        <a:effectLst/>
                        <a:latin typeface="Arial Black" panose="020B0A04020102020204" pitchFamily="34" charset="0"/>
                        <a:ea typeface="Arial Unicode MS"/>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530"/>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Upublicznianie za pomocą elektronicznych narzędzi komunikacji poniżających i nieprawdziwych informacji lub materiałów na temat innych osób. Mogą to być na przykład przerobione zdjęcia sugerujące, że osoba wykonuje czynności seksualne lub kłamliwe informacje na temat wydarzeń, w których ofiara rzekomo miała brać udział.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11726">
                <a:tc>
                  <a:txBody>
                    <a:bodyPr/>
                    <a:lstStyle/>
                    <a:p>
                      <a:pPr marL="0" marR="0" indent="0" algn="ctr">
                        <a:lnSpc>
                          <a:spcPts val="1960"/>
                        </a:lnSpc>
                        <a:spcBef>
                          <a:spcPts val="0"/>
                        </a:spcBef>
                        <a:spcAft>
                          <a:spcPts val="0"/>
                        </a:spcAft>
                      </a:pPr>
                      <a:r>
                        <a:rPr lang="pl-PL" sz="1200" b="0" dirty="0">
                          <a:effectLst/>
                          <a:latin typeface="Arial Black" panose="020B0A04020102020204" pitchFamily="34" charset="0"/>
                          <a:ea typeface="Arial Unicode MS"/>
                          <a:cs typeface="Arial"/>
                        </a:rPr>
                        <a:t>Wykluczenie </a:t>
                      </a:r>
                      <a:r>
                        <a:rPr lang="pl-PL" sz="1200" b="0" i="1" dirty="0">
                          <a:effectLst/>
                          <a:latin typeface="Arial Black" panose="020B0A04020102020204" pitchFamily="34" charset="0"/>
                          <a:ea typeface="Arial Unicode MS"/>
                          <a:cs typeface="Arial"/>
                        </a:rPr>
                        <a:t>(</a:t>
                      </a:r>
                      <a:r>
                        <a:rPr lang="pl-PL" sz="1200" b="0" i="1" dirty="0" err="1">
                          <a:effectLst/>
                          <a:latin typeface="Arial Black" panose="020B0A04020102020204" pitchFamily="34" charset="0"/>
                          <a:ea typeface="Arial Unicode MS"/>
                          <a:cs typeface="Arial"/>
                        </a:rPr>
                        <a:t>exclusion</a:t>
                      </a:r>
                      <a:r>
                        <a:rPr lang="pl-PL" sz="1200" b="0" i="1" dirty="0">
                          <a:effectLst/>
                          <a:latin typeface="Arial Black" panose="020B0A04020102020204" pitchFamily="34" charset="0"/>
                          <a:ea typeface="Arial Unicode MS"/>
                          <a:cs typeface="Arial"/>
                        </a:rPr>
                        <a:t>)</a:t>
                      </a:r>
                      <a:endParaRPr lang="pl-PL" sz="1200" b="0" dirty="0">
                        <a:effectLst/>
                        <a:latin typeface="Arial Black" panose="020B0A04020102020204" pitchFamily="34" charset="0"/>
                        <a:ea typeface="Arial Unicode MS"/>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530"/>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Celowe usunięcie bądź niedopuszczenie danej osoby do listy kontaktów internetowych (np. do listy znajomych w portalu społecznościowym).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865447">
                <a:tc>
                  <a:txBody>
                    <a:bodyPr/>
                    <a:lstStyle/>
                    <a:p>
                      <a:pPr marL="0" marR="0" indent="0" algn="ctr">
                        <a:lnSpc>
                          <a:spcPts val="2545"/>
                        </a:lnSpc>
                        <a:spcBef>
                          <a:spcPts val="0"/>
                        </a:spcBef>
                        <a:spcAft>
                          <a:spcPts val="0"/>
                        </a:spcAft>
                      </a:pPr>
                      <a:r>
                        <a:rPr lang="pl-PL" sz="1200" b="0" dirty="0">
                          <a:effectLst/>
                          <a:latin typeface="Arial Black" panose="020B0A04020102020204" pitchFamily="34" charset="0"/>
                          <a:ea typeface="Arial Unicode MS"/>
                          <a:cs typeface="Arial"/>
                        </a:rPr>
                        <a:t>Agresja techniczna</a:t>
                      </a:r>
                      <a:endParaRPr lang="pl-PL" sz="1200" b="0" dirty="0">
                        <a:effectLst/>
                        <a:latin typeface="Arial Black" panose="020B0A04020102020204" pitchFamily="34" charset="0"/>
                        <a:ea typeface="Arial Unicode MS"/>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530"/>
                        </a:lnSpc>
                        <a:spcBef>
                          <a:spcPts val="0"/>
                        </a:spcBef>
                        <a:spcAft>
                          <a:spcPts val="0"/>
                        </a:spcAft>
                      </a:pPr>
                      <a:r>
                        <a:rPr lang="pl-PL" sz="1200" dirty="0">
                          <a:effectLst/>
                          <a:latin typeface="Calibri Light" panose="020F0302020204030204" pitchFamily="34" charset="0"/>
                          <a:ea typeface="Arial Unicode MS"/>
                          <a:cs typeface="Calibri Light" panose="020F0302020204030204" pitchFamily="34" charset="0"/>
                        </a:rPr>
                        <a:t>Sprawca kieruje swoje działania nie tyle bezpośrednio przeciwko ofierze, co przeciwko należącemu do niej sprzętowi komputerowemu, oprogramowaniu lub infrastrukturze informatycznej (np. stronie internetowej). W grę wchodzi tutaj celowe rozsyłanie wirusów komputerowych lub włamywanie się do komputerów innych osób</a:t>
                      </a:r>
                      <a:r>
                        <a:rPr lang="pl-PL" sz="1200" i="1" dirty="0">
                          <a:effectLst/>
                          <a:latin typeface="Calibri Light" panose="020F0302020204030204" pitchFamily="34" charset="0"/>
                          <a:ea typeface="Arial Unicode MS"/>
                          <a:cs typeface="Calibri Light" panose="020F0302020204030204" pitchFamily="34" charset="0"/>
                        </a:rPr>
                        <a:t> (</a:t>
                      </a:r>
                      <a:r>
                        <a:rPr lang="pl-PL" sz="1200" i="1" dirty="0" err="1">
                          <a:effectLst/>
                          <a:latin typeface="Calibri Light" panose="020F0302020204030204" pitchFamily="34" charset="0"/>
                          <a:ea typeface="Arial Unicode MS"/>
                          <a:cs typeface="Calibri Light" panose="020F0302020204030204" pitchFamily="34" charset="0"/>
                        </a:rPr>
                        <a:t>hacking</a:t>
                      </a:r>
                      <a:r>
                        <a:rPr lang="pl-PL" sz="1200" i="1" dirty="0">
                          <a:effectLst/>
                          <a:latin typeface="Calibri Light" panose="020F0302020204030204" pitchFamily="34" charset="0"/>
                          <a:ea typeface="Arial Unicode MS"/>
                          <a:cs typeface="Calibri Light" panose="020F0302020204030204" pitchFamily="34" charset="0"/>
                        </a:rPr>
                        <a:t>).</a:t>
                      </a:r>
                      <a:endParaRPr lang="pl-PL" sz="1200" dirty="0">
                        <a:effectLst/>
                        <a:latin typeface="Calibri Light" panose="020F0302020204030204" pitchFamily="34" charset="0"/>
                        <a:ea typeface="Arial Unicode MS"/>
                        <a:cs typeface="Calibri Light" panose="020F03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289530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xmlns="" id="{88CCB747-5A39-42B8-BFAC-A6A47F3276EB}"/>
              </a:ext>
            </a:extLst>
          </p:cNvPr>
          <p:cNvSpPr/>
          <p:nvPr/>
        </p:nvSpPr>
        <p:spPr>
          <a:xfrm>
            <a:off x="0" y="0"/>
            <a:ext cx="12192000" cy="2209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xmlns="" id="{91C01057-BB78-432B-B610-A0A89B4429EF}"/>
              </a:ext>
            </a:extLst>
          </p:cNvPr>
          <p:cNvSpPr/>
          <p:nvPr/>
        </p:nvSpPr>
        <p:spPr>
          <a:xfrm flipV="1">
            <a:off x="0" y="2135485"/>
            <a:ext cx="12192000" cy="1674515"/>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733801" y="76200"/>
            <a:ext cx="7315200" cy="2773362"/>
          </a:xfrm>
          <a:noFill/>
        </p:spPr>
        <p:txBody>
          <a:bodyPr>
            <a:normAutofit fontScale="90000"/>
          </a:bodyPr>
          <a:lstStyle/>
          <a:p>
            <a:r>
              <a:rPr lang="pl-PL" dirty="0">
                <a:solidFill>
                  <a:schemeClr val="bg1"/>
                </a:solidFill>
                <a:latin typeface="Arial Black" panose="020B0A04020102020204" pitchFamily="34" charset="0"/>
              </a:rPr>
              <a:t>Działania szkoły </a:t>
            </a:r>
            <a:br>
              <a:rPr lang="pl-PL" dirty="0">
                <a:solidFill>
                  <a:schemeClr val="bg1"/>
                </a:solidFill>
                <a:latin typeface="Arial Black" panose="020B0A04020102020204" pitchFamily="34" charset="0"/>
              </a:rPr>
            </a:br>
            <a:r>
              <a:rPr lang="pl-PL" dirty="0">
                <a:solidFill>
                  <a:schemeClr val="bg1"/>
                </a:solidFill>
                <a:latin typeface="Arial Black" panose="020B0A04020102020204" pitchFamily="34" charset="0"/>
              </a:rPr>
              <a:t>w minimalizowaniu </a:t>
            </a:r>
            <a:br>
              <a:rPr lang="pl-PL" dirty="0">
                <a:solidFill>
                  <a:schemeClr val="bg1"/>
                </a:solidFill>
                <a:latin typeface="Arial Black" panose="020B0A04020102020204" pitchFamily="34" charset="0"/>
              </a:rPr>
            </a:br>
            <a:r>
              <a:rPr lang="pl-PL" dirty="0">
                <a:solidFill>
                  <a:schemeClr val="bg1"/>
                </a:solidFill>
                <a:latin typeface="Arial Black" panose="020B0A04020102020204" pitchFamily="34" charset="0"/>
              </a:rPr>
              <a:t>cyberbullyingu </a:t>
            </a:r>
            <a:br>
              <a:rPr lang="pl-PL" dirty="0">
                <a:solidFill>
                  <a:schemeClr val="bg1"/>
                </a:solidFill>
                <a:latin typeface="Arial Black" panose="020B0A04020102020204" pitchFamily="34" charset="0"/>
              </a:rPr>
            </a:br>
            <a:r>
              <a:rPr lang="pl-PL" dirty="0">
                <a:solidFill>
                  <a:schemeClr val="bg1"/>
                </a:solidFill>
                <a:latin typeface="Arial Black" panose="020B0A04020102020204" pitchFamily="34" charset="0"/>
              </a:rPr>
              <a:t>wg. J. </a:t>
            </a:r>
            <a:r>
              <a:rPr lang="pl-PL" dirty="0" err="1">
                <a:solidFill>
                  <a:schemeClr val="bg1"/>
                </a:solidFill>
                <a:latin typeface="Arial Black" panose="020B0A04020102020204" pitchFamily="34" charset="0"/>
              </a:rPr>
              <a:t>Pyżalskiego</a:t>
            </a:r>
            <a:endParaRPr lang="pl-PL" dirty="0">
              <a:solidFill>
                <a:schemeClr val="bg1"/>
              </a:solidFill>
              <a:latin typeface="Arial Black" panose="020B0A04020102020204" pitchFamily="34" charset="0"/>
            </a:endParaRPr>
          </a:p>
        </p:txBody>
      </p:sp>
      <p:sp>
        <p:nvSpPr>
          <p:cNvPr id="3" name="Symbol zastępczy zawartości 2"/>
          <p:cNvSpPr>
            <a:spLocks noGrp="1"/>
          </p:cNvSpPr>
          <p:nvPr>
            <p:ph idx="1"/>
          </p:nvPr>
        </p:nvSpPr>
        <p:spPr>
          <a:xfrm>
            <a:off x="7010400" y="4349579"/>
            <a:ext cx="4953001" cy="1441621"/>
          </a:xfrm>
        </p:spPr>
        <p:txBody>
          <a:bodyPr>
            <a:normAutofit/>
          </a:bodyPr>
          <a:lstStyle/>
          <a:p>
            <a:pPr marL="0" indent="0" algn="ctr">
              <a:buNone/>
            </a:pPr>
            <a:r>
              <a:rPr lang="pl-PL" sz="2400" dirty="0">
                <a:latin typeface="Calibri Light" panose="020F0302020204030204" pitchFamily="34" charset="0"/>
                <a:cs typeface="Calibri Light" panose="020F0302020204030204" pitchFamily="34" charset="0"/>
              </a:rPr>
              <a:t>Zajęcia nastawione na wiedzę o specyfice nowych mediów oraz bezpieczeństwo korzystania z nich</a:t>
            </a:r>
          </a:p>
        </p:txBody>
      </p:sp>
      <p:sp>
        <p:nvSpPr>
          <p:cNvPr id="4" name="Prostokąt 3">
            <a:extLst>
              <a:ext uri="{FF2B5EF4-FFF2-40B4-BE49-F238E27FC236}">
                <a16:creationId xmlns:a16="http://schemas.microsoft.com/office/drawing/2014/main" xmlns="" id="{9C3A4FFF-DBB7-43B3-A1B5-C8DA5173DD32}"/>
              </a:ext>
            </a:extLst>
          </p:cNvPr>
          <p:cNvSpPr/>
          <p:nvPr/>
        </p:nvSpPr>
        <p:spPr>
          <a:xfrm>
            <a:off x="674210" y="4924777"/>
            <a:ext cx="5840890" cy="1569660"/>
          </a:xfrm>
          <a:prstGeom prst="rect">
            <a:avLst/>
          </a:prstGeom>
        </p:spPr>
        <p:txBody>
          <a:bodyPr wrap="square">
            <a:spAutoFit/>
          </a:bodyPr>
          <a:lstStyle/>
          <a:p>
            <a:pPr algn="ctr"/>
            <a:r>
              <a:rPr lang="pl-PL" sz="2400" dirty="0">
                <a:latin typeface="Calibri Light" panose="020F0302020204030204" pitchFamily="34" charset="0"/>
                <a:cs typeface="Calibri Light" panose="020F0302020204030204" pitchFamily="34" charset="0"/>
              </a:rPr>
              <a:t>Działania na rzecz pozytywnego wykorzystania nowych technologii komunikacyjnych w dydaktyce  i szeroko rozumianej komunikacji </a:t>
            </a:r>
            <a:br>
              <a:rPr lang="pl-PL" sz="2400" dirty="0">
                <a:latin typeface="Calibri Light" panose="020F0302020204030204" pitchFamily="34" charset="0"/>
                <a:cs typeface="Calibri Light" panose="020F0302020204030204" pitchFamily="34" charset="0"/>
              </a:rPr>
            </a:br>
            <a:r>
              <a:rPr lang="pl-PL" sz="2400" dirty="0">
                <a:latin typeface="Calibri Light" panose="020F0302020204030204" pitchFamily="34" charset="0"/>
                <a:cs typeface="Calibri Light" panose="020F0302020204030204" pitchFamily="34" charset="0"/>
              </a:rPr>
              <a:t>w środowiskach edukacyjnych</a:t>
            </a:r>
          </a:p>
        </p:txBody>
      </p:sp>
      <p:sp>
        <p:nvSpPr>
          <p:cNvPr id="5" name="Sześciokąt 4">
            <a:extLst>
              <a:ext uri="{FF2B5EF4-FFF2-40B4-BE49-F238E27FC236}">
                <a16:creationId xmlns:a16="http://schemas.microsoft.com/office/drawing/2014/main" xmlns="" id="{69EA52BD-1C99-4898-848A-8626CDA5A2E5}"/>
              </a:ext>
            </a:extLst>
          </p:cNvPr>
          <p:cNvSpPr/>
          <p:nvPr/>
        </p:nvSpPr>
        <p:spPr>
          <a:xfrm rot="900000">
            <a:off x="2354320" y="401469"/>
            <a:ext cx="842632" cy="726406"/>
          </a:xfrm>
          <a:prstGeom prst="hexagon">
            <a:avLst>
              <a:gd name="adj" fmla="val 292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bg1"/>
                </a:solidFill>
              </a:rPr>
              <a:t>`</a:t>
            </a:r>
          </a:p>
        </p:txBody>
      </p:sp>
      <p:sp>
        <p:nvSpPr>
          <p:cNvPr id="6" name="Shape 2618">
            <a:extLst>
              <a:ext uri="{FF2B5EF4-FFF2-40B4-BE49-F238E27FC236}">
                <a16:creationId xmlns:a16="http://schemas.microsoft.com/office/drawing/2014/main" xmlns="" id="{05CE9993-4F70-4F1E-92B4-44C70A3F45DA}"/>
              </a:ext>
            </a:extLst>
          </p:cNvPr>
          <p:cNvSpPr/>
          <p:nvPr/>
        </p:nvSpPr>
        <p:spPr>
          <a:xfrm>
            <a:off x="-1066800" y="125260"/>
            <a:ext cx="4522310" cy="4522940"/>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9" name="Sześciokąt 8">
            <a:extLst>
              <a:ext uri="{FF2B5EF4-FFF2-40B4-BE49-F238E27FC236}">
                <a16:creationId xmlns:a16="http://schemas.microsoft.com/office/drawing/2014/main" xmlns="" id="{1E3B93B3-10B3-4F09-ACD6-A71C6B323E0B}"/>
              </a:ext>
            </a:extLst>
          </p:cNvPr>
          <p:cNvSpPr/>
          <p:nvPr/>
        </p:nvSpPr>
        <p:spPr>
          <a:xfrm rot="900000">
            <a:off x="3173339" y="3982869"/>
            <a:ext cx="842632" cy="726406"/>
          </a:xfrm>
          <a:prstGeom prst="hexagon">
            <a:avLst>
              <a:gd name="adj" fmla="val 29265"/>
              <a:gd name="vf" fmla="val 1154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solidFill>
            </a:endParaRPr>
          </a:p>
        </p:txBody>
      </p:sp>
      <p:sp>
        <p:nvSpPr>
          <p:cNvPr id="10" name="Sześciokąt 9">
            <a:extLst>
              <a:ext uri="{FF2B5EF4-FFF2-40B4-BE49-F238E27FC236}">
                <a16:creationId xmlns:a16="http://schemas.microsoft.com/office/drawing/2014/main" xmlns="" id="{16E63F3A-AE98-4AA5-B675-6856D09DB09A}"/>
              </a:ext>
            </a:extLst>
          </p:cNvPr>
          <p:cNvSpPr/>
          <p:nvPr/>
        </p:nvSpPr>
        <p:spPr>
          <a:xfrm rot="900000">
            <a:off x="9053981" y="3360852"/>
            <a:ext cx="842632" cy="726406"/>
          </a:xfrm>
          <a:prstGeom prst="hexagon">
            <a:avLst>
              <a:gd name="adj" fmla="val 29265"/>
              <a:gd name="vf" fmla="val 1154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solidFill>
            </a:endParaRPr>
          </a:p>
        </p:txBody>
      </p:sp>
    </p:spTree>
    <p:extLst>
      <p:ext uri="{BB962C8B-B14F-4D97-AF65-F5344CB8AC3E}">
        <p14:creationId xmlns:p14="http://schemas.microsoft.com/office/powerpoint/2010/main" val="25286547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xmlns="" id="{ECFE9745-9F4B-4284-9886-52911C17ADFF}"/>
              </a:ext>
            </a:extLst>
          </p:cNvPr>
          <p:cNvSpPr/>
          <p:nvPr/>
        </p:nvSpPr>
        <p:spPr>
          <a:xfrm>
            <a:off x="961788" y="2347566"/>
            <a:ext cx="4172424" cy="461665"/>
          </a:xfrm>
          <a:prstGeom prst="rect">
            <a:avLst/>
          </a:prstGeom>
        </p:spPr>
        <p:txBody>
          <a:bodyPr wrap="none">
            <a:spAutoFit/>
          </a:bodyPr>
          <a:lstStyle/>
          <a:p>
            <a:r>
              <a:rPr lang="pl-PL" sz="2400" dirty="0">
                <a:latin typeface="Calibri Light" panose="020F0302020204030204" pitchFamily="34" charset="0"/>
                <a:cs typeface="Calibri Light" panose="020F0302020204030204" pitchFamily="34" charset="0"/>
              </a:rPr>
              <a:t>Współpraca z rodzicami uczniów</a:t>
            </a:r>
          </a:p>
        </p:txBody>
      </p:sp>
      <p:sp>
        <p:nvSpPr>
          <p:cNvPr id="5" name="Prostokąt 4">
            <a:extLst>
              <a:ext uri="{FF2B5EF4-FFF2-40B4-BE49-F238E27FC236}">
                <a16:creationId xmlns:a16="http://schemas.microsoft.com/office/drawing/2014/main" xmlns="" id="{7B1F62AE-1497-47EF-BFC5-B8BB75F5235B}"/>
              </a:ext>
            </a:extLst>
          </p:cNvPr>
          <p:cNvSpPr/>
          <p:nvPr/>
        </p:nvSpPr>
        <p:spPr>
          <a:xfrm>
            <a:off x="7604956" y="1900535"/>
            <a:ext cx="3078087" cy="461665"/>
          </a:xfrm>
          <a:prstGeom prst="rect">
            <a:avLst/>
          </a:prstGeom>
        </p:spPr>
        <p:txBody>
          <a:bodyPr wrap="none">
            <a:spAutoFit/>
          </a:bodyPr>
          <a:lstStyle/>
          <a:p>
            <a:r>
              <a:rPr lang="pl-PL" sz="2400" dirty="0">
                <a:latin typeface="Calibri Light" panose="020F0302020204030204" pitchFamily="34" charset="0"/>
                <a:cs typeface="Calibri Light" panose="020F0302020204030204" pitchFamily="34" charset="0"/>
              </a:rPr>
              <a:t>Rozwiązania techniczne</a:t>
            </a:r>
          </a:p>
        </p:txBody>
      </p:sp>
      <p:sp>
        <p:nvSpPr>
          <p:cNvPr id="6" name="Prostokąt 5">
            <a:extLst>
              <a:ext uri="{FF2B5EF4-FFF2-40B4-BE49-F238E27FC236}">
                <a16:creationId xmlns:a16="http://schemas.microsoft.com/office/drawing/2014/main" xmlns="" id="{FA7E375E-1BAE-4338-8469-3486E7F9BEEC}"/>
              </a:ext>
            </a:extLst>
          </p:cNvPr>
          <p:cNvSpPr/>
          <p:nvPr/>
        </p:nvSpPr>
        <p:spPr>
          <a:xfrm>
            <a:off x="3200400" y="4297740"/>
            <a:ext cx="6096000" cy="1569660"/>
          </a:xfrm>
          <a:prstGeom prst="rect">
            <a:avLst/>
          </a:prstGeom>
        </p:spPr>
        <p:txBody>
          <a:bodyPr>
            <a:spAutoFit/>
          </a:bodyPr>
          <a:lstStyle/>
          <a:p>
            <a:pPr algn="ctr"/>
            <a:r>
              <a:rPr lang="pl-PL" sz="2400" dirty="0">
                <a:latin typeface="Calibri Light" panose="020F0302020204030204" pitchFamily="34" charset="0"/>
                <a:cs typeface="Calibri Light" panose="020F0302020204030204" pitchFamily="34" charset="0"/>
              </a:rPr>
              <a:t>Uwzględnienie problematyki agresji</a:t>
            </a:r>
            <a:br>
              <a:rPr lang="pl-PL" sz="2400" dirty="0">
                <a:latin typeface="Calibri Light" panose="020F0302020204030204" pitchFamily="34" charset="0"/>
                <a:cs typeface="Calibri Light" panose="020F0302020204030204" pitchFamily="34" charset="0"/>
              </a:rPr>
            </a:br>
            <a:r>
              <a:rPr lang="pl-PL" sz="2400" dirty="0">
                <a:latin typeface="Calibri Light" panose="020F0302020204030204" pitchFamily="34" charset="0"/>
                <a:cs typeface="Calibri Light" panose="020F0302020204030204" pitchFamily="34" charset="0"/>
              </a:rPr>
              <a:t>elektronicznej w dokumentach, procedurach szkolnych oraz znajomość przepisów prawa w tym zakresie.</a:t>
            </a:r>
          </a:p>
        </p:txBody>
      </p:sp>
      <p:sp>
        <p:nvSpPr>
          <p:cNvPr id="7" name="Prostokąt 6">
            <a:extLst>
              <a:ext uri="{FF2B5EF4-FFF2-40B4-BE49-F238E27FC236}">
                <a16:creationId xmlns:a16="http://schemas.microsoft.com/office/drawing/2014/main" xmlns="" id="{63303110-1344-4731-B8A2-61ED8614CB35}"/>
              </a:ext>
            </a:extLst>
          </p:cNvPr>
          <p:cNvSpPr/>
          <p:nvPr/>
        </p:nvSpPr>
        <p:spPr>
          <a:xfrm>
            <a:off x="0" y="6457890"/>
            <a:ext cx="12192000" cy="400110"/>
          </a:xfrm>
          <a:prstGeom prst="rect">
            <a:avLst/>
          </a:prstGeom>
        </p:spPr>
        <p:txBody>
          <a:bodyPr wrap="square">
            <a:spAutoFit/>
          </a:bodyPr>
          <a:lstStyle/>
          <a:p>
            <a:r>
              <a:rPr lang="pl-PL" sz="1000" dirty="0">
                <a:latin typeface="+mj-lt"/>
                <a:cs typeface="Calibri Light" panose="020F0302020204030204" pitchFamily="34" charset="0"/>
              </a:rPr>
              <a:t>Źródło:  J. </a:t>
            </a:r>
            <a:r>
              <a:rPr lang="pl-PL" sz="1000" dirty="0" err="1">
                <a:latin typeface="+mj-lt"/>
                <a:cs typeface="Calibri Light" panose="020F0302020204030204" pitchFamily="34" charset="0"/>
              </a:rPr>
              <a:t>Pyżalski</a:t>
            </a:r>
            <a:r>
              <a:rPr lang="pl-PL" sz="1000" dirty="0">
                <a:latin typeface="+mj-lt"/>
                <a:cs typeface="Calibri Light" panose="020F0302020204030204" pitchFamily="34" charset="0"/>
              </a:rPr>
              <a:t>, Agresja elektroniczna i cyberbullying – stary dom z nową fasadą? Nowe technologie komunikacyjne w życiu młodzieży, (w:) J. </a:t>
            </a:r>
            <a:r>
              <a:rPr lang="pl-PL" sz="1000" dirty="0" err="1">
                <a:latin typeface="+mj-lt"/>
                <a:cs typeface="Calibri Light" panose="020F0302020204030204" pitchFamily="34" charset="0"/>
              </a:rPr>
              <a:t>Pyżalski</a:t>
            </a:r>
            <a:r>
              <a:rPr lang="pl-PL" sz="1000" dirty="0">
                <a:latin typeface="+mj-lt"/>
                <a:cs typeface="Calibri Light" panose="020F0302020204030204" pitchFamily="34" charset="0"/>
              </a:rPr>
              <a:t>, E. Roland (red.), </a:t>
            </a:r>
            <a:r>
              <a:rPr lang="pl-PL" sz="1000" dirty="0" err="1">
                <a:latin typeface="+mj-lt"/>
                <a:cs typeface="Calibri Light" panose="020F0302020204030204" pitchFamily="34" charset="0"/>
              </a:rPr>
              <a:t>Bullying</a:t>
            </a:r>
            <a:r>
              <a:rPr lang="pl-PL" sz="1000" dirty="0">
                <a:latin typeface="+mj-lt"/>
                <a:cs typeface="Calibri Light" panose="020F0302020204030204" pitchFamily="34" charset="0"/>
              </a:rPr>
              <a:t> a specjalne potrzeby edukacyjne – podręcznik metodyczny, Łódź 2010, s. 14-17. </a:t>
            </a:r>
          </a:p>
        </p:txBody>
      </p:sp>
      <p:sp>
        <p:nvSpPr>
          <p:cNvPr id="8" name="Sześciokąt 7">
            <a:extLst>
              <a:ext uri="{FF2B5EF4-FFF2-40B4-BE49-F238E27FC236}">
                <a16:creationId xmlns:a16="http://schemas.microsoft.com/office/drawing/2014/main" xmlns="" id="{6D92627D-BECB-44EF-8827-91284CEFA852}"/>
              </a:ext>
            </a:extLst>
          </p:cNvPr>
          <p:cNvSpPr/>
          <p:nvPr/>
        </p:nvSpPr>
        <p:spPr>
          <a:xfrm rot="900000">
            <a:off x="2626684" y="1462200"/>
            <a:ext cx="842632" cy="726406"/>
          </a:xfrm>
          <a:prstGeom prst="hexagon">
            <a:avLst>
              <a:gd name="adj" fmla="val 29265"/>
              <a:gd name="vf" fmla="val 1154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solidFill>
            </a:endParaRPr>
          </a:p>
        </p:txBody>
      </p:sp>
      <p:sp>
        <p:nvSpPr>
          <p:cNvPr id="9" name="Sześciokąt 8">
            <a:extLst>
              <a:ext uri="{FF2B5EF4-FFF2-40B4-BE49-F238E27FC236}">
                <a16:creationId xmlns:a16="http://schemas.microsoft.com/office/drawing/2014/main" xmlns="" id="{579EFE31-369C-45A0-94E2-C1CB06466A60}"/>
              </a:ext>
            </a:extLst>
          </p:cNvPr>
          <p:cNvSpPr/>
          <p:nvPr/>
        </p:nvSpPr>
        <p:spPr>
          <a:xfrm rot="900000">
            <a:off x="5827084" y="3471268"/>
            <a:ext cx="842632" cy="726406"/>
          </a:xfrm>
          <a:prstGeom prst="hexagon">
            <a:avLst>
              <a:gd name="adj" fmla="val 29265"/>
              <a:gd name="vf" fmla="val 1154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solidFill>
            </a:endParaRPr>
          </a:p>
        </p:txBody>
      </p:sp>
      <p:sp>
        <p:nvSpPr>
          <p:cNvPr id="10" name="Sześciokąt 9">
            <a:extLst>
              <a:ext uri="{FF2B5EF4-FFF2-40B4-BE49-F238E27FC236}">
                <a16:creationId xmlns:a16="http://schemas.microsoft.com/office/drawing/2014/main" xmlns="" id="{CB117A12-70B8-49AB-A17A-B3F38E21AA45}"/>
              </a:ext>
            </a:extLst>
          </p:cNvPr>
          <p:cNvSpPr/>
          <p:nvPr/>
        </p:nvSpPr>
        <p:spPr>
          <a:xfrm rot="900000">
            <a:off x="8842647" y="1016498"/>
            <a:ext cx="842632" cy="726406"/>
          </a:xfrm>
          <a:prstGeom prst="hexagon">
            <a:avLst>
              <a:gd name="adj" fmla="val 29265"/>
              <a:gd name="vf" fmla="val 1154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solidFill>
            </a:endParaRPr>
          </a:p>
        </p:txBody>
      </p:sp>
    </p:spTree>
    <p:extLst>
      <p:ext uri="{BB962C8B-B14F-4D97-AF65-F5344CB8AC3E}">
        <p14:creationId xmlns:p14="http://schemas.microsoft.com/office/powerpoint/2010/main" val="3618755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2438400"/>
            <a:ext cx="10972800" cy="2971799"/>
          </a:xfrm>
        </p:spPr>
        <p:txBody>
          <a:bodyPr>
            <a:normAutofit/>
          </a:bodyPr>
          <a:lstStyle/>
          <a:p>
            <a:pPr marL="0" indent="0" algn="ctr">
              <a:buNone/>
            </a:pPr>
            <a:r>
              <a:rPr lang="pl-PL" sz="2400" dirty="0">
                <a:latin typeface="Calibri Light" panose="020F0302020204030204" pitchFamily="34" charset="0"/>
                <a:cs typeface="Calibri Light" panose="020F0302020204030204" pitchFamily="34" charset="0"/>
              </a:rPr>
              <a:t>Różnice międzypokoleniowe powodują utratę kodu kulturowego między rodzicami i ich dziećmi. </a:t>
            </a:r>
          </a:p>
          <a:p>
            <a:pPr marL="0" indent="0" algn="ctr">
              <a:buNone/>
            </a:pPr>
            <a:r>
              <a:rPr lang="pl-PL" sz="2400" dirty="0">
                <a:latin typeface="Arial Black" panose="020B0A04020102020204" pitchFamily="34" charset="0"/>
                <a:cs typeface="Calibri Light" panose="020F0302020204030204" pitchFamily="34" charset="0"/>
              </a:rPr>
              <a:t>Pokolenie rodziców, nauczycieli powinno uczestniczyć w edukacji medialnej dzieci i młodzieży.</a:t>
            </a:r>
            <a:r>
              <a:rPr lang="pl-PL" sz="2400" dirty="0">
                <a:latin typeface="Calibri Light" panose="020F0302020204030204" pitchFamily="34" charset="0"/>
                <a:cs typeface="Calibri Light" panose="020F0302020204030204" pitchFamily="34" charset="0"/>
              </a:rPr>
              <a:t> Budowanie świadomości jakie niesie Internet nie ma mieć charakteru permanentnej kontroli i  licznych ograniczeń. Należy docenić uczenie się przez modelowanie, którego podstawę stanowi obserwacja i naśladownictwo. </a:t>
            </a:r>
          </a:p>
          <a:p>
            <a:pPr marL="0" indent="0" algn="ctr">
              <a:buNone/>
            </a:pPr>
            <a:endParaRPr lang="pl-PL" sz="2400" dirty="0"/>
          </a:p>
        </p:txBody>
      </p:sp>
      <p:sp>
        <p:nvSpPr>
          <p:cNvPr id="4" name="Sześciokąt 3">
            <a:extLst>
              <a:ext uri="{FF2B5EF4-FFF2-40B4-BE49-F238E27FC236}">
                <a16:creationId xmlns:a16="http://schemas.microsoft.com/office/drawing/2014/main" xmlns="" id="{6A333093-421C-41B5-94F2-7977115C7489}"/>
              </a:ext>
            </a:extLst>
          </p:cNvPr>
          <p:cNvSpPr/>
          <p:nvPr/>
        </p:nvSpPr>
        <p:spPr>
          <a:xfrm rot="900000">
            <a:off x="5674684" y="1392069"/>
            <a:ext cx="842632" cy="726406"/>
          </a:xfrm>
          <a:prstGeom prst="hexagon">
            <a:avLst>
              <a:gd name="adj" fmla="val 29265"/>
              <a:gd name="vf" fmla="val 1154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solidFill>
            </a:endParaRPr>
          </a:p>
        </p:txBody>
      </p:sp>
    </p:spTree>
    <p:extLst>
      <p:ext uri="{BB962C8B-B14F-4D97-AF65-F5344CB8AC3E}">
        <p14:creationId xmlns:p14="http://schemas.microsoft.com/office/powerpoint/2010/main" val="423875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ree woman holding hands white walking">
            <a:extLst>
              <a:ext uri="{FF2B5EF4-FFF2-40B4-BE49-F238E27FC236}">
                <a16:creationId xmlns:a16="http://schemas.microsoft.com/office/drawing/2014/main" xmlns="" id="{AE420428-BE36-492C-8635-85F9F2AA10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779"/>
          <a:stretch/>
        </p:blipFill>
        <p:spPr bwMode="auto">
          <a:xfrm>
            <a:off x="4495800" y="0"/>
            <a:ext cx="7696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Dowolny kształt: kształt 4">
            <a:extLst>
              <a:ext uri="{FF2B5EF4-FFF2-40B4-BE49-F238E27FC236}">
                <a16:creationId xmlns:a16="http://schemas.microsoft.com/office/drawing/2014/main" xmlns="" id="{12E70C4B-F976-4383-A39B-E693E8A7D724}"/>
              </a:ext>
            </a:extLst>
          </p:cNvPr>
          <p:cNvSpPr/>
          <p:nvPr/>
        </p:nvSpPr>
        <p:spPr>
          <a:xfrm>
            <a:off x="0" y="0"/>
            <a:ext cx="7467600" cy="6858000"/>
          </a:xfrm>
          <a:custGeom>
            <a:avLst/>
            <a:gdLst>
              <a:gd name="connsiteX0" fmla="*/ 0 w 6858000"/>
              <a:gd name="connsiteY0" fmla="*/ 0 h 6858000"/>
              <a:gd name="connsiteX1" fmla="*/ 4800600 w 6858000"/>
              <a:gd name="connsiteY1" fmla="*/ 0 h 6858000"/>
              <a:gd name="connsiteX2" fmla="*/ 6858000 w 6858000"/>
              <a:gd name="connsiteY2" fmla="*/ 6858000 h 6858000"/>
              <a:gd name="connsiteX3" fmla="*/ 4800600 w 6858000"/>
              <a:gd name="connsiteY3" fmla="*/ 6858000 h 6858000"/>
              <a:gd name="connsiteX4" fmla="*/ 0 w 6858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858000">
                <a:moveTo>
                  <a:pt x="0" y="0"/>
                </a:moveTo>
                <a:lnTo>
                  <a:pt x="4800600" y="0"/>
                </a:lnTo>
                <a:lnTo>
                  <a:pt x="6858000" y="6858000"/>
                </a:lnTo>
                <a:lnTo>
                  <a:pt x="4800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304800" y="762000"/>
            <a:ext cx="5334000" cy="5821363"/>
          </a:xfrm>
        </p:spPr>
        <p:txBody>
          <a:bodyPr>
            <a:normAutofit lnSpcReduction="10000"/>
          </a:bodyPr>
          <a:lstStyle/>
          <a:p>
            <a:pPr marL="0" indent="0">
              <a:buNone/>
            </a:pPr>
            <a:r>
              <a:rPr lang="pl-PL" sz="4000" dirty="0">
                <a:latin typeface="Arial Black" panose="020B0A04020102020204" pitchFamily="34" charset="0"/>
                <a:ea typeface="+mj-ea"/>
                <a:cs typeface="+mj-cs"/>
              </a:rPr>
              <a:t>Generacja Y</a:t>
            </a:r>
          </a:p>
          <a:p>
            <a:pPr marL="0" indent="0">
              <a:buNone/>
            </a:pPr>
            <a:endParaRPr lang="pl-PL" sz="2000" dirty="0">
              <a:latin typeface="Calibri Light" panose="020F0302020204030204" pitchFamily="34" charset="0"/>
              <a:cs typeface="Calibri Light" panose="020F0302020204030204" pitchFamily="34" charset="0"/>
            </a:endParaRPr>
          </a:p>
          <a:p>
            <a:pPr marL="0" indent="0">
              <a:buNone/>
            </a:pPr>
            <a:r>
              <a:rPr lang="pl-PL" sz="2000" dirty="0">
                <a:latin typeface="Calibri Light" panose="020F0302020204030204" pitchFamily="34" charset="0"/>
                <a:cs typeface="Calibri Light" panose="020F0302020204030204" pitchFamily="34" charset="0"/>
              </a:rPr>
              <a:t>Jako pierwsze pokolenie doświadcza rzeczywistości wirtualnej. Internet staje się środowiskiem zabawy, pracy i rozwoju różnych obszarów życia. </a:t>
            </a:r>
          </a:p>
          <a:p>
            <a:pPr marL="0" indent="0">
              <a:buNone/>
            </a:pPr>
            <a:endParaRPr lang="pl-PL" sz="2000" dirty="0">
              <a:latin typeface="Calibri Light" panose="020F0302020204030204" pitchFamily="34" charset="0"/>
              <a:cs typeface="Calibri Light" panose="020F0302020204030204" pitchFamily="34" charset="0"/>
            </a:endParaRPr>
          </a:p>
          <a:p>
            <a:pPr marL="0" indent="0">
              <a:buNone/>
            </a:pPr>
            <a:r>
              <a:rPr lang="pl-PL" sz="2000" dirty="0">
                <a:latin typeface="Calibri Light" panose="020F0302020204030204" pitchFamily="34" charset="0"/>
                <a:cs typeface="Calibri Light" panose="020F0302020204030204" pitchFamily="34" charset="0"/>
              </a:rPr>
              <a:t>Są nastawieni na zmianę i oczekują jej skutków. Skupieni na sobie i własnych potrzebach, które realizują z wykorzystaniem zdobyczy technologicznych. Bywają bezkrytyczni i bezrefleksyjni wobec nowoczesności. Akceptują i oczekują jej dalszego rozwoju. </a:t>
            </a:r>
          </a:p>
          <a:p>
            <a:pPr marL="0" indent="0">
              <a:buNone/>
            </a:pPr>
            <a:endParaRPr lang="pl-PL" sz="2000" dirty="0">
              <a:latin typeface="Calibri Light" panose="020F0302020204030204" pitchFamily="34" charset="0"/>
              <a:cs typeface="Calibri Light" panose="020F0302020204030204" pitchFamily="34" charset="0"/>
            </a:endParaRPr>
          </a:p>
          <a:p>
            <a:pPr marL="0" indent="0">
              <a:buNone/>
            </a:pPr>
            <a:r>
              <a:rPr lang="pl-PL" sz="2000" dirty="0">
                <a:latin typeface="Calibri Light" panose="020F0302020204030204" pitchFamily="34" charset="0"/>
                <a:cs typeface="Calibri Light" panose="020F0302020204030204" pitchFamily="34" charset="0"/>
              </a:rPr>
              <a:t>Pokolenie, które posiada trudności w budowaniu bezpośrednich relacji z otoczeniem.</a:t>
            </a:r>
          </a:p>
          <a:p>
            <a:pPr marL="0" indent="0">
              <a:buNone/>
            </a:pPr>
            <a:endParaRPr lang="pl-PL" sz="2000" dirty="0"/>
          </a:p>
          <a:p>
            <a:pPr marL="0" indent="0">
              <a:buNone/>
            </a:pPr>
            <a:r>
              <a:rPr lang="pl-PL" sz="1500" dirty="0"/>
              <a:t>Źródło: A. Romanowska, </a:t>
            </a:r>
            <a:r>
              <a:rPr lang="pl-PL" sz="1500" dirty="0" err="1"/>
              <a:t>Millenialsi</a:t>
            </a:r>
            <a:r>
              <a:rPr lang="pl-PL" sz="1500" dirty="0"/>
              <a:t> czyli dzieci przełomu, (w</a:t>
            </a:r>
            <a:r>
              <a:rPr lang="pl-PL" sz="1500" dirty="0">
                <a:sym typeface="Wingdings" panose="05000000000000000000" pitchFamily="2" charset="2"/>
              </a:rPr>
              <a:t>:) Kurier plus, kwiecień 2015.</a:t>
            </a:r>
            <a:endParaRPr lang="pl-PL" sz="1500" dirty="0"/>
          </a:p>
          <a:p>
            <a:pPr marL="0" indent="0">
              <a:buNone/>
            </a:pPr>
            <a:endParaRPr lang="pl-PL" sz="2000" dirty="0"/>
          </a:p>
        </p:txBody>
      </p:sp>
    </p:spTree>
    <p:extLst>
      <p:ext uri="{BB962C8B-B14F-4D97-AF65-F5344CB8AC3E}">
        <p14:creationId xmlns:p14="http://schemas.microsoft.com/office/powerpoint/2010/main" val="4095979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nalezione obrazy dla zapytania snapchat   selfies">
            <a:extLst>
              <a:ext uri="{FF2B5EF4-FFF2-40B4-BE49-F238E27FC236}">
                <a16:creationId xmlns:a16="http://schemas.microsoft.com/office/drawing/2014/main" xmlns="" id="{D7C8715E-7F75-437A-A345-ECBAA43486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639"/>
          <a:stretch/>
        </p:blipFill>
        <p:spPr bwMode="auto">
          <a:xfrm>
            <a:off x="6294957" y="3020011"/>
            <a:ext cx="5917096" cy="3837989"/>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381000" y="685800"/>
            <a:ext cx="5257800" cy="5135563"/>
          </a:xfrm>
        </p:spPr>
        <p:txBody>
          <a:bodyPr>
            <a:noAutofit/>
          </a:bodyPr>
          <a:lstStyle/>
          <a:p>
            <a:pPr marL="0" indent="0">
              <a:buNone/>
            </a:pPr>
            <a:r>
              <a:rPr lang="pl-PL" sz="2400" dirty="0">
                <a:latin typeface="Calibri Light" panose="020F0302020204030204" pitchFamily="34" charset="0"/>
                <a:cs typeface="Calibri Light" panose="020F0302020204030204" pitchFamily="34" charset="0"/>
              </a:rPr>
              <a:t>"Korzystaj z szybkiej i zabawnej komunikacji mobilnej! Zrób zdjęcie lub nagraj film, dodaj podpis i wyślij do znajomego. Znajomy wyświetli ujęcie i uśmiechnie się. Po chwili ujęcie zniknie z ekranu" </a:t>
            </a:r>
          </a:p>
          <a:p>
            <a:pPr marL="0" indent="0">
              <a:buNone/>
            </a:pPr>
            <a:endParaRPr lang="pl-PL" sz="2400" dirty="0">
              <a:latin typeface="Calibri Light" panose="020F0302020204030204" pitchFamily="34" charset="0"/>
              <a:cs typeface="Calibri Light" panose="020F0302020204030204" pitchFamily="34" charset="0"/>
            </a:endParaRPr>
          </a:p>
          <a:p>
            <a:pPr marL="0" indent="0">
              <a:buNone/>
            </a:pPr>
            <a:r>
              <a:rPr lang="pl-PL" sz="2400" dirty="0">
                <a:latin typeface="Calibri Light" panose="020F0302020204030204" pitchFamily="34" charset="0"/>
                <a:cs typeface="Calibri Light" panose="020F0302020204030204" pitchFamily="34" charset="0"/>
              </a:rPr>
              <a:t>Ten opis funkcjonowania Snapchata doskonale pokazuje, jak komunikują się ze sobą młode pokolenia. Szybkie wykonane zdjęcie, obraz, który mówi za miliony słów, krótki opis, konkretny przekaz. To rzeczywistość, które w takim samym stopniu stwarza możliwości, ale i stanowi liczne zagrożenia. </a:t>
            </a:r>
          </a:p>
          <a:p>
            <a:pPr marL="0" indent="0">
              <a:buNone/>
            </a:pPr>
            <a:endParaRPr lang="pl-PL" sz="2400" dirty="0">
              <a:latin typeface="Calibri Light" panose="020F0302020204030204" pitchFamily="34" charset="0"/>
              <a:cs typeface="Calibri Light" panose="020F0302020204030204" pitchFamily="34" charset="0"/>
            </a:endParaRPr>
          </a:p>
        </p:txBody>
      </p:sp>
      <p:pic>
        <p:nvPicPr>
          <p:cNvPr id="4100" name="Picture 4" descr="Znalezione obrazy dla zapytania snapchat interface">
            <a:extLst>
              <a:ext uri="{FF2B5EF4-FFF2-40B4-BE49-F238E27FC236}">
                <a16:creationId xmlns:a16="http://schemas.microsoft.com/office/drawing/2014/main" xmlns="" id="{0D889FC4-1F47-4B1B-968F-EFE3C5AF6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957" y="0"/>
            <a:ext cx="5917096" cy="3040064"/>
          </a:xfrm>
          <a:prstGeom prst="rect">
            <a:avLst/>
          </a:prstGeom>
          <a:noFill/>
          <a:extLst>
            <a:ext uri="{909E8E84-426E-40DD-AFC4-6F175D3DCCD1}">
              <a14:hiddenFill xmlns:a14="http://schemas.microsoft.com/office/drawing/2010/main">
                <a:solidFill>
                  <a:srgbClr val="FFFFFF"/>
                </a:solidFill>
              </a14:hiddenFill>
            </a:ext>
          </a:extLst>
        </p:spPr>
      </p:pic>
      <p:sp>
        <p:nvSpPr>
          <p:cNvPr id="2" name="Strzałka: pagon 1">
            <a:extLst>
              <a:ext uri="{FF2B5EF4-FFF2-40B4-BE49-F238E27FC236}">
                <a16:creationId xmlns:a16="http://schemas.microsoft.com/office/drawing/2014/main" xmlns="" id="{F30EA84A-919D-464A-852E-2E0D9FE483D4}"/>
              </a:ext>
            </a:extLst>
          </p:cNvPr>
          <p:cNvSpPr/>
          <p:nvPr/>
        </p:nvSpPr>
        <p:spPr>
          <a:xfrm>
            <a:off x="5334000" y="0"/>
            <a:ext cx="1752600" cy="68580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86931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a 6">
            <a:extLst>
              <a:ext uri="{FF2B5EF4-FFF2-40B4-BE49-F238E27FC236}">
                <a16:creationId xmlns:a16="http://schemas.microsoft.com/office/drawing/2014/main" xmlns="" id="{8B8D96C6-9175-4639-A744-C1D3FA1E5722}"/>
              </a:ext>
            </a:extLst>
          </p:cNvPr>
          <p:cNvGrpSpPr/>
          <p:nvPr/>
        </p:nvGrpSpPr>
        <p:grpSpPr>
          <a:xfrm>
            <a:off x="3543300" y="-1"/>
            <a:ext cx="8602579" cy="6858001"/>
            <a:chOff x="3543300" y="-1"/>
            <a:chExt cx="8602579" cy="6858001"/>
          </a:xfrm>
        </p:grpSpPr>
        <p:sp>
          <p:nvSpPr>
            <p:cNvPr id="5" name="Prostokąt 4">
              <a:extLst>
                <a:ext uri="{FF2B5EF4-FFF2-40B4-BE49-F238E27FC236}">
                  <a16:creationId xmlns:a16="http://schemas.microsoft.com/office/drawing/2014/main" xmlns="" id="{5213E759-31A3-44B7-BC23-CB056BF7B191}"/>
                </a:ext>
              </a:extLst>
            </p:cNvPr>
            <p:cNvSpPr/>
            <p:nvPr/>
          </p:nvSpPr>
          <p:spPr>
            <a:xfrm>
              <a:off x="9097879" y="0"/>
              <a:ext cx="3048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a:extLst>
                <a:ext uri="{FF2B5EF4-FFF2-40B4-BE49-F238E27FC236}">
                  <a16:creationId xmlns:a16="http://schemas.microsoft.com/office/drawing/2014/main" xmlns="" id="{90351C18-A52B-4853-A04C-3E3E95980FCC}"/>
                </a:ext>
              </a:extLst>
            </p:cNvPr>
            <p:cNvSpPr/>
            <p:nvPr/>
          </p:nvSpPr>
          <p:spPr>
            <a:xfrm rot="5400000" flipH="1" flipV="1">
              <a:off x="2895600" y="647699"/>
              <a:ext cx="6858000" cy="55626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4" name="Obraz 3">
            <a:extLst>
              <a:ext uri="{FF2B5EF4-FFF2-40B4-BE49-F238E27FC236}">
                <a16:creationId xmlns:a16="http://schemas.microsoft.com/office/drawing/2014/main" xmlns="" id="{4729CB5C-971D-43B0-AB67-C0A14358BA08}"/>
              </a:ext>
            </a:extLst>
          </p:cNvPr>
          <p:cNvPicPr>
            <a:picLocks noChangeAspect="1"/>
          </p:cNvPicPr>
          <p:nvPr/>
        </p:nvPicPr>
        <p:blipFill>
          <a:blip r:embed="rId2"/>
          <a:stretch>
            <a:fillRect/>
          </a:stretch>
        </p:blipFill>
        <p:spPr>
          <a:xfrm>
            <a:off x="4210050" y="228600"/>
            <a:ext cx="3695700" cy="6096000"/>
          </a:xfrm>
          <a:prstGeom prst="rect">
            <a:avLst/>
          </a:prstGeom>
        </p:spPr>
      </p:pic>
    </p:spTree>
    <p:extLst>
      <p:ext uri="{BB962C8B-B14F-4D97-AF65-F5344CB8AC3E}">
        <p14:creationId xmlns:p14="http://schemas.microsoft.com/office/powerpoint/2010/main" val="1924530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xmlns="" id="{C136B62B-8D71-4905-9286-F8B390434888}"/>
              </a:ext>
            </a:extLst>
          </p:cNvPr>
          <p:cNvGrpSpPr/>
          <p:nvPr/>
        </p:nvGrpSpPr>
        <p:grpSpPr>
          <a:xfrm>
            <a:off x="3543300" y="-1"/>
            <a:ext cx="8602579" cy="6858001"/>
            <a:chOff x="3543300" y="-1"/>
            <a:chExt cx="8602579" cy="6858001"/>
          </a:xfrm>
        </p:grpSpPr>
        <p:sp>
          <p:nvSpPr>
            <p:cNvPr id="6" name="Prostokąt 5">
              <a:extLst>
                <a:ext uri="{FF2B5EF4-FFF2-40B4-BE49-F238E27FC236}">
                  <a16:creationId xmlns:a16="http://schemas.microsoft.com/office/drawing/2014/main" xmlns="" id="{9AF66C99-5A78-4ECC-B3AD-F0BEDFAEDAF9}"/>
                </a:ext>
              </a:extLst>
            </p:cNvPr>
            <p:cNvSpPr/>
            <p:nvPr/>
          </p:nvSpPr>
          <p:spPr>
            <a:xfrm>
              <a:off x="9097879" y="0"/>
              <a:ext cx="3048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xmlns="" id="{7C6D12C7-FFE3-4451-8713-33228C8AB6E5}"/>
                </a:ext>
              </a:extLst>
            </p:cNvPr>
            <p:cNvSpPr/>
            <p:nvPr/>
          </p:nvSpPr>
          <p:spPr>
            <a:xfrm rot="5400000" flipH="1" flipV="1">
              <a:off x="2895600" y="647699"/>
              <a:ext cx="6858000" cy="55626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4" name="Obraz 3">
            <a:extLst>
              <a:ext uri="{FF2B5EF4-FFF2-40B4-BE49-F238E27FC236}">
                <a16:creationId xmlns:a16="http://schemas.microsoft.com/office/drawing/2014/main" xmlns="" id="{3F357BEF-22F8-4C56-83B7-7F05ED095F92}"/>
              </a:ext>
            </a:extLst>
          </p:cNvPr>
          <p:cNvPicPr>
            <a:picLocks noChangeAspect="1"/>
          </p:cNvPicPr>
          <p:nvPr/>
        </p:nvPicPr>
        <p:blipFill>
          <a:blip r:embed="rId2"/>
          <a:stretch>
            <a:fillRect/>
          </a:stretch>
        </p:blipFill>
        <p:spPr>
          <a:xfrm>
            <a:off x="1828800" y="664209"/>
            <a:ext cx="8534400" cy="5529580"/>
          </a:xfrm>
          <a:prstGeom prst="rect">
            <a:avLst/>
          </a:prstGeom>
        </p:spPr>
      </p:pic>
    </p:spTree>
    <p:extLst>
      <p:ext uri="{BB962C8B-B14F-4D97-AF65-F5344CB8AC3E}">
        <p14:creationId xmlns:p14="http://schemas.microsoft.com/office/powerpoint/2010/main" val="1052898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xmlns="" id="{D34BB8EA-086E-4591-BA73-FFCB722A0D7B}"/>
              </a:ext>
            </a:extLst>
          </p:cNvPr>
          <p:cNvGrpSpPr/>
          <p:nvPr/>
        </p:nvGrpSpPr>
        <p:grpSpPr>
          <a:xfrm>
            <a:off x="3543300" y="-1"/>
            <a:ext cx="8602579" cy="6858001"/>
            <a:chOff x="3543300" y="-1"/>
            <a:chExt cx="8602579" cy="6858001"/>
          </a:xfrm>
        </p:grpSpPr>
        <p:sp>
          <p:nvSpPr>
            <p:cNvPr id="6" name="Prostokąt 5">
              <a:extLst>
                <a:ext uri="{FF2B5EF4-FFF2-40B4-BE49-F238E27FC236}">
                  <a16:creationId xmlns:a16="http://schemas.microsoft.com/office/drawing/2014/main" xmlns="" id="{B4E93AD6-72B9-46B7-A9C1-52532903CEF4}"/>
                </a:ext>
              </a:extLst>
            </p:cNvPr>
            <p:cNvSpPr/>
            <p:nvPr/>
          </p:nvSpPr>
          <p:spPr>
            <a:xfrm>
              <a:off x="9097879" y="0"/>
              <a:ext cx="3048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xmlns="" id="{4613FC7D-440F-4737-B253-18A8FB3DFDAC}"/>
                </a:ext>
              </a:extLst>
            </p:cNvPr>
            <p:cNvSpPr/>
            <p:nvPr/>
          </p:nvSpPr>
          <p:spPr>
            <a:xfrm rot="5400000" flipH="1" flipV="1">
              <a:off x="2895600" y="647699"/>
              <a:ext cx="6858000" cy="55626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4" name="Obraz 3">
            <a:extLst>
              <a:ext uri="{FF2B5EF4-FFF2-40B4-BE49-F238E27FC236}">
                <a16:creationId xmlns:a16="http://schemas.microsoft.com/office/drawing/2014/main" xmlns="" id="{925531D9-D366-4CE1-B802-08ABD4A14E30}"/>
              </a:ext>
            </a:extLst>
          </p:cNvPr>
          <p:cNvPicPr>
            <a:picLocks noChangeAspect="1"/>
          </p:cNvPicPr>
          <p:nvPr/>
        </p:nvPicPr>
        <p:blipFill>
          <a:blip r:embed="rId2"/>
          <a:stretch>
            <a:fillRect/>
          </a:stretch>
        </p:blipFill>
        <p:spPr>
          <a:xfrm>
            <a:off x="2624890" y="444268"/>
            <a:ext cx="7391400" cy="5969461"/>
          </a:xfrm>
          <a:prstGeom prst="rect">
            <a:avLst/>
          </a:prstGeom>
        </p:spPr>
      </p:pic>
    </p:spTree>
    <p:extLst>
      <p:ext uri="{BB962C8B-B14F-4D97-AF65-F5344CB8AC3E}">
        <p14:creationId xmlns:p14="http://schemas.microsoft.com/office/powerpoint/2010/main" val="36454602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xmlns="" id="{C6193380-1958-473A-A64D-8C672EC027CE}"/>
              </a:ext>
            </a:extLst>
          </p:cNvPr>
          <p:cNvGrpSpPr/>
          <p:nvPr/>
        </p:nvGrpSpPr>
        <p:grpSpPr>
          <a:xfrm>
            <a:off x="3543300" y="-1"/>
            <a:ext cx="8602579" cy="6858001"/>
            <a:chOff x="3543300" y="-1"/>
            <a:chExt cx="8602579" cy="6858001"/>
          </a:xfrm>
        </p:grpSpPr>
        <p:sp>
          <p:nvSpPr>
            <p:cNvPr id="6" name="Prostokąt 5">
              <a:extLst>
                <a:ext uri="{FF2B5EF4-FFF2-40B4-BE49-F238E27FC236}">
                  <a16:creationId xmlns:a16="http://schemas.microsoft.com/office/drawing/2014/main" xmlns="" id="{CD83A836-62B3-49B4-BB53-6D7762A8971C}"/>
                </a:ext>
              </a:extLst>
            </p:cNvPr>
            <p:cNvSpPr/>
            <p:nvPr/>
          </p:nvSpPr>
          <p:spPr>
            <a:xfrm>
              <a:off x="9097879" y="0"/>
              <a:ext cx="3048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xmlns="" id="{165239B5-4E86-4FA1-87D0-046251E51FCB}"/>
                </a:ext>
              </a:extLst>
            </p:cNvPr>
            <p:cNvSpPr/>
            <p:nvPr/>
          </p:nvSpPr>
          <p:spPr>
            <a:xfrm rot="5400000" flipH="1" flipV="1">
              <a:off x="2895600" y="647699"/>
              <a:ext cx="6858000" cy="55626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4" name="Obraz 3">
            <a:extLst>
              <a:ext uri="{FF2B5EF4-FFF2-40B4-BE49-F238E27FC236}">
                <a16:creationId xmlns:a16="http://schemas.microsoft.com/office/drawing/2014/main" xmlns="" id="{E7163C1C-68FF-42CC-91D8-0F577BDC43F1}"/>
              </a:ext>
            </a:extLst>
          </p:cNvPr>
          <p:cNvPicPr>
            <a:picLocks noChangeAspect="1"/>
          </p:cNvPicPr>
          <p:nvPr/>
        </p:nvPicPr>
        <p:blipFill>
          <a:blip r:embed="rId2"/>
          <a:stretch>
            <a:fillRect/>
          </a:stretch>
        </p:blipFill>
        <p:spPr>
          <a:xfrm>
            <a:off x="4034590" y="647699"/>
            <a:ext cx="4572000" cy="5562600"/>
          </a:xfrm>
          <a:prstGeom prst="rect">
            <a:avLst/>
          </a:prstGeom>
        </p:spPr>
      </p:pic>
    </p:spTree>
    <p:extLst>
      <p:ext uri="{BB962C8B-B14F-4D97-AF65-F5344CB8AC3E}">
        <p14:creationId xmlns:p14="http://schemas.microsoft.com/office/powerpoint/2010/main" val="24474017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a 15">
            <a:extLst>
              <a:ext uri="{FF2B5EF4-FFF2-40B4-BE49-F238E27FC236}">
                <a16:creationId xmlns:a16="http://schemas.microsoft.com/office/drawing/2014/main" xmlns="" id="{634D66EF-D52A-44B1-8282-83594BF1F471}"/>
              </a:ext>
            </a:extLst>
          </p:cNvPr>
          <p:cNvGrpSpPr/>
          <p:nvPr/>
        </p:nvGrpSpPr>
        <p:grpSpPr>
          <a:xfrm>
            <a:off x="3543300" y="-1"/>
            <a:ext cx="8602579" cy="6858001"/>
            <a:chOff x="3543300" y="-1"/>
            <a:chExt cx="8602579" cy="6858001"/>
          </a:xfrm>
        </p:grpSpPr>
        <p:sp>
          <p:nvSpPr>
            <p:cNvPr id="17" name="Prostokąt 16">
              <a:extLst>
                <a:ext uri="{FF2B5EF4-FFF2-40B4-BE49-F238E27FC236}">
                  <a16:creationId xmlns:a16="http://schemas.microsoft.com/office/drawing/2014/main" xmlns="" id="{E8F48DE0-3AD5-4938-8340-AFFBDFC689D2}"/>
                </a:ext>
              </a:extLst>
            </p:cNvPr>
            <p:cNvSpPr/>
            <p:nvPr/>
          </p:nvSpPr>
          <p:spPr>
            <a:xfrm>
              <a:off x="9097879" y="0"/>
              <a:ext cx="3048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Dowolny kształt: kształt 17">
              <a:extLst>
                <a:ext uri="{FF2B5EF4-FFF2-40B4-BE49-F238E27FC236}">
                  <a16:creationId xmlns:a16="http://schemas.microsoft.com/office/drawing/2014/main" xmlns="" id="{A3B30015-3082-4AE1-BB81-5124C5674C48}"/>
                </a:ext>
              </a:extLst>
            </p:cNvPr>
            <p:cNvSpPr/>
            <p:nvPr/>
          </p:nvSpPr>
          <p:spPr>
            <a:xfrm rot="5400000" flipH="1" flipV="1">
              <a:off x="2895600" y="647699"/>
              <a:ext cx="6858000" cy="55626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7" name="Obraz 6">
            <a:extLst>
              <a:ext uri="{FF2B5EF4-FFF2-40B4-BE49-F238E27FC236}">
                <a16:creationId xmlns:a16="http://schemas.microsoft.com/office/drawing/2014/main" xmlns="" id="{2366F9EA-7D7F-4539-8C9D-80ACF1334D48}"/>
              </a:ext>
            </a:extLst>
          </p:cNvPr>
          <p:cNvPicPr>
            <a:picLocks noChangeAspect="1"/>
          </p:cNvPicPr>
          <p:nvPr/>
        </p:nvPicPr>
        <p:blipFill>
          <a:blip r:embed="rId2"/>
          <a:stretch>
            <a:fillRect/>
          </a:stretch>
        </p:blipFill>
        <p:spPr>
          <a:xfrm>
            <a:off x="3810000" y="519112"/>
            <a:ext cx="4572000" cy="5819775"/>
          </a:xfrm>
          <a:prstGeom prst="rect">
            <a:avLst/>
          </a:prstGeom>
        </p:spPr>
      </p:pic>
    </p:spTree>
    <p:extLst>
      <p:ext uri="{BB962C8B-B14F-4D97-AF65-F5344CB8AC3E}">
        <p14:creationId xmlns:p14="http://schemas.microsoft.com/office/powerpoint/2010/main" val="21996665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olny kształt: kształt 3">
            <a:extLst>
              <a:ext uri="{FF2B5EF4-FFF2-40B4-BE49-F238E27FC236}">
                <a16:creationId xmlns:a16="http://schemas.microsoft.com/office/drawing/2014/main" xmlns="" id="{A7581108-F2DA-41DF-B77A-6BB543F11839}"/>
              </a:ext>
            </a:extLst>
          </p:cNvPr>
          <p:cNvSpPr/>
          <p:nvPr/>
        </p:nvSpPr>
        <p:spPr>
          <a:xfrm flipV="1">
            <a:off x="0" y="8880"/>
            <a:ext cx="12192000" cy="1674515"/>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xmlns="" id="{D5379D74-51D0-4C1B-BA9D-765D75DBC911}"/>
              </a:ext>
            </a:extLst>
          </p:cNvPr>
          <p:cNvSpPr>
            <a:spLocks noGrp="1"/>
          </p:cNvSpPr>
          <p:nvPr>
            <p:ph type="title"/>
          </p:nvPr>
        </p:nvSpPr>
        <p:spPr>
          <a:xfrm>
            <a:off x="609600" y="274638"/>
            <a:ext cx="4114800" cy="1143000"/>
          </a:xfrm>
        </p:spPr>
        <p:txBody>
          <a:bodyPr/>
          <a:lstStyle/>
          <a:p>
            <a:r>
              <a:rPr lang="pl-PL" dirty="0">
                <a:solidFill>
                  <a:schemeClr val="bg1"/>
                </a:solidFill>
                <a:latin typeface="Arial Black" panose="020B0A04020102020204" pitchFamily="34" charset="0"/>
              </a:rPr>
              <a:t>Źródła zdjęć</a:t>
            </a:r>
          </a:p>
        </p:txBody>
      </p:sp>
      <p:sp>
        <p:nvSpPr>
          <p:cNvPr id="3" name="Symbol zastępczy zawartości 2">
            <a:extLst>
              <a:ext uri="{FF2B5EF4-FFF2-40B4-BE49-F238E27FC236}">
                <a16:creationId xmlns:a16="http://schemas.microsoft.com/office/drawing/2014/main" xmlns="" id="{E1351FEC-8968-456F-AAC5-DB255CDDF622}"/>
              </a:ext>
            </a:extLst>
          </p:cNvPr>
          <p:cNvSpPr>
            <a:spLocks noGrp="1"/>
          </p:cNvSpPr>
          <p:nvPr>
            <p:ph idx="1"/>
          </p:nvPr>
        </p:nvSpPr>
        <p:spPr>
          <a:xfrm>
            <a:off x="457200" y="2027237"/>
            <a:ext cx="10972800" cy="4525963"/>
          </a:xfrm>
        </p:spPr>
        <p:txBody>
          <a:bodyPr>
            <a:normAutofit fontScale="77500" lnSpcReduction="20000"/>
          </a:bodyPr>
          <a:lstStyle/>
          <a:p>
            <a:r>
              <a:rPr lang="pl-PL" sz="1800" dirty="0">
                <a:hlinkClick r:id="rId2"/>
              </a:rPr>
              <a:t>Unsplash.com </a:t>
            </a:r>
          </a:p>
          <a:p>
            <a:r>
              <a:rPr lang="pl-PL" sz="1800" dirty="0">
                <a:hlinkClick r:id="rId2"/>
              </a:rPr>
              <a:t>https://www.businessinsider.com/anonymous-crowdfunder-asks-internet-to-make-him-a-millionaire-2015-8?IR=T</a:t>
            </a:r>
            <a:endParaRPr lang="pl-PL" sz="1800" dirty="0"/>
          </a:p>
          <a:p>
            <a:r>
              <a:rPr lang="pl-PL" sz="1800" dirty="0">
                <a:hlinkClick r:id="rId3"/>
              </a:rPr>
              <a:t>http://smartntechs.com/apps/an-entire-account-on-snapchat-how-to-get-started-find-friends-block-person-and-lot-more/</a:t>
            </a:r>
            <a:endParaRPr lang="pl-PL" sz="1800" dirty="0"/>
          </a:p>
          <a:p>
            <a:r>
              <a:rPr lang="pl-PL" sz="1800" dirty="0">
                <a:hlinkClick r:id="rId4"/>
              </a:rPr>
              <a:t>https://socialmediaweek.org/blog/2015/10/snapchat-selfies-branded/</a:t>
            </a:r>
            <a:r>
              <a:rPr lang="pl-PL" sz="1800" dirty="0"/>
              <a:t> </a:t>
            </a:r>
          </a:p>
          <a:p>
            <a:r>
              <a:rPr lang="pl-PL" sz="1800" dirty="0">
                <a:hlinkClick r:id="rId5"/>
              </a:rPr>
              <a:t>https://geekeasier.com/find-out-if-someone-is-secretly-accessing-your-computer/7243/</a:t>
            </a:r>
            <a:endParaRPr lang="pl-PL" sz="1800" dirty="0"/>
          </a:p>
          <a:p>
            <a:r>
              <a:rPr lang="pl-PL" sz="1800" dirty="0">
                <a:hlinkClick r:id="rId6"/>
              </a:rPr>
              <a:t>https://joemonster.org/art/31378</a:t>
            </a:r>
            <a:endParaRPr lang="pl-PL" sz="1800" dirty="0"/>
          </a:p>
          <a:p>
            <a:r>
              <a:rPr lang="pl-PL" sz="1800" dirty="0">
                <a:hlinkClick r:id="rId7"/>
              </a:rPr>
              <a:t>https://www.salterschool.com/is-your-cell-phone-running-your-life/#.W8WJCmgzaUk</a:t>
            </a:r>
            <a:r>
              <a:rPr lang="pl-PL" sz="1800" dirty="0"/>
              <a:t> </a:t>
            </a:r>
          </a:p>
          <a:p>
            <a:r>
              <a:rPr lang="pl-PL" sz="1800" dirty="0">
                <a:hlinkClick r:id="rId8"/>
              </a:rPr>
              <a:t>https://publicidadeimobiliaria.com/como-realizar-a-venda-de-imoveis-com-as-redes-sociais/</a:t>
            </a:r>
            <a:endParaRPr lang="pl-PL" sz="1800" dirty="0"/>
          </a:p>
          <a:p>
            <a:r>
              <a:rPr lang="pl-PL" sz="1800" dirty="0">
                <a:hlinkClick r:id="rId9"/>
              </a:rPr>
              <a:t>https://www.istockphoto.com/mx/vector/conectar-personas-y-medios-de-comunicaci%C3%B3n-social-gm858236474-141673643</a:t>
            </a:r>
            <a:r>
              <a:rPr lang="pl-PL" sz="1800" dirty="0"/>
              <a:t> </a:t>
            </a:r>
          </a:p>
          <a:p>
            <a:r>
              <a:rPr lang="pl-PL" sz="1800" dirty="0">
                <a:hlinkClick r:id="rId10"/>
              </a:rPr>
              <a:t>https://portalplock.pl/pl/11_wiadomosci/15180_ktore_osiedla_uchodza_za_najbardziej_niebezpieczne.html</a:t>
            </a:r>
            <a:r>
              <a:rPr lang="pl-PL" sz="1800" dirty="0"/>
              <a:t> </a:t>
            </a:r>
          </a:p>
          <a:p>
            <a:r>
              <a:rPr lang="pl-PL" sz="1800" dirty="0">
                <a:hlinkClick r:id="rId11"/>
              </a:rPr>
              <a:t>https://club4business.it/happy-slapping</a:t>
            </a:r>
            <a:r>
              <a:rPr lang="pl-PL" sz="1800" dirty="0"/>
              <a:t> </a:t>
            </a:r>
          </a:p>
          <a:p>
            <a:r>
              <a:rPr lang="pl-PL" sz="1800" dirty="0">
                <a:hlinkClick r:id="rId12"/>
              </a:rPr>
              <a:t>http://razemztoba.pl/beta/index.php?NS=srodek&amp;nrartyk=7851</a:t>
            </a:r>
            <a:endParaRPr lang="pl-PL" sz="1800" dirty="0"/>
          </a:p>
          <a:p>
            <a:r>
              <a:rPr lang="pl-PL" sz="1800" dirty="0">
                <a:hlinkClick r:id="rId13"/>
              </a:rPr>
              <a:t>https://olsztyn.tvp.pl/28147099/hejt-problemem-spolecznym-jak-sobie-z-nim-radzic</a:t>
            </a:r>
            <a:endParaRPr lang="pl-PL" sz="1800" dirty="0"/>
          </a:p>
          <a:p>
            <a:r>
              <a:rPr lang="pl-PL" sz="1800" dirty="0">
                <a:hlinkClick r:id="rId14"/>
              </a:rPr>
              <a:t>https://natemat.pl/215955,zmarl-grzegorz-miecugow-wiec-prawica-otwiera-szampana-skandaliczne-pelne-hejtu-komentarze-w-internecie</a:t>
            </a:r>
            <a:r>
              <a:rPr lang="pl-PL" sz="1800" dirty="0"/>
              <a:t> </a:t>
            </a:r>
          </a:p>
          <a:p>
            <a:r>
              <a:rPr lang="pl-PL" sz="1800" dirty="0">
                <a:hlinkClick r:id="rId15"/>
              </a:rPr>
              <a:t>http://associated-labels.com/news/tag/flexography/</a:t>
            </a:r>
            <a:endParaRPr lang="pl-PL" sz="1800" dirty="0"/>
          </a:p>
          <a:p>
            <a:r>
              <a:rPr lang="pl-PL" sz="1800" dirty="0">
                <a:hlinkClick r:id="rId16"/>
              </a:rPr>
              <a:t>https://polki.pl/zdrowie/choroby,rusza-spoleczna-kampania-fundacji-rodzice-przyszlosci-pt-sprawdz-czy-jestes-swiadomym-rodzicem,10397578,artykul.html</a:t>
            </a:r>
            <a:r>
              <a:rPr lang="pl-PL" sz="1800" dirty="0"/>
              <a:t> </a:t>
            </a:r>
          </a:p>
          <a:p>
            <a:r>
              <a:rPr lang="pl-PL" sz="1800" dirty="0">
                <a:hlinkClick r:id="rId17"/>
              </a:rPr>
              <a:t>http://gozdawianka.pl/galeria/mieczyslaw-godlewski/</a:t>
            </a:r>
            <a:r>
              <a:rPr lang="pl-PL" sz="1800" dirty="0"/>
              <a:t> </a:t>
            </a:r>
          </a:p>
          <a:p>
            <a:r>
              <a:rPr lang="pl-PL" sz="1800" dirty="0">
                <a:hlinkClick r:id="rId18"/>
              </a:rPr>
              <a:t>https://kobieta.interia.pl/zycie-i-styl/news-dzien-kobiet-w-prl-i-dzis,nId,2158761</a:t>
            </a:r>
            <a:r>
              <a:rPr lang="pl-PL" sz="1800" dirty="0"/>
              <a:t> </a:t>
            </a:r>
          </a:p>
          <a:p>
            <a:r>
              <a:rPr lang="pl-PL" sz="1800" dirty="0">
                <a:hlinkClick r:id="rId19"/>
              </a:rPr>
              <a:t>http://xportal.pl/?p=16053</a:t>
            </a:r>
            <a:endParaRPr lang="pl-PL" sz="1800" dirty="0"/>
          </a:p>
          <a:p>
            <a:endParaRPr lang="pl-PL" sz="1800" dirty="0"/>
          </a:p>
          <a:p>
            <a:endParaRPr lang="pl-PL" sz="1800" dirty="0"/>
          </a:p>
          <a:p>
            <a:endParaRPr lang="pl-PL" sz="1800" dirty="0"/>
          </a:p>
          <a:p>
            <a:endParaRPr lang="pl-PL" sz="1800" dirty="0"/>
          </a:p>
        </p:txBody>
      </p:sp>
    </p:spTree>
    <p:extLst>
      <p:ext uri="{BB962C8B-B14F-4D97-AF65-F5344CB8AC3E}">
        <p14:creationId xmlns:p14="http://schemas.microsoft.com/office/powerpoint/2010/main" val="35865009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xmlns="" id="{1885B277-F56A-4780-BE15-83A9A35BD24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7813" b="7813"/>
          <a:stretch/>
        </p:blipFill>
        <p:spPr>
          <a:xfrm>
            <a:off x="0" y="0"/>
            <a:ext cx="12192000" cy="6858000"/>
          </a:xfrm>
          <a:prstGeom prst="rect">
            <a:avLst/>
          </a:prstGeom>
        </p:spPr>
      </p:pic>
      <p:sp>
        <p:nvSpPr>
          <p:cNvPr id="9" name="Dowolny kształt: kształt 8">
            <a:extLst>
              <a:ext uri="{FF2B5EF4-FFF2-40B4-BE49-F238E27FC236}">
                <a16:creationId xmlns:a16="http://schemas.microsoft.com/office/drawing/2014/main" xmlns="" id="{61191E87-3B5B-4EDC-B760-321B655F008B}"/>
              </a:ext>
            </a:extLst>
          </p:cNvPr>
          <p:cNvSpPr/>
          <p:nvPr/>
        </p:nvSpPr>
        <p:spPr>
          <a:xfrm>
            <a:off x="0" y="0"/>
            <a:ext cx="7467600" cy="6858000"/>
          </a:xfrm>
          <a:custGeom>
            <a:avLst/>
            <a:gdLst>
              <a:gd name="connsiteX0" fmla="*/ 0 w 6858000"/>
              <a:gd name="connsiteY0" fmla="*/ 0 h 6858000"/>
              <a:gd name="connsiteX1" fmla="*/ 4800600 w 6858000"/>
              <a:gd name="connsiteY1" fmla="*/ 0 h 6858000"/>
              <a:gd name="connsiteX2" fmla="*/ 6858000 w 6858000"/>
              <a:gd name="connsiteY2" fmla="*/ 6858000 h 6858000"/>
              <a:gd name="connsiteX3" fmla="*/ 4800600 w 6858000"/>
              <a:gd name="connsiteY3" fmla="*/ 6858000 h 6858000"/>
              <a:gd name="connsiteX4" fmla="*/ 0 w 6858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858000">
                <a:moveTo>
                  <a:pt x="0" y="0"/>
                </a:moveTo>
                <a:lnTo>
                  <a:pt x="4800600" y="0"/>
                </a:lnTo>
                <a:lnTo>
                  <a:pt x="6858000" y="6858000"/>
                </a:lnTo>
                <a:lnTo>
                  <a:pt x="4800600" y="6858000"/>
                </a:lnTo>
                <a:lnTo>
                  <a:pt x="0" y="68580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ctrTitle"/>
          </p:nvPr>
        </p:nvSpPr>
        <p:spPr>
          <a:xfrm>
            <a:off x="685800" y="2693987"/>
            <a:ext cx="4876800" cy="1470025"/>
          </a:xfrm>
        </p:spPr>
        <p:txBody>
          <a:bodyPr>
            <a:normAutofit/>
          </a:bodyPr>
          <a:lstStyle/>
          <a:p>
            <a:r>
              <a:rPr lang="pl-PL" dirty="0">
                <a:solidFill>
                  <a:schemeClr val="bg1"/>
                </a:solidFill>
                <a:latin typeface="Arial Black" panose="020B0A04020102020204" pitchFamily="34" charset="0"/>
              </a:rPr>
              <a:t>DZIĘKUJĘ</a:t>
            </a:r>
            <a:br>
              <a:rPr lang="pl-PL" dirty="0">
                <a:solidFill>
                  <a:schemeClr val="bg1"/>
                </a:solidFill>
                <a:latin typeface="Arial Black" panose="020B0A04020102020204" pitchFamily="34" charset="0"/>
              </a:rPr>
            </a:br>
            <a:r>
              <a:rPr lang="pl-PL" dirty="0">
                <a:solidFill>
                  <a:schemeClr val="bg1"/>
                </a:solidFill>
                <a:latin typeface="Arial Black" panose="020B0A04020102020204" pitchFamily="34" charset="0"/>
              </a:rPr>
              <a:t>ZA UWAGĘ</a:t>
            </a:r>
          </a:p>
        </p:txBody>
      </p:sp>
    </p:spTree>
    <p:extLst>
      <p:ext uri="{BB962C8B-B14F-4D97-AF65-F5344CB8AC3E}">
        <p14:creationId xmlns:p14="http://schemas.microsoft.com/office/powerpoint/2010/main" val="341121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wo women taking selfie while sipping straws">
            <a:extLst>
              <a:ext uri="{FF2B5EF4-FFF2-40B4-BE49-F238E27FC236}">
                <a16:creationId xmlns:a16="http://schemas.microsoft.com/office/drawing/2014/main" xmlns="" id="{A17F093C-4702-46C5-8E1C-B7FF56EAD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 y="0"/>
            <a:ext cx="1218117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Dowolny kształt: kształt 4">
            <a:extLst>
              <a:ext uri="{FF2B5EF4-FFF2-40B4-BE49-F238E27FC236}">
                <a16:creationId xmlns:a16="http://schemas.microsoft.com/office/drawing/2014/main" xmlns="" id="{12E70C4B-F976-4383-A39B-E693E8A7D724}"/>
              </a:ext>
            </a:extLst>
          </p:cNvPr>
          <p:cNvSpPr/>
          <p:nvPr/>
        </p:nvSpPr>
        <p:spPr>
          <a:xfrm>
            <a:off x="0" y="0"/>
            <a:ext cx="7467600" cy="6858000"/>
          </a:xfrm>
          <a:custGeom>
            <a:avLst/>
            <a:gdLst>
              <a:gd name="connsiteX0" fmla="*/ 0 w 6858000"/>
              <a:gd name="connsiteY0" fmla="*/ 0 h 6858000"/>
              <a:gd name="connsiteX1" fmla="*/ 4800600 w 6858000"/>
              <a:gd name="connsiteY1" fmla="*/ 0 h 6858000"/>
              <a:gd name="connsiteX2" fmla="*/ 6858000 w 6858000"/>
              <a:gd name="connsiteY2" fmla="*/ 6858000 h 6858000"/>
              <a:gd name="connsiteX3" fmla="*/ 4800600 w 6858000"/>
              <a:gd name="connsiteY3" fmla="*/ 6858000 h 6858000"/>
              <a:gd name="connsiteX4" fmla="*/ 0 w 6858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858000">
                <a:moveTo>
                  <a:pt x="0" y="0"/>
                </a:moveTo>
                <a:lnTo>
                  <a:pt x="4800600" y="0"/>
                </a:lnTo>
                <a:lnTo>
                  <a:pt x="6858000" y="6858000"/>
                </a:lnTo>
                <a:lnTo>
                  <a:pt x="4800600" y="6858000"/>
                </a:lnTo>
                <a:lnTo>
                  <a:pt x="0" y="68580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304800" y="685800"/>
            <a:ext cx="5638800" cy="5821363"/>
          </a:xfrm>
        </p:spPr>
        <p:txBody>
          <a:bodyPr>
            <a:normAutofit/>
          </a:bodyPr>
          <a:lstStyle/>
          <a:p>
            <a:pPr marL="0" indent="0">
              <a:buNone/>
            </a:pPr>
            <a:r>
              <a:rPr lang="pl-PL" sz="4000" dirty="0">
                <a:solidFill>
                  <a:schemeClr val="bg1"/>
                </a:solidFill>
                <a:latin typeface="Arial Black" panose="020B0A04020102020204" pitchFamily="34" charset="0"/>
                <a:ea typeface="+mj-ea"/>
                <a:cs typeface="+mj-cs"/>
              </a:rPr>
              <a:t>Generacja Z</a:t>
            </a:r>
          </a:p>
          <a:p>
            <a:pPr marL="0" indent="0">
              <a:buNone/>
            </a:pPr>
            <a:endParaRPr lang="pl-PL" sz="2000" dirty="0">
              <a:solidFill>
                <a:schemeClr val="bg1"/>
              </a:solidFill>
              <a:latin typeface="Calibri Light" panose="020F0302020204030204" pitchFamily="34" charset="0"/>
              <a:cs typeface="Calibri Light" panose="020F0302020204030204" pitchFamily="34" charset="0"/>
            </a:endParaRPr>
          </a:p>
          <a:p>
            <a:pPr marL="0" indent="0">
              <a:buNone/>
            </a:pPr>
            <a:r>
              <a:rPr lang="pl-PL" sz="2000" dirty="0">
                <a:solidFill>
                  <a:schemeClr val="bg1"/>
                </a:solidFill>
                <a:latin typeface="Calibri Light" panose="020F0302020204030204" pitchFamily="34" charset="0"/>
                <a:cs typeface="Calibri Light" panose="020F0302020204030204" pitchFamily="34" charset="0"/>
              </a:rPr>
              <a:t>Nazywani pokoleniem C ,,</a:t>
            </a:r>
            <a:r>
              <a:rPr lang="pl-PL" sz="2000" dirty="0" err="1">
                <a:solidFill>
                  <a:schemeClr val="bg1"/>
                </a:solidFill>
                <a:latin typeface="Calibri Light" panose="020F0302020204030204" pitchFamily="34" charset="0"/>
                <a:cs typeface="Calibri Light" panose="020F0302020204030204" pitchFamily="34" charset="0"/>
              </a:rPr>
              <a:t>connected</a:t>
            </a:r>
            <a:r>
              <a:rPr lang="pl-PL" sz="2000" dirty="0">
                <a:solidFill>
                  <a:schemeClr val="bg1"/>
                </a:solidFill>
                <a:latin typeface="Calibri Light" panose="020F0302020204030204" pitchFamily="34" charset="0"/>
                <a:cs typeface="Calibri Light" panose="020F0302020204030204" pitchFamily="34" charset="0"/>
              </a:rPr>
              <a:t>” (podłączeni). Nie dokonują rozróżnienia na świat realny i wirtualny. </a:t>
            </a:r>
          </a:p>
          <a:p>
            <a:pPr marL="0" indent="0">
              <a:buNone/>
            </a:pPr>
            <a:r>
              <a:rPr lang="pl-PL" sz="2000" dirty="0">
                <a:solidFill>
                  <a:schemeClr val="bg1"/>
                </a:solidFill>
                <a:latin typeface="Calibri Light" panose="020F0302020204030204" pitchFamily="34" charset="0"/>
                <a:cs typeface="Calibri Light" panose="020F0302020204030204" pitchFamily="34" charset="0"/>
              </a:rPr>
              <a:t>Na stwierdzenie, że kiedyś na świecie nie było Internetu, zadają pytanie, jak długo?</a:t>
            </a:r>
          </a:p>
          <a:p>
            <a:pPr marL="0" indent="0">
              <a:buNone/>
            </a:pPr>
            <a:endParaRPr lang="pl-PL" sz="2000" dirty="0">
              <a:solidFill>
                <a:schemeClr val="bg1"/>
              </a:solidFill>
              <a:latin typeface="Calibri Light" panose="020F0302020204030204" pitchFamily="34" charset="0"/>
              <a:cs typeface="Calibri Light" panose="020F0302020204030204" pitchFamily="34" charset="0"/>
            </a:endParaRPr>
          </a:p>
          <a:p>
            <a:pPr marL="0" indent="0">
              <a:buNone/>
            </a:pPr>
            <a:r>
              <a:rPr lang="pl-PL" sz="2000" dirty="0">
                <a:solidFill>
                  <a:schemeClr val="bg1"/>
                </a:solidFill>
                <a:latin typeface="Calibri Light" panose="020F0302020204030204" pitchFamily="34" charset="0"/>
                <a:cs typeface="Calibri Light" panose="020F0302020204030204" pitchFamily="34" charset="0"/>
              </a:rPr>
              <a:t>Cechuje ich brak cierpliwości, nieumiejętność skupienia uwagi. Nie dostrzegają potrzeby stawiania i realizowania celów w różnych sferach życia.</a:t>
            </a:r>
          </a:p>
          <a:p>
            <a:pPr marL="0" indent="0">
              <a:buNone/>
            </a:pPr>
            <a:endParaRPr lang="pl-PL" sz="2000" dirty="0">
              <a:solidFill>
                <a:schemeClr val="bg1"/>
              </a:solidFill>
              <a:latin typeface="Calibri Light" panose="020F0302020204030204" pitchFamily="34" charset="0"/>
              <a:cs typeface="Calibri Light" panose="020F0302020204030204" pitchFamily="34" charset="0"/>
            </a:endParaRPr>
          </a:p>
          <a:p>
            <a:pPr marL="0" indent="0">
              <a:buNone/>
            </a:pPr>
            <a:r>
              <a:rPr lang="pl-PL" sz="2000" dirty="0">
                <a:solidFill>
                  <a:schemeClr val="bg1"/>
                </a:solidFill>
                <a:latin typeface="Calibri Light" panose="020F0302020204030204" pitchFamily="34" charset="0"/>
                <a:cs typeface="Calibri Light" panose="020F0302020204030204" pitchFamily="34" charset="0"/>
              </a:rPr>
              <a:t>Funkcjonują od zdarzenia do kolejnych przypadków, których inspiracja płynie najczęściej z Internetu. </a:t>
            </a:r>
          </a:p>
          <a:p>
            <a:pPr marL="0" indent="0">
              <a:buNone/>
            </a:pPr>
            <a:endParaRPr lang="pl-PL" sz="2000" dirty="0">
              <a:solidFill>
                <a:schemeClr val="bg1"/>
              </a:solidFill>
              <a:latin typeface="Calibri Light" panose="020F0302020204030204" pitchFamily="34" charset="0"/>
              <a:cs typeface="Calibri Light" panose="020F0302020204030204" pitchFamily="34" charset="0"/>
            </a:endParaRPr>
          </a:p>
          <a:p>
            <a:pPr marL="0" indent="0">
              <a:buNone/>
            </a:pPr>
            <a:r>
              <a:rPr lang="pl-PL" sz="1500" dirty="0">
                <a:solidFill>
                  <a:schemeClr val="bg1"/>
                </a:solidFill>
              </a:rPr>
              <a:t>Źródło: B. </a:t>
            </a:r>
            <a:r>
              <a:rPr lang="pl-PL" sz="1500" dirty="0" err="1">
                <a:solidFill>
                  <a:schemeClr val="bg1"/>
                </a:solidFill>
              </a:rPr>
              <a:t>Hysa</a:t>
            </a:r>
            <a:r>
              <a:rPr lang="pl-PL" sz="1500" dirty="0">
                <a:solidFill>
                  <a:schemeClr val="bg1"/>
                </a:solidFill>
              </a:rPr>
              <a:t>, Zarządzanie różnorodnością pokoleniową, Zeszyty Naukowe Politechniki Śląskiej, 2016.</a:t>
            </a:r>
          </a:p>
        </p:txBody>
      </p:sp>
    </p:spTree>
    <p:extLst>
      <p:ext uri="{BB962C8B-B14F-4D97-AF65-F5344CB8AC3E}">
        <p14:creationId xmlns:p14="http://schemas.microsoft.com/office/powerpoint/2010/main" val="312625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erson holding smartphone">
            <a:extLst>
              <a:ext uri="{FF2B5EF4-FFF2-40B4-BE49-F238E27FC236}">
                <a16:creationId xmlns:a16="http://schemas.microsoft.com/office/drawing/2014/main" xmlns="" id="{FE38A86F-48CE-4AAD-A525-D65E3BB72B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 t="28786" r="-35" b="976"/>
          <a:stretch/>
        </p:blipFill>
        <p:spPr bwMode="auto">
          <a:xfrm>
            <a:off x="-6626" y="0"/>
            <a:ext cx="12198626"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Dowolny kształt: kształt 7">
            <a:extLst>
              <a:ext uri="{FF2B5EF4-FFF2-40B4-BE49-F238E27FC236}">
                <a16:creationId xmlns:a16="http://schemas.microsoft.com/office/drawing/2014/main" xmlns="" id="{30CB41F4-8315-4DF7-8CC6-0AFFB6A6C7CA}"/>
              </a:ext>
            </a:extLst>
          </p:cNvPr>
          <p:cNvSpPr/>
          <p:nvPr/>
        </p:nvSpPr>
        <p:spPr>
          <a:xfrm>
            <a:off x="-6626" y="1371600"/>
            <a:ext cx="12192000" cy="5486400"/>
          </a:xfrm>
          <a:custGeom>
            <a:avLst/>
            <a:gdLst>
              <a:gd name="connsiteX0" fmla="*/ 12192000 w 12192000"/>
              <a:gd name="connsiteY0" fmla="*/ 5174116 h 5174116"/>
              <a:gd name="connsiteX1" fmla="*/ 0 w 12192000"/>
              <a:gd name="connsiteY1" fmla="*/ 5174116 h 5174116"/>
              <a:gd name="connsiteX2" fmla="*/ 0 w 12192000"/>
              <a:gd name="connsiteY2" fmla="*/ 3733800 h 5174116"/>
              <a:gd name="connsiteX3" fmla="*/ 0 w 12192000"/>
              <a:gd name="connsiteY3" fmla="*/ 0 h 5174116"/>
              <a:gd name="connsiteX4" fmla="*/ 12192000 w 12192000"/>
              <a:gd name="connsiteY4" fmla="*/ 3733800 h 51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74116">
                <a:moveTo>
                  <a:pt x="12192000" y="5174116"/>
                </a:moveTo>
                <a:lnTo>
                  <a:pt x="0" y="5174116"/>
                </a:lnTo>
                <a:lnTo>
                  <a:pt x="0" y="3733800"/>
                </a:lnTo>
                <a:lnTo>
                  <a:pt x="0" y="0"/>
                </a:lnTo>
                <a:lnTo>
                  <a:pt x="12192000" y="373380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228600" y="2590800"/>
            <a:ext cx="10820400" cy="4247322"/>
          </a:xfrm>
        </p:spPr>
        <p:txBody>
          <a:bodyPr>
            <a:normAutofit fontScale="85000" lnSpcReduction="20000"/>
          </a:bodyPr>
          <a:lstStyle/>
          <a:p>
            <a:pPr marL="0" indent="0">
              <a:buNone/>
            </a:pPr>
            <a:r>
              <a:rPr lang="pl-PL" sz="4300" dirty="0">
                <a:solidFill>
                  <a:schemeClr val="bg1"/>
                </a:solidFill>
                <a:latin typeface="Arial Black" panose="020B0A04020102020204" pitchFamily="34" charset="0"/>
                <a:ea typeface="+mj-ea"/>
                <a:cs typeface="+mj-cs"/>
              </a:rPr>
              <a:t>Generacja Z </a:t>
            </a:r>
          </a:p>
          <a:p>
            <a:pPr marL="0" indent="0">
              <a:buNone/>
            </a:pPr>
            <a:endParaRPr lang="pl-PL" sz="4300" dirty="0">
              <a:solidFill>
                <a:schemeClr val="bg1"/>
              </a:solidFill>
              <a:latin typeface="Arial Black" panose="020B0A04020102020204" pitchFamily="34" charset="0"/>
              <a:ea typeface="+mj-ea"/>
              <a:cs typeface="+mj-cs"/>
            </a:endParaRPr>
          </a:p>
          <a:p>
            <a:pPr marL="0" indent="0">
              <a:buNone/>
            </a:pPr>
            <a:r>
              <a:rPr lang="pl-PL" sz="2400" dirty="0">
                <a:solidFill>
                  <a:schemeClr val="bg1"/>
                </a:solidFill>
                <a:latin typeface="Calibri Light" panose="020F0302020204030204" pitchFamily="34" charset="0"/>
                <a:cs typeface="Calibri Light" panose="020F0302020204030204" pitchFamily="34" charset="0"/>
              </a:rPr>
              <a:t>Nie dąży do życiowej stabilizacji.</a:t>
            </a:r>
          </a:p>
          <a:p>
            <a:pPr marL="0" indent="0">
              <a:buNone/>
            </a:pPr>
            <a:endParaRPr lang="pl-PL" sz="2400" dirty="0">
              <a:solidFill>
                <a:schemeClr val="bg1"/>
              </a:solidFill>
              <a:latin typeface="Calibri Light" panose="020F0302020204030204" pitchFamily="34" charset="0"/>
              <a:cs typeface="Calibri Light" panose="020F0302020204030204" pitchFamily="34" charset="0"/>
            </a:endParaRPr>
          </a:p>
          <a:p>
            <a:pPr marL="0" indent="0">
              <a:buNone/>
            </a:pPr>
            <a:r>
              <a:rPr lang="pl-PL" sz="2400" dirty="0">
                <a:solidFill>
                  <a:schemeClr val="bg1"/>
                </a:solidFill>
                <a:latin typeface="Calibri Light" panose="020F0302020204030204" pitchFamily="34" charset="0"/>
                <a:cs typeface="Calibri Light" panose="020F0302020204030204" pitchFamily="34" charset="0"/>
              </a:rPr>
              <a:t>Jest zafascynowane zmianą i jej oczekuje. </a:t>
            </a:r>
          </a:p>
          <a:p>
            <a:pPr marL="0" indent="0">
              <a:buNone/>
            </a:pPr>
            <a:r>
              <a:rPr lang="pl-PL" sz="2400" dirty="0">
                <a:solidFill>
                  <a:schemeClr val="bg1"/>
                </a:solidFill>
                <a:latin typeface="Calibri Light" panose="020F0302020204030204" pitchFamily="34" charset="0"/>
                <a:cs typeface="Calibri Light" panose="020F0302020204030204" pitchFamily="34" charset="0"/>
              </a:rPr>
              <a:t>Posiada tożsamość ,,każdą”, rozproszoną, mozaikową. Dostosowuje się do wymogów </a:t>
            </a:r>
            <a:br>
              <a:rPr lang="pl-PL" sz="2400" dirty="0">
                <a:solidFill>
                  <a:schemeClr val="bg1"/>
                </a:solidFill>
                <a:latin typeface="Calibri Light" panose="020F0302020204030204" pitchFamily="34" charset="0"/>
                <a:cs typeface="Calibri Light" panose="020F0302020204030204" pitchFamily="34" charset="0"/>
              </a:rPr>
            </a:br>
            <a:r>
              <a:rPr lang="pl-PL" sz="2400" dirty="0">
                <a:solidFill>
                  <a:schemeClr val="bg1"/>
                </a:solidFill>
                <a:latin typeface="Calibri Light" panose="020F0302020204030204" pitchFamily="34" charset="0"/>
                <a:cs typeface="Calibri Light" panose="020F0302020204030204" pitchFamily="34" charset="0"/>
              </a:rPr>
              <a:t>okoliczności i chwili. Przewidywalność i rutyna są dla przedstawicieli tego pokolenia godne </a:t>
            </a:r>
            <a:br>
              <a:rPr lang="pl-PL" sz="2400" dirty="0">
                <a:solidFill>
                  <a:schemeClr val="bg1"/>
                </a:solidFill>
                <a:latin typeface="Calibri Light" panose="020F0302020204030204" pitchFamily="34" charset="0"/>
                <a:cs typeface="Calibri Light" panose="020F0302020204030204" pitchFamily="34" charset="0"/>
              </a:rPr>
            </a:br>
            <a:r>
              <a:rPr lang="pl-PL" sz="2400" dirty="0">
                <a:solidFill>
                  <a:schemeClr val="bg1"/>
                </a:solidFill>
                <a:latin typeface="Calibri Light" panose="020F0302020204030204" pitchFamily="34" charset="0"/>
                <a:cs typeface="Calibri Light" panose="020F0302020204030204" pitchFamily="34" charset="0"/>
              </a:rPr>
              <a:t>jedynie odrzucenia. Nie chcą być odbiorcami, ale kreatorami rzeczywistości. </a:t>
            </a:r>
            <a:br>
              <a:rPr lang="pl-PL" sz="2400" dirty="0">
                <a:solidFill>
                  <a:schemeClr val="bg1"/>
                </a:solidFill>
                <a:latin typeface="Calibri Light" panose="020F0302020204030204" pitchFamily="34" charset="0"/>
                <a:cs typeface="Calibri Light" panose="020F0302020204030204" pitchFamily="34" charset="0"/>
              </a:rPr>
            </a:br>
            <a:r>
              <a:rPr lang="pl-PL" sz="2400" dirty="0">
                <a:solidFill>
                  <a:schemeClr val="bg1"/>
                </a:solidFill>
                <a:latin typeface="Calibri Light" panose="020F0302020204030204" pitchFamily="34" charset="0"/>
                <a:cs typeface="Calibri Light" panose="020F0302020204030204" pitchFamily="34" charset="0"/>
              </a:rPr>
              <a:t/>
            </a:r>
            <a:br>
              <a:rPr lang="pl-PL" sz="2400" dirty="0">
                <a:solidFill>
                  <a:schemeClr val="bg1"/>
                </a:solidFill>
                <a:latin typeface="Calibri Light" panose="020F0302020204030204" pitchFamily="34" charset="0"/>
                <a:cs typeface="Calibri Light" panose="020F0302020204030204" pitchFamily="34" charset="0"/>
              </a:rPr>
            </a:br>
            <a:r>
              <a:rPr lang="pl-PL" sz="2400" dirty="0">
                <a:solidFill>
                  <a:schemeClr val="bg1"/>
                </a:solidFill>
                <a:latin typeface="Calibri Light" panose="020F0302020204030204" pitchFamily="34" charset="0"/>
                <a:cs typeface="Calibri Light" panose="020F0302020204030204" pitchFamily="34" charset="0"/>
              </a:rPr>
              <a:t>Internet jest ich podstawowym źródłem informacji. Nie wierzą w nic, czego nie sprawdzą w sieci.</a:t>
            </a:r>
          </a:p>
          <a:p>
            <a:pPr marL="0" indent="0">
              <a:buNone/>
            </a:pPr>
            <a:r>
              <a:rPr lang="pl-PL" sz="2400" dirty="0">
                <a:solidFill>
                  <a:schemeClr val="bg1"/>
                </a:solidFill>
                <a:latin typeface="Calibri Light" panose="020F0302020204030204" pitchFamily="34" charset="0"/>
                <a:cs typeface="Calibri Light" panose="020F0302020204030204" pitchFamily="34" charset="0"/>
              </a:rPr>
              <a:t>Posiadają umiejętność pracy w wielu obszarach jednocześnie.   </a:t>
            </a:r>
          </a:p>
          <a:p>
            <a:pPr marL="0" indent="0">
              <a:buNone/>
            </a:pPr>
            <a:endParaRPr lang="pl-PL" sz="2000" dirty="0">
              <a:solidFill>
                <a:schemeClr val="bg1"/>
              </a:solidFill>
            </a:endParaRPr>
          </a:p>
          <a:p>
            <a:pPr marL="0" indent="0">
              <a:buNone/>
            </a:pPr>
            <a:r>
              <a:rPr lang="pl-PL" sz="1500" dirty="0">
                <a:solidFill>
                  <a:schemeClr val="bg1"/>
                </a:solidFill>
              </a:rPr>
              <a:t>Źródło: P. Woszczyk, Zarządzanie wiekiem – ku wzrostowi efektywności organizacji, (w:) Człowiek to inwestycja (red.): P. Woszczyk, M. Czernecka, Podręcznik do zarządzania wiekiem w organizacjach, Łódź 2013. </a:t>
            </a:r>
          </a:p>
        </p:txBody>
      </p:sp>
    </p:spTree>
    <p:extLst>
      <p:ext uri="{BB962C8B-B14F-4D97-AF65-F5344CB8AC3E}">
        <p14:creationId xmlns:p14="http://schemas.microsoft.com/office/powerpoint/2010/main" val="251391888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7714</TotalTime>
  <Words>5728</Words>
  <Application>Microsoft Office PowerPoint</Application>
  <PresentationFormat>Niestandardowy</PresentationFormat>
  <Paragraphs>541</Paragraphs>
  <Slides>77</Slides>
  <Notes>0</Notes>
  <HiddenSlides>0</HiddenSlides>
  <MMClips>0</MMClips>
  <ScaleCrop>false</ScaleCrop>
  <HeadingPairs>
    <vt:vector size="4" baseType="variant">
      <vt:variant>
        <vt:lpstr>Motyw</vt:lpstr>
      </vt:variant>
      <vt:variant>
        <vt:i4>1</vt:i4>
      </vt:variant>
      <vt:variant>
        <vt:lpstr>Tytuły slajdów</vt:lpstr>
      </vt:variant>
      <vt:variant>
        <vt:i4>77</vt:i4>
      </vt:variant>
    </vt:vector>
  </HeadingPairs>
  <TitlesOfParts>
    <vt:vector size="78" baseType="lpstr">
      <vt:lpstr>Motyw pakietu Office</vt:lpstr>
      <vt:lpstr>Cyberbullying jako forma przemocy elektronicznej</vt:lpstr>
      <vt:lpstr>Plan prezentacji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Happy slapping</vt:lpstr>
      <vt:lpstr>Prezentacja programu PowerPoint</vt:lpstr>
      <vt:lpstr>Relacje sprawcy i ofiary bullyingu</vt:lpstr>
      <vt:lpstr>Prezentacja programu PowerPoint</vt:lpstr>
      <vt:lpstr>Prezentacja programu PowerPoint</vt:lpstr>
      <vt:lpstr>Pojęcie cyberbullyingu jako formy elektronicznej agresji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Ważne pytania w relacjach  bullying a cyberbullying</vt:lpstr>
      <vt:lpstr>Prezentacja programu PowerPoint</vt:lpstr>
      <vt:lpstr>Prezentacja programu PowerPoint</vt:lpstr>
      <vt:lpstr>Prezentacja programu PowerPoint</vt:lpstr>
      <vt:lpstr>Ciągłość oddziaływania cyberbullyingu</vt:lpstr>
      <vt:lpstr>Prezentacja programu PowerPoint</vt:lpstr>
      <vt:lpstr>Nieskończona/niewidzialna publiczność cyberbullyingu</vt:lpstr>
      <vt:lpstr>Prezentacja programu PowerPoint</vt:lpstr>
      <vt:lpstr>Efekt kabiny pilota  cyberbullyingu</vt:lpstr>
      <vt:lpstr>Prezentacja programu PowerPoint</vt:lpstr>
      <vt:lpstr>Zaangażowanie w agresję elektroniczną w roli sprawcy wśród gimnazjalistów (ogólnopolskie badania J. Pyżalskiego) </vt:lpstr>
      <vt:lpstr>c.d.</vt:lpstr>
      <vt:lpstr>Typologia agresji elektronicznej autorstwa Kowalski, Limber i Agatson, 2008 (zmodyfikowana przez J. Pyżalskiego)</vt:lpstr>
      <vt:lpstr>Prezentacja programu PowerPoint</vt:lpstr>
      <vt:lpstr>Działania szkoły  w minimalizowaniu  cyberbullyingu  wg. J. Pyżalskiego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Źródła zdjęć</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 jako forma przemocy elektronicznej</dc:title>
  <dc:creator>Ja</dc:creator>
  <cp:lastModifiedBy>user</cp:lastModifiedBy>
  <cp:revision>253</cp:revision>
  <dcterms:created xsi:type="dcterms:W3CDTF">2018-06-15T16:48:50Z</dcterms:created>
  <dcterms:modified xsi:type="dcterms:W3CDTF">2019-02-04T11:25:06Z</dcterms:modified>
</cp:coreProperties>
</file>