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6" r:id="rId20"/>
    <p:sldId id="277" r:id="rId21"/>
    <p:sldId id="278" r:id="rId22"/>
    <p:sldId id="279" r:id="rId23"/>
    <p:sldId id="280" r:id="rId24"/>
    <p:sldId id="281" r:id="rId25"/>
    <p:sldId id="282" r:id="rId2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C8273A2F-AF9D-4AC1-B764-271A9A876DB7}" type="datetimeFigureOut">
              <a:rPr lang="pl-PL" smtClean="0"/>
              <a:pPr/>
              <a:t>2018-12-03</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0DF0A8CD-FFE1-4443-A290-FFE600F7CC39}"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C8273A2F-AF9D-4AC1-B764-271A9A876DB7}" type="datetimeFigureOut">
              <a:rPr lang="pl-PL" smtClean="0"/>
              <a:pPr/>
              <a:t>2018-12-03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DF0A8CD-FFE1-4443-A290-FFE600F7CC39}"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C8273A2F-AF9D-4AC1-B764-271A9A876DB7}" type="datetimeFigureOut">
              <a:rPr lang="pl-PL" smtClean="0"/>
              <a:pPr/>
              <a:t>2018-12-03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DF0A8CD-FFE1-4443-A290-FFE600F7CC39}"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C8273A2F-AF9D-4AC1-B764-271A9A876DB7}" type="datetimeFigureOut">
              <a:rPr lang="pl-PL" smtClean="0"/>
              <a:pPr/>
              <a:t>2018-12-03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DF0A8CD-FFE1-4443-A290-FFE600F7CC39}" type="slidenum">
              <a:rPr lang="pl-PL" smtClean="0"/>
              <a:pPr/>
              <a:t>‹#›</a:t>
            </a:fld>
            <a:endParaRPr lang="pl-PL"/>
          </a:p>
        </p:txBody>
      </p:sp>
      <p:sp>
        <p:nvSpPr>
          <p:cNvPr id="7" name="Tytuł 6"/>
          <p:cNvSpPr>
            <a:spLocks noGrp="1"/>
          </p:cNvSpPr>
          <p:nvPr>
            <p:ph type="title"/>
          </p:nvPr>
        </p:nvSpPr>
        <p:spPr/>
        <p:txBody>
          <a:bodyPr rtlCol="0"/>
          <a:lstStyle/>
          <a:p>
            <a:r>
              <a:rPr kumimoji="0" lang="pl-PL"/>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p:txBody>
          <a:bodyPr/>
          <a:lstStyle/>
          <a:p>
            <a:fld id="{C8273A2F-AF9D-4AC1-B764-271A9A876DB7}" type="datetimeFigureOut">
              <a:rPr lang="pl-PL" smtClean="0"/>
              <a:pPr/>
              <a:t>2018-12-03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DF0A8CD-FFE1-4443-A290-FFE600F7CC39}"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C8273A2F-AF9D-4AC1-B764-271A9A876DB7}" type="datetimeFigureOut">
              <a:rPr lang="pl-PL" smtClean="0"/>
              <a:pPr/>
              <a:t>2018-12-03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DF0A8CD-FFE1-4443-A290-FFE600F7CC39}" type="slidenum">
              <a:rPr lang="pl-PL" smtClean="0"/>
              <a:pPr/>
              <a:t>‹#›</a:t>
            </a:fld>
            <a:endParaRPr lang="pl-PL"/>
          </a:p>
        </p:txBody>
      </p:sp>
      <p:sp>
        <p:nvSpPr>
          <p:cNvPr id="8" name="Tytuł 7"/>
          <p:cNvSpPr>
            <a:spLocks noGrp="1"/>
          </p:cNvSpPr>
          <p:nvPr>
            <p:ph type="title"/>
          </p:nvPr>
        </p:nvSpPr>
        <p:spPr/>
        <p:txBody>
          <a:bodyPr rtlCol="0"/>
          <a:lstStyle/>
          <a:p>
            <a:r>
              <a:rPr kumimoji="0" lang="pl-PL"/>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7" name="Symbol zastępczy daty 6"/>
          <p:cNvSpPr>
            <a:spLocks noGrp="1"/>
          </p:cNvSpPr>
          <p:nvPr>
            <p:ph type="dt" sz="half" idx="10"/>
          </p:nvPr>
        </p:nvSpPr>
        <p:spPr/>
        <p:txBody>
          <a:bodyPr/>
          <a:lstStyle/>
          <a:p>
            <a:fld id="{C8273A2F-AF9D-4AC1-B764-271A9A876DB7}" type="datetimeFigureOut">
              <a:rPr lang="pl-PL" smtClean="0"/>
              <a:pPr/>
              <a:t>2018-12-03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DF0A8CD-FFE1-4443-A290-FFE600F7CC39}"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C8273A2F-AF9D-4AC1-B764-271A9A876DB7}" type="datetimeFigureOut">
              <a:rPr lang="pl-PL" smtClean="0"/>
              <a:pPr/>
              <a:t>2018-12-03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DF0A8CD-FFE1-4443-A290-FFE600F7CC39}" type="slidenum">
              <a:rPr lang="pl-PL" smtClean="0"/>
              <a:pPr/>
              <a:t>‹#›</a:t>
            </a:fld>
            <a:endParaRPr lang="pl-PL"/>
          </a:p>
        </p:txBody>
      </p:sp>
      <p:sp>
        <p:nvSpPr>
          <p:cNvPr id="6" name="Tytuł 5"/>
          <p:cNvSpPr>
            <a:spLocks noGrp="1"/>
          </p:cNvSpPr>
          <p:nvPr>
            <p:ph type="title"/>
          </p:nvPr>
        </p:nvSpPr>
        <p:spPr/>
        <p:txBody>
          <a:bodyPr rtlCol="0"/>
          <a:lstStyle/>
          <a:p>
            <a:r>
              <a:rPr kumimoji="0" lang="pl-PL"/>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8273A2F-AF9D-4AC1-B764-271A9A876DB7}" type="datetimeFigureOut">
              <a:rPr lang="pl-PL" smtClean="0"/>
              <a:pPr/>
              <a:t>2018-12-03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DF0A8CD-FFE1-4443-A290-FFE600F7CC39}"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p>
            <a:fld id="{C8273A2F-AF9D-4AC1-B764-271A9A876DB7}" type="datetimeFigureOut">
              <a:rPr lang="pl-PL" smtClean="0"/>
              <a:pPr/>
              <a:t>2018-12-03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DF0A8CD-FFE1-4443-A290-FFE600F7CC39}"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C8273A2F-AF9D-4AC1-B764-271A9A876DB7}" type="datetimeFigureOut">
              <a:rPr lang="pl-PL" smtClean="0"/>
              <a:pPr/>
              <a:t>2018-12-03</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0DF0A8CD-FFE1-4443-A290-FFE600F7CC39}"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a:t>Kliknij, aby edytować styl</a:t>
            </a:r>
            <a:endParaRPr kumimoji="0" lang="en-US"/>
          </a:p>
        </p:txBody>
      </p:sp>
      <p:sp>
        <p:nvSpPr>
          <p:cNvPr id="8" name="Dowolny kształt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owolny kształt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owolny kształt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pl-PL"/>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8273A2F-AF9D-4AC1-B764-271A9A876DB7}" type="datetimeFigureOut">
              <a:rPr lang="pl-PL" smtClean="0"/>
              <a:pPr/>
              <a:t>2018-12-03</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DF0A8CD-FFE1-4443-A290-FFE600F7CC39}"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14348" y="2285992"/>
            <a:ext cx="7772400" cy="1829761"/>
          </a:xfrm>
        </p:spPr>
        <p:txBody>
          <a:bodyPr>
            <a:noAutofit/>
          </a:bodyPr>
          <a:lstStyle/>
          <a:p>
            <a:pPr algn="ctr"/>
            <a:r>
              <a:rPr lang="pl-PL" sz="3600" dirty="0"/>
              <a:t>Podstawy prawne przyjmowania do szkół uczniów cudzoziemskich</a:t>
            </a: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just"/>
            <a:r>
              <a:rPr lang="pl-PL" dirty="0"/>
              <a:t>Warunki odpłatności za korzystanie z nauki w publicznych szkołach, placówkach i kolegiach oraz kształcenie ustawiczne, o których była mowa wyżej, oraz sposób ich wnoszenia </a:t>
            </a:r>
            <a:r>
              <a:rPr lang="pl-PL" b="1" dirty="0"/>
              <a:t>ustala organ prowadzący</a:t>
            </a:r>
            <a:r>
              <a:rPr lang="pl-PL" dirty="0"/>
              <a:t>, uwzględniając przewidywane koszty kształcenia lub koszty udzielanych świadczeń oraz możliwość całkowitego lub częściowego zwolnienia z tej odpłatności.</a:t>
            </a:r>
          </a:p>
        </p:txBody>
      </p:sp>
      <p:sp>
        <p:nvSpPr>
          <p:cNvPr id="3" name="Tytuł 2"/>
          <p:cNvSpPr>
            <a:spLocks noGrp="1"/>
          </p:cNvSpPr>
          <p:nvPr>
            <p:ph type="title"/>
          </p:nvPr>
        </p:nvSpPr>
        <p:spPr/>
        <p:txBody>
          <a:bodyPr/>
          <a:lstStyle/>
          <a:p>
            <a:endParaRPr lang="pl-P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pPr algn="just"/>
            <a:r>
              <a:rPr lang="pl-PL" dirty="0"/>
              <a:t>1) dodatkowa </a:t>
            </a:r>
            <a:r>
              <a:rPr lang="pl-PL" b="1" dirty="0"/>
              <a:t>bezpłatna nauka języka polskiego </a:t>
            </a:r>
            <a:r>
              <a:rPr lang="pl-PL" dirty="0"/>
              <a:t>przez okres nie dłuższy niż 12 miesięcy,</a:t>
            </a:r>
          </a:p>
          <a:p>
            <a:pPr algn="just"/>
            <a:r>
              <a:rPr lang="pl-PL" dirty="0"/>
              <a:t>2) </a:t>
            </a:r>
            <a:r>
              <a:rPr lang="pl-PL" b="1" dirty="0"/>
              <a:t>pomoc osoby władającej językiem kraju pochodzenia,</a:t>
            </a:r>
            <a:r>
              <a:rPr lang="pl-PL" dirty="0"/>
              <a:t> zatrudnionej w charakterze pomocy nauczyciela przez okres nie dłuższy niż 12 miesięcy,</a:t>
            </a:r>
          </a:p>
          <a:p>
            <a:pPr algn="just"/>
            <a:r>
              <a:rPr lang="pl-PL" dirty="0"/>
              <a:t>3) dodatkowe </a:t>
            </a:r>
            <a:r>
              <a:rPr lang="pl-PL" b="1" dirty="0"/>
              <a:t>zajęcia wyrównawcze </a:t>
            </a:r>
            <a:r>
              <a:rPr lang="pl-PL" dirty="0"/>
              <a:t>w zakresie przedmiotów nauczania przez okres nie dłuższy niż 12 miesięcy,</a:t>
            </a:r>
          </a:p>
          <a:p>
            <a:pPr algn="just"/>
            <a:r>
              <a:rPr lang="pl-PL" dirty="0"/>
              <a:t>4) zorganizowanie w </a:t>
            </a:r>
            <a:r>
              <a:rPr lang="pl-PL" b="1" dirty="0"/>
              <a:t>szkole nauki języka kraju pochodzenia </a:t>
            </a:r>
            <a:r>
              <a:rPr lang="pl-PL" dirty="0"/>
              <a:t>(w porozumieniu z dyrektorem szkoły i za zgoda organu prowadzącego). Szkoła udostępnia pomieszczenia w szkole i pomoce dydaktyczne.</a:t>
            </a:r>
          </a:p>
          <a:p>
            <a:pPr algn="just"/>
            <a:endParaRPr lang="pl-PL" dirty="0"/>
          </a:p>
        </p:txBody>
      </p:sp>
      <p:sp>
        <p:nvSpPr>
          <p:cNvPr id="3" name="Tytuł 2"/>
          <p:cNvSpPr>
            <a:spLocks noGrp="1"/>
          </p:cNvSpPr>
          <p:nvPr>
            <p:ph type="title"/>
          </p:nvPr>
        </p:nvSpPr>
        <p:spPr/>
        <p:txBody>
          <a:bodyPr>
            <a:noAutofit/>
          </a:bodyPr>
          <a:lstStyle/>
          <a:p>
            <a:pPr algn="just"/>
            <a:r>
              <a:rPr lang="pl-PL" sz="2000" dirty="0"/>
              <a:t>Uprawnienia/udogodnienia dla osób niebędących obywatelami polskimi, a podlegającymi obowiązkowi nauki, obowiązkowi szkolnemu , nieznających języka polskiego lub znających go na poziomie niewystarczającym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just"/>
            <a:r>
              <a:rPr lang="pl-PL" dirty="0"/>
              <a:t>Ponadto organ prowadzący szkołę publiczną może zorganizować </a:t>
            </a:r>
            <a:r>
              <a:rPr lang="pl-PL" b="1" dirty="0"/>
              <a:t>oddział przygotowawczy  w szkole. </a:t>
            </a:r>
            <a:r>
              <a:rPr lang="pl-PL" dirty="0"/>
              <a:t>W oddziale przygotowawczym zajęcia prowadzą nauczyciele poszczególnych zajęć edukacyjnych. Mogą być wspomagani przez osobę władającą językiem kraju pochodzenia ucznia.</a:t>
            </a:r>
          </a:p>
        </p:txBody>
      </p:sp>
      <p:sp>
        <p:nvSpPr>
          <p:cNvPr id="3" name="Tytuł 2"/>
          <p:cNvSpPr>
            <a:spLocks noGrp="1"/>
          </p:cNvSpPr>
          <p:nvPr>
            <p:ph type="title"/>
          </p:nvPr>
        </p:nvSpPr>
        <p:spPr/>
        <p:txBody>
          <a:bodyPr/>
          <a:lstStyle/>
          <a:p>
            <a:endParaRPr lang="pl-P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just"/>
            <a:r>
              <a:rPr lang="pl-PL" dirty="0"/>
              <a:t>Dziecko przybywające z zagranicy przyjmowane jest do przedszkola, oddziału przedszkolnego, w publicznej szkole podstawowej lub publicznej innej formy wychowania przedszkolnego na warunkach i w trybie postepowania rekrutacyjnego dotyczącego obywateli polskich.</a:t>
            </a:r>
          </a:p>
          <a:p>
            <a:pPr algn="just"/>
            <a:r>
              <a:rPr lang="pl-PL" dirty="0"/>
              <a:t>Natomiast o przyjęciu w ciągu roku szkolnego decyduje dyrektor przedszkola lub szkoły</a:t>
            </a:r>
          </a:p>
        </p:txBody>
      </p:sp>
      <p:sp>
        <p:nvSpPr>
          <p:cNvPr id="3" name="Tytuł 2"/>
          <p:cNvSpPr>
            <a:spLocks noGrp="1"/>
          </p:cNvSpPr>
          <p:nvPr>
            <p:ph type="title"/>
          </p:nvPr>
        </p:nvSpPr>
        <p:spPr/>
        <p:txBody>
          <a:bodyPr>
            <a:normAutofit/>
          </a:bodyPr>
          <a:lstStyle/>
          <a:p>
            <a:r>
              <a:rPr lang="pl-PL" sz="3200" dirty="0"/>
              <a:t>Przyjmowanie dzieci przybywających z zagranicy do przedszkola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algn="just"/>
            <a:r>
              <a:rPr lang="pl-PL" dirty="0"/>
              <a:t>1) do klasy I</a:t>
            </a:r>
            <a:r>
              <a:rPr lang="pl-PL" dirty="0" smtClean="0"/>
              <a:t>, której </a:t>
            </a:r>
            <a:r>
              <a:rPr lang="pl-PL" dirty="0"/>
              <a:t>ustalono obwód, właściwej ze względu na miejsce zamieszkania ucznia – z urzędu;</a:t>
            </a:r>
          </a:p>
          <a:p>
            <a:pPr algn="just"/>
            <a:r>
              <a:rPr lang="pl-PL" dirty="0"/>
              <a:t>2) do klasy I innej niż właściwa ze wzglądu na miejsce zamieszkania  ucznia – jeżeli szkoła dysponuje wolnymi miejscami;</a:t>
            </a:r>
          </a:p>
          <a:p>
            <a:pPr algn="just"/>
            <a:r>
              <a:rPr lang="pl-PL" dirty="0"/>
              <a:t>3) do klasy I oddziału międzynarodowego – na podstawie pozytywnego wyniku egzaminu predyspozycji językowych, jeżeli szkoła dysponuje wolnymi miejscami;</a:t>
            </a:r>
          </a:p>
          <a:p>
            <a:pPr algn="just"/>
            <a:r>
              <a:rPr lang="pl-PL" dirty="0"/>
              <a:t>4) do klasy VII oddziału dwujęzycznego - na podstawie dokumentów oraz pozytywnego wyniku sprawdzianu predyspozycji językowych, jeśli szkoła dysponuje wolnymi miejscami; </a:t>
            </a:r>
          </a:p>
          <a:p>
            <a:pPr algn="just"/>
            <a:r>
              <a:rPr lang="pl-PL" dirty="0"/>
              <a:t>5) do klasy I publicznej szkoły podstawowej sportowej, mistrzostwa sportowego lub oddziału – po spełnieniu warunków (bardzo dobre zdrowie, zgoda rodziców, pozytywny wynik prób sprawności fizycznej), jeśli szkoła dysponuje wolnymi miejscami.</a:t>
            </a:r>
          </a:p>
        </p:txBody>
      </p:sp>
      <p:sp>
        <p:nvSpPr>
          <p:cNvPr id="3" name="Tytuł 2"/>
          <p:cNvSpPr>
            <a:spLocks noGrp="1"/>
          </p:cNvSpPr>
          <p:nvPr>
            <p:ph type="title"/>
          </p:nvPr>
        </p:nvSpPr>
        <p:spPr/>
        <p:txBody>
          <a:bodyPr>
            <a:normAutofit fontScale="90000"/>
          </a:bodyPr>
          <a:lstStyle/>
          <a:p>
            <a:pPr algn="ctr"/>
            <a:r>
              <a:rPr lang="pl-PL" dirty="0"/>
              <a:t>Przyjmowanie uczniów do publicznej szkoły podstawowej</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pPr algn="just"/>
            <a:r>
              <a:rPr lang="pl-PL" dirty="0"/>
              <a:t>1) klas II- VII szkoły z ustalonym obwodem ze względu na miejsce zamieszkania  ucznia- z urzędu, na podstawie dokumentów;</a:t>
            </a:r>
          </a:p>
          <a:p>
            <a:pPr algn="just"/>
            <a:r>
              <a:rPr lang="pl-PL" dirty="0"/>
              <a:t>2) klas II – VII innej niż właściwa ze wzglądu na miejsce zamieszkania – na podstawie dokumentów jeśli szkoła dysponuje miejscami;</a:t>
            </a:r>
          </a:p>
          <a:p>
            <a:pPr algn="just"/>
            <a:r>
              <a:rPr lang="pl-PL" dirty="0"/>
              <a:t>3) klas II – VII oddziału międzynarodowego, na podstawie dokumentów i pozytywnego wyniku sprawdzianu predyspozycji językowych, jeśli szkoła dysponuje miejscami;</a:t>
            </a:r>
          </a:p>
          <a:p>
            <a:pPr algn="just"/>
            <a:r>
              <a:rPr lang="pl-PL" dirty="0"/>
              <a:t>4) klasy VII oddziału dwujęzycznego – na podstawie dokumentów i pozytywnego wyniku sprawdzianu predyspozycji językowych, jeśli dysponuje miejscami</a:t>
            </a:r>
          </a:p>
          <a:p>
            <a:pPr algn="just"/>
            <a:r>
              <a:rPr lang="pl-PL" dirty="0"/>
              <a:t>5) klas II – VII szkoły sportowej, mistrzostwa sportowego lub oddziału- po spełnieniu warunków, jeżeli dysponuje wolnymi miejscami.  </a:t>
            </a:r>
          </a:p>
        </p:txBody>
      </p:sp>
      <p:sp>
        <p:nvSpPr>
          <p:cNvPr id="3" name="Tytuł 2"/>
          <p:cNvSpPr>
            <a:spLocks noGrp="1"/>
          </p:cNvSpPr>
          <p:nvPr>
            <p:ph type="title"/>
          </p:nvPr>
        </p:nvSpPr>
        <p:spPr>
          <a:xfrm>
            <a:off x="0" y="188640"/>
            <a:ext cx="8229600" cy="1143000"/>
          </a:xfrm>
        </p:spPr>
        <p:txBody>
          <a:bodyPr>
            <a:normAutofit/>
          </a:bodyPr>
          <a:lstStyle/>
          <a:p>
            <a:pPr algn="ctr"/>
            <a:r>
              <a:rPr lang="pl-PL" sz="2400" dirty="0"/>
              <a:t>Kwalifikowanie uczniów do odpowiedniej klasy oraz przyjmowanie do szkoły podstawowej</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algn="just"/>
            <a:r>
              <a:rPr lang="pl-PL" dirty="0"/>
              <a:t>Przyjmowanie – jeżeli szkoła dysponuje wolnymi miejscami</a:t>
            </a:r>
          </a:p>
          <a:p>
            <a:pPr algn="just"/>
            <a:r>
              <a:rPr lang="pl-PL" dirty="0"/>
              <a:t>1) do liceum ogólnokształcącego- na podstawie dokumentów;</a:t>
            </a:r>
          </a:p>
          <a:p>
            <a:pPr algn="just"/>
            <a:r>
              <a:rPr lang="pl-PL" dirty="0"/>
              <a:t>2) ponadpodstawowej prowadzącej kształcenie zawodowe – na podstawie dokumentów i zaświadczeniu lekarskim;</a:t>
            </a:r>
          </a:p>
          <a:p>
            <a:pPr algn="just"/>
            <a:r>
              <a:rPr lang="pl-PL" dirty="0"/>
              <a:t>3) ponadpodstawowej, w której program nauczania wymaga od kandydatów szczególnych indywidualnych predyspozycji – na podstawie dokumentów i wyniku uzyskanego ze </a:t>
            </a:r>
            <a:r>
              <a:rPr lang="pl-PL" dirty="0" err="1"/>
              <a:t>sprawdzinu</a:t>
            </a:r>
            <a:r>
              <a:rPr lang="pl-PL" dirty="0"/>
              <a:t> uzdolnień kierunkowych;</a:t>
            </a:r>
          </a:p>
          <a:p>
            <a:pPr algn="just"/>
            <a:endParaRPr lang="pl-PL" dirty="0"/>
          </a:p>
        </p:txBody>
      </p:sp>
      <p:sp>
        <p:nvSpPr>
          <p:cNvPr id="3" name="Tytuł 2"/>
          <p:cNvSpPr>
            <a:spLocks noGrp="1"/>
          </p:cNvSpPr>
          <p:nvPr>
            <p:ph type="title"/>
          </p:nvPr>
        </p:nvSpPr>
        <p:spPr>
          <a:xfrm>
            <a:off x="480892" y="188640"/>
            <a:ext cx="8229600" cy="1143000"/>
          </a:xfrm>
        </p:spPr>
        <p:txBody>
          <a:bodyPr>
            <a:normAutofit fontScale="90000"/>
          </a:bodyPr>
          <a:lstStyle/>
          <a:p>
            <a:r>
              <a:rPr lang="pl-PL" sz="2800" dirty="0"/>
              <a:t>Kwalifikowanie do odpowiedniej klasy lub na odpowiedni semestr do publicznej </a:t>
            </a:r>
            <a:r>
              <a:rPr lang="pl-PL" sz="2800" dirty="0" smtClean="0"/>
              <a:t>szkoły ponadpodstawowej i policealnej</a:t>
            </a:r>
            <a:endParaRPr lang="pl-PL"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pPr algn="just"/>
            <a:r>
              <a:rPr lang="pl-PL" dirty="0"/>
              <a:t>4) klasy wstępnej w publicznej szkole ponadpodstawowej dwujęzycznej lub z oddziałami dwujęzycznymi – na podstawie dokumentów i pozytywnego wyniku sprawdzianu predyspozycji językowych;</a:t>
            </a:r>
          </a:p>
          <a:p>
            <a:pPr algn="just"/>
            <a:r>
              <a:rPr lang="pl-PL" dirty="0"/>
              <a:t>5) do szkoły </a:t>
            </a:r>
            <a:r>
              <a:rPr lang="pl-PL" dirty="0" smtClean="0"/>
              <a:t>ponadpodstawowej </a:t>
            </a:r>
            <a:r>
              <a:rPr lang="pl-PL" dirty="0"/>
              <a:t>dwujęzycznej , oddziału – na podstawie dokumentów i pozytywnego wyniku sprawdzianu kompetencji językowych;</a:t>
            </a:r>
          </a:p>
          <a:p>
            <a:pPr algn="just"/>
            <a:r>
              <a:rPr lang="pl-PL" dirty="0"/>
              <a:t>6) szkoły sportowej mistrzostwa sportowego lub oddziału na podstawie dokumentów i po spełnieniu warunków w art. 137ust. 1 pkt 1-3 ustawy (zdrowie, pisemna zgoda rodziców i sprawność fizyczna);</a:t>
            </a:r>
          </a:p>
        </p:txBody>
      </p:sp>
      <p:sp>
        <p:nvSpPr>
          <p:cNvPr id="3" name="Tytuł 2"/>
          <p:cNvSpPr>
            <a:spLocks noGrp="1"/>
          </p:cNvSpPr>
          <p:nvPr>
            <p:ph type="title"/>
          </p:nvPr>
        </p:nvSpPr>
        <p:spPr/>
        <p:txBody>
          <a:bodyPr/>
          <a:lstStyle/>
          <a:p>
            <a:endParaRPr lang="pl-PL"/>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algn="just"/>
            <a:r>
              <a:rPr lang="pl-PL" dirty="0"/>
              <a:t>7) szkoły policealnej – na podstawie wyniku sprawdzianu uzdolnień lub predyspozycji przydatnych w danym zawodzie, jeżeli jest taki sprawdzian przeprowadzany w szkole, zaświadczenia lekarskiego o braku przeciwwskazań do podjęcia praktycznej nauki zawodu oraz:</a:t>
            </a:r>
          </a:p>
          <a:p>
            <a:pPr algn="just"/>
            <a:r>
              <a:rPr lang="pl-PL" dirty="0"/>
              <a:t>- świadectwa lub innego dokumentu wydanego za granicą potwierdzających w Rzeczypospolitej Polskiej wykształcenie średnie na podstawie art. 93 ust. 1 lub 2 ustawy o systemie oświaty, albo</a:t>
            </a:r>
          </a:p>
          <a:p>
            <a:pPr algn="just"/>
            <a:r>
              <a:rPr lang="pl-PL" dirty="0"/>
              <a:t>- świadectwa lub innego dokumentu wydanego za granicą uznanych za dokumenty potwierdzające w Rzeczypospolitej Polskiej wykształcenie średnie lub średnie branżowe na podstawie art. 93 ust. 3 ustawy o systemie oświaty, albo</a:t>
            </a:r>
          </a:p>
          <a:p>
            <a:pPr algn="just"/>
            <a:r>
              <a:rPr lang="pl-PL" dirty="0"/>
              <a:t>- ostatecznej decyzji administracyjnej w sprawie potwierdzenia w Rzeczypospolitej Polskiej wykształcenia średniego branżowego, wydanego na podstawie art. 93a ustawy o systemie oświaty, albo </a:t>
            </a:r>
          </a:p>
          <a:p>
            <a:pPr algn="just"/>
            <a:endParaRPr lang="pl-PL" dirty="0"/>
          </a:p>
        </p:txBody>
      </p:sp>
      <p:sp>
        <p:nvSpPr>
          <p:cNvPr id="3" name="Tytuł 2"/>
          <p:cNvSpPr>
            <a:spLocks noGrp="1"/>
          </p:cNvSpPr>
          <p:nvPr>
            <p:ph type="title"/>
          </p:nvPr>
        </p:nvSpPr>
        <p:spPr/>
        <p:txBody>
          <a:bodyPr/>
          <a:lstStyle/>
          <a:p>
            <a:endParaRPr lang="pl-PL"/>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just"/>
            <a:r>
              <a:rPr lang="pl-PL" dirty="0"/>
              <a:t>- świadectwa lub innego dokumentu wydanych za granicą uznanych w drodze nostryfikacji do dnia 31.03.2015r. za równorzędne ze świadectwem dojrzałości, świadectwem ukończenia liceum, świadectwem ukończenia liceum profilowanego, lub świadectwem ukończenia technikum </a:t>
            </a:r>
          </a:p>
        </p:txBody>
      </p:sp>
      <p:sp>
        <p:nvSpPr>
          <p:cNvPr id="3" name="Tytuł 2"/>
          <p:cNvSpPr>
            <a:spLocks noGrp="1"/>
          </p:cNvSpPr>
          <p:nvPr>
            <p:ph type="title"/>
          </p:nvPr>
        </p:nvSpPr>
        <p:spPr/>
        <p:txBody>
          <a:bodyPr/>
          <a:lstStyle/>
          <a:p>
            <a:endParaRPr lang="pl-P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algn="just"/>
            <a:r>
              <a:rPr lang="pl-PL" dirty="0"/>
              <a:t>- Konwencja dotycząca statusu uchodźców, sporządzona w Genewie 28 lipca 1951r. (Dz.U. z 1991r., nr 119, poz. 515 i 517)</a:t>
            </a:r>
          </a:p>
          <a:p>
            <a:pPr algn="just"/>
            <a:r>
              <a:rPr lang="pl-PL" dirty="0"/>
              <a:t>- Konwencja o Prawach Dziecka z dnia 20 listopada 1989r. (Dz.U. z 1991r., nr 120, poz.526)</a:t>
            </a:r>
          </a:p>
          <a:p>
            <a:pPr algn="just"/>
            <a:r>
              <a:rPr lang="pl-PL" dirty="0"/>
              <a:t>- Konstytucja Rzeczypospolitej Polskiej z dnia 2 kwietnia 1997r. (Dz.U. nr78, poz. 483 z </a:t>
            </a:r>
            <a:r>
              <a:rPr lang="pl-PL" dirty="0" err="1"/>
              <a:t>późn</a:t>
            </a:r>
            <a:r>
              <a:rPr lang="pl-PL" dirty="0"/>
              <a:t>. zm.)</a:t>
            </a:r>
          </a:p>
          <a:p>
            <a:pPr algn="just"/>
            <a:r>
              <a:rPr lang="pl-PL" dirty="0"/>
              <a:t>- dyrektywa Rady UE 2000/43/WE z dnia 29 czerwca 2000r. wprowadzająca w życie zasadę równego traktowania osób bez względu na pochodzenie rasowe lub etniczne</a:t>
            </a:r>
          </a:p>
          <a:p>
            <a:pPr algn="just"/>
            <a:r>
              <a:rPr lang="pl-PL" dirty="0"/>
              <a:t>-ustawa z dnia 9 listopada 2000 r. o repatriacji (Dz.U. z 2018r.,poz. 609)</a:t>
            </a:r>
          </a:p>
          <a:p>
            <a:pPr algn="just"/>
            <a:r>
              <a:rPr lang="pl-PL" dirty="0"/>
              <a:t>-ustawa z dnia 6 stycznia 2005r. o mniejszościach narodowych i etnicznych oraz języku regionalnym (Dz.U. z 2017r., poz. 823)</a:t>
            </a:r>
          </a:p>
        </p:txBody>
      </p:sp>
      <p:sp>
        <p:nvSpPr>
          <p:cNvPr id="2" name="Tytuł 1"/>
          <p:cNvSpPr>
            <a:spLocks noGrp="1"/>
          </p:cNvSpPr>
          <p:nvPr>
            <p:ph type="title"/>
          </p:nvPr>
        </p:nvSpPr>
        <p:spPr/>
        <p:txBody>
          <a:bodyPr>
            <a:normAutofit/>
          </a:bodyPr>
          <a:lstStyle/>
          <a:p>
            <a:r>
              <a:rPr lang="pl-PL" dirty="0"/>
              <a:t>Podstawa prawna </a:t>
            </a:r>
            <a:br>
              <a:rPr lang="pl-PL" dirty="0"/>
            </a:br>
            <a:r>
              <a:rPr lang="pl-PL" sz="2700" dirty="0"/>
              <a:t>dot. sytuacji cudzoziemców</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pl-PL" dirty="0"/>
              <a:t> na podstawie dokumentów, jeżeli szkoła dysponuje wolnymi miejscami. </a:t>
            </a:r>
          </a:p>
          <a:p>
            <a:endParaRPr lang="pl-PL" dirty="0"/>
          </a:p>
        </p:txBody>
      </p:sp>
      <p:sp>
        <p:nvSpPr>
          <p:cNvPr id="3" name="Tytuł 2"/>
          <p:cNvSpPr>
            <a:spLocks noGrp="1"/>
          </p:cNvSpPr>
          <p:nvPr>
            <p:ph type="title"/>
          </p:nvPr>
        </p:nvSpPr>
        <p:spPr>
          <a:xfrm>
            <a:off x="914400" y="476672"/>
            <a:ext cx="8229600" cy="1143000"/>
          </a:xfrm>
        </p:spPr>
        <p:txBody>
          <a:bodyPr>
            <a:normAutofit/>
          </a:bodyPr>
          <a:lstStyle/>
          <a:p>
            <a:pPr algn="just"/>
            <a:r>
              <a:rPr lang="pl-PL" sz="3200" dirty="0"/>
              <a:t>Kwalifikowanie do publicznej szkoły dla dorosłych z wyjątkiem szkoły policealnej</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r>
              <a:rPr lang="pl-PL" dirty="0"/>
              <a:t>Do klasy I </a:t>
            </a:r>
            <a:r>
              <a:rPr lang="pl-PL" dirty="0" smtClean="0"/>
              <a:t>publicznej szkoły artystycznej lub </a:t>
            </a:r>
            <a:r>
              <a:rPr lang="pl-PL" dirty="0"/>
              <a:t>na I semestr w placówce artystycznej uczeń przybywający z zagranicy jest przyjmowany na podstawie dokumentów oraz na warunkach i w trybie postepowania rekrutacyjnego dotyczącego obywateli </a:t>
            </a:r>
            <a:r>
              <a:rPr lang="pl-PL" dirty="0" smtClean="0"/>
              <a:t>polskich określonych w art. </a:t>
            </a:r>
            <a:r>
              <a:rPr lang="pl-PL" smtClean="0"/>
              <a:t>142 ustawy.</a:t>
            </a:r>
            <a:endParaRPr lang="pl-PL" dirty="0"/>
          </a:p>
          <a:p>
            <a:pPr algn="just"/>
            <a:r>
              <a:rPr lang="pl-PL" dirty="0"/>
              <a:t>Do klasy programowo wyższej – na podstawie dokumentów oraz przepisów wydanych przez ministra właściwego do spraw kultury i ochrony dziedzictwa narodowego  w sprawie szczegółowych warunków przyjmowania do poszczególnych typów szkół artystycznych.</a:t>
            </a:r>
          </a:p>
        </p:txBody>
      </p:sp>
      <p:sp>
        <p:nvSpPr>
          <p:cNvPr id="3" name="Tytuł 2"/>
          <p:cNvSpPr>
            <a:spLocks noGrp="1"/>
          </p:cNvSpPr>
          <p:nvPr>
            <p:ph type="title"/>
          </p:nvPr>
        </p:nvSpPr>
        <p:spPr/>
        <p:txBody>
          <a:bodyPr/>
          <a:lstStyle/>
          <a:p>
            <a:r>
              <a:rPr lang="pl-PL" dirty="0"/>
              <a:t>Publiczne szkoły artystyczne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r>
              <a:rPr lang="pl-PL" dirty="0"/>
              <a:t>Należy przez to rozumieć:</a:t>
            </a:r>
          </a:p>
          <a:p>
            <a:pPr algn="just"/>
            <a:r>
              <a:rPr lang="pl-PL" dirty="0"/>
              <a:t>1) świadectwo, zaświadczenie lub inny dokument stwierdzające ukończenie szkoły lub kolejnego etapu edukacji za granicą lub</a:t>
            </a:r>
          </a:p>
          <a:p>
            <a:pPr algn="just"/>
            <a:r>
              <a:rPr lang="pl-PL" dirty="0"/>
              <a:t>2) świadectwo, zaświadczenie lub inny dokument wydane przez szkołę za granicą, potwierdzające uczęszczanie przybywającego z zagranicy do szkoły za granicą i wskazujące klasę lub etap edukacji, który uczeń ukończył za granicą, oraz dokument potwierdzający sumę lat nauki szkolnej ucznia lub pisemne oświadczenie dotyczące sumy lat nauki szkolnej ucznia, złożone przez rodzica ucznia lub pełnoletniego ucznia , jeżeli ustalenie sumy lat nauki nie jest możliwe na podstawie świadectwa , zaświadczenia lub innego dokumentu.</a:t>
            </a:r>
          </a:p>
          <a:p>
            <a:pPr marL="109728" indent="0">
              <a:buNone/>
            </a:pPr>
            <a:endParaRPr lang="pl-PL" dirty="0"/>
          </a:p>
        </p:txBody>
      </p:sp>
      <p:sp>
        <p:nvSpPr>
          <p:cNvPr id="3" name="Tytuł 2"/>
          <p:cNvSpPr>
            <a:spLocks noGrp="1"/>
          </p:cNvSpPr>
          <p:nvPr>
            <p:ph type="title"/>
          </p:nvPr>
        </p:nvSpPr>
        <p:spPr/>
        <p:txBody>
          <a:bodyPr/>
          <a:lstStyle/>
          <a:p>
            <a:r>
              <a:rPr lang="pl-PL" dirty="0"/>
              <a:t>Dokumenty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just"/>
            <a:r>
              <a:rPr lang="pl-PL" sz="2800" dirty="0"/>
              <a:t>Jeżeli uczeń przybywający z zagranicy nie może przedłożyć </a:t>
            </a:r>
            <a:r>
              <a:rPr lang="pl-PL" sz="2800" dirty="0" smtClean="0"/>
              <a:t>dokumentów, </a:t>
            </a:r>
            <a:r>
              <a:rPr lang="pl-PL" sz="2800" dirty="0"/>
              <a:t>zostaje zakwalifikowany do odpowiedniej klasy lub na odpowiedni semestr lub rok kształcenia oraz przyjęty do publicznej szkoły lub publicznej placówki artystycznej  na podstawie rozmowy kwalifikacyjnej. </a:t>
            </a:r>
          </a:p>
        </p:txBody>
      </p:sp>
      <p:sp>
        <p:nvSpPr>
          <p:cNvPr id="3" name="Tytuł 2"/>
          <p:cNvSpPr>
            <a:spLocks noGrp="1"/>
          </p:cNvSpPr>
          <p:nvPr>
            <p:ph type="title"/>
          </p:nvPr>
        </p:nvSpPr>
        <p:spPr/>
        <p:txBody>
          <a:bodyPr/>
          <a:lstStyle/>
          <a:p>
            <a:endParaRPr lang="pl-PL"/>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7500" lnSpcReduction="20000"/>
          </a:bodyPr>
          <a:lstStyle/>
          <a:p>
            <a:r>
              <a:rPr lang="pl-PL" dirty="0"/>
              <a:t>W terminie 7 dni od odmowy przyjęcia przez dyrektora –rodzic lub pełnoletni uczeń może wystąpić z wnioskiem o uzasadnienie odmowy przyjęcia. </a:t>
            </a:r>
          </a:p>
          <a:p>
            <a:r>
              <a:rPr lang="pl-PL" dirty="0"/>
              <a:t>Uzasadnienie sporządza się w terminie 5 dni od złożenia wniosku o uzasadnienie i zawiera wyjaśnienie przyczyn odmowy przyjęcia</a:t>
            </a:r>
            <a:r>
              <a:rPr lang="pl-PL" dirty="0" smtClean="0"/>
              <a:t>.</a:t>
            </a:r>
          </a:p>
          <a:p>
            <a:r>
              <a:rPr lang="pl-PL" dirty="0" smtClean="0"/>
              <a:t>Odwołanie składa się w terminie 7 dni od otrzymania uzasadnienia.</a:t>
            </a:r>
            <a:r>
              <a:rPr lang="pl-PL" dirty="0" smtClean="0"/>
              <a:t> </a:t>
            </a:r>
            <a:endParaRPr lang="pl-PL" dirty="0"/>
          </a:p>
          <a:p>
            <a:pPr algn="just"/>
            <a:r>
              <a:rPr lang="pl-PL" dirty="0"/>
              <a:t>Dyrektor publicznej szkoły lub placówki powołuje komisję odwoławczą. Skład komisji- 3 przedstawicieli rady pedagogicznej szkoły lub placówki. Nie może w skład wchodzić dyrektor.  </a:t>
            </a:r>
          </a:p>
          <a:p>
            <a:pPr algn="just"/>
            <a:r>
              <a:rPr lang="pl-PL" dirty="0"/>
              <a:t>Rozpatrzenie odwołania – w terminie 7 dni.</a:t>
            </a:r>
          </a:p>
          <a:p>
            <a:pPr algn="just"/>
            <a:r>
              <a:rPr lang="pl-PL" dirty="0"/>
              <a:t>Na orzeczenie komisji odwoławczej – skarga do sądu administracyjnego.</a:t>
            </a:r>
          </a:p>
        </p:txBody>
      </p:sp>
      <p:sp>
        <p:nvSpPr>
          <p:cNvPr id="3" name="Tytuł 2"/>
          <p:cNvSpPr>
            <a:spLocks noGrp="1"/>
          </p:cNvSpPr>
          <p:nvPr>
            <p:ph type="title"/>
          </p:nvPr>
        </p:nvSpPr>
        <p:spPr/>
        <p:txBody>
          <a:bodyPr>
            <a:normAutofit fontScale="90000"/>
          </a:bodyPr>
          <a:lstStyle/>
          <a:p>
            <a:r>
              <a:rPr lang="pl-PL" dirty="0"/>
              <a:t>Tryb odwoławczy od odmowy przyjęcia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a:extLst>
              <a:ext uri="{FF2B5EF4-FFF2-40B4-BE49-F238E27FC236}">
                <a16:creationId xmlns:a16="http://schemas.microsoft.com/office/drawing/2014/main" xmlns="" id="{ACEB789A-8211-46F0-8AD7-73973C4B780F}"/>
              </a:ext>
            </a:extLst>
          </p:cNvPr>
          <p:cNvSpPr>
            <a:spLocks noGrp="1"/>
          </p:cNvSpPr>
          <p:nvPr>
            <p:ph idx="1"/>
          </p:nvPr>
        </p:nvSpPr>
        <p:spPr/>
        <p:txBody>
          <a:bodyPr>
            <a:normAutofit lnSpcReduction="10000"/>
          </a:bodyPr>
          <a:lstStyle/>
          <a:p>
            <a:pPr algn="ctr"/>
            <a:r>
              <a:rPr lang="pl-PL" sz="4400" dirty="0"/>
              <a:t>Dziękuję za uwagę</a:t>
            </a:r>
          </a:p>
          <a:p>
            <a:endParaRPr lang="pl-PL" dirty="0"/>
          </a:p>
          <a:p>
            <a:endParaRPr lang="pl-PL" dirty="0"/>
          </a:p>
          <a:p>
            <a:endParaRPr lang="pl-PL" dirty="0"/>
          </a:p>
          <a:p>
            <a:endParaRPr lang="pl-PL" dirty="0"/>
          </a:p>
          <a:p>
            <a:endParaRPr lang="pl-PL" dirty="0"/>
          </a:p>
          <a:p>
            <a:r>
              <a:rPr lang="pl-PL" dirty="0"/>
              <a:t>Danuta </a:t>
            </a:r>
            <a:r>
              <a:rPr lang="pl-PL" dirty="0" err="1"/>
              <a:t>Jachimska</a:t>
            </a:r>
            <a:endParaRPr lang="pl-PL" dirty="0"/>
          </a:p>
          <a:p>
            <a:r>
              <a:rPr lang="pl-PL" dirty="0"/>
              <a:t>Radca prawny </a:t>
            </a:r>
          </a:p>
          <a:p>
            <a:r>
              <a:rPr lang="pl-PL" dirty="0"/>
              <a:t>Kuratorium Oświaty w Poznaniu</a:t>
            </a:r>
          </a:p>
          <a:p>
            <a:r>
              <a:rPr lang="pl-PL" dirty="0"/>
              <a:t>Tel. 780 386 084</a:t>
            </a:r>
          </a:p>
        </p:txBody>
      </p:sp>
      <p:sp>
        <p:nvSpPr>
          <p:cNvPr id="3" name="Tytuł 2">
            <a:extLst>
              <a:ext uri="{FF2B5EF4-FFF2-40B4-BE49-F238E27FC236}">
                <a16:creationId xmlns:a16="http://schemas.microsoft.com/office/drawing/2014/main" xmlns="" id="{9CE4447E-F137-4223-B9CF-D793DC0C56DB}"/>
              </a:ext>
            </a:extLst>
          </p:cNvPr>
          <p:cNvSpPr>
            <a:spLocks noGrp="1"/>
          </p:cNvSpPr>
          <p:nvPr>
            <p:ph type="title"/>
          </p:nvPr>
        </p:nvSpPr>
        <p:spPr/>
        <p:txBody>
          <a:bodyPr/>
          <a:lstStyle/>
          <a:p>
            <a:endParaRPr lang="pl-PL"/>
          </a:p>
        </p:txBody>
      </p:sp>
    </p:spTree>
    <p:extLst>
      <p:ext uri="{BB962C8B-B14F-4D97-AF65-F5344CB8AC3E}">
        <p14:creationId xmlns:p14="http://schemas.microsoft.com/office/powerpoint/2010/main" val="1195903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algn="just"/>
            <a:r>
              <a:rPr lang="pl-PL" dirty="0"/>
              <a:t>- ustawa z dnia 14 grudnia 2016r. – </a:t>
            </a:r>
            <a:r>
              <a:rPr lang="pl-PL" b="1" dirty="0"/>
              <a:t>Prawo oświatowe </a:t>
            </a:r>
            <a:r>
              <a:rPr lang="pl-PL" dirty="0"/>
              <a:t>(Dz.U. z 2018r., poz. 996 z </a:t>
            </a:r>
            <a:r>
              <a:rPr lang="pl-PL" dirty="0" err="1"/>
              <a:t>późn</a:t>
            </a:r>
            <a:r>
              <a:rPr lang="pl-PL" dirty="0"/>
              <a:t>. zm.) - art. 165 i 166.</a:t>
            </a:r>
          </a:p>
          <a:p>
            <a:pPr algn="just"/>
            <a:r>
              <a:rPr lang="pl-PL" dirty="0"/>
              <a:t>- ustawa z dnia 14 grudnia 2016r. – </a:t>
            </a:r>
            <a:r>
              <a:rPr lang="pl-PL" b="1" dirty="0"/>
              <a:t>Przepisy wprowadzające ustawę Prawo oświatowe </a:t>
            </a:r>
            <a:r>
              <a:rPr lang="pl-PL" dirty="0"/>
              <a:t>(Dz.U z 2017r., poz. 60) – art. 363</a:t>
            </a:r>
          </a:p>
          <a:p>
            <a:pPr algn="just"/>
            <a:r>
              <a:rPr lang="pl-PL" dirty="0"/>
              <a:t>- rozporządzenie Ministra Edukacji Narodowej z dnia 23 sierpnia 2017r. </a:t>
            </a:r>
            <a:r>
              <a:rPr lang="pl-PL" b="1" dirty="0"/>
              <a:t>w sprawie kształcenia osób niebędących obywatelami polskimi oraz osób będących obywatelami polskimi, które pobierały naukę w szkołach funkcjonujących w systemach oświaty innych państw</a:t>
            </a:r>
            <a:r>
              <a:rPr lang="pl-PL" dirty="0"/>
              <a:t> (Dz.U. 2017r., poz. 1655)</a:t>
            </a:r>
          </a:p>
          <a:p>
            <a:pPr algn="just"/>
            <a:r>
              <a:rPr lang="pl-PL" dirty="0"/>
              <a:t>- Rozporządzenie Ministra Edukacji Narodowej z 23 sierpnia 2017r. zmieniające rozporządzenie w sprawie kształcenia osób niebędących obywatelami polskimi oraz osób będących obywatelami polskimi, które pobierały naukę w szkołach funkcjonujących w systemach oświaty innych państw (Dz.U. z 2017r., poz. 1634) – w odniesieniu do gimnazjów i szkół ponadgimnazjalnych, do czasu zakończenia kształcenia w tych szkołach</a:t>
            </a:r>
          </a:p>
        </p:txBody>
      </p:sp>
      <p:sp>
        <p:nvSpPr>
          <p:cNvPr id="3" name="Tytuł 2"/>
          <p:cNvSpPr>
            <a:spLocks noGrp="1"/>
          </p:cNvSpPr>
          <p:nvPr>
            <p:ph type="title"/>
          </p:nvPr>
        </p:nvSpPr>
        <p:spPr/>
        <p:txBody>
          <a:bodyPr>
            <a:normAutofit fontScale="90000"/>
          </a:bodyPr>
          <a:lstStyle/>
          <a:p>
            <a:r>
              <a:rPr lang="pl-PL" dirty="0"/>
              <a:t>Podstawa prawna </a:t>
            </a:r>
            <a:br>
              <a:rPr lang="pl-PL" dirty="0"/>
            </a:br>
            <a:r>
              <a:rPr lang="pl-PL" sz="2200" dirty="0"/>
              <a:t>dot. podejmowania nauki przez cudzoziemców w polskich szkołach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algn="just"/>
            <a:r>
              <a:rPr lang="pl-PL" dirty="0"/>
              <a:t>Art. 165 – Prawo oświatowe</a:t>
            </a:r>
          </a:p>
          <a:p>
            <a:pPr algn="just"/>
            <a:endParaRPr lang="pl-PL" dirty="0"/>
          </a:p>
          <a:p>
            <a:pPr algn="just"/>
            <a:r>
              <a:rPr lang="pl-PL" dirty="0"/>
              <a:t>(przedszkola i szkoły podstawowe)</a:t>
            </a:r>
          </a:p>
          <a:p>
            <a:pPr algn="just"/>
            <a:endParaRPr lang="pl-PL" dirty="0"/>
          </a:p>
          <a:p>
            <a:pPr algn="just"/>
            <a:r>
              <a:rPr lang="pl-PL" dirty="0"/>
              <a:t>Osoby niebędące obywatelami polskimi korzystają z nauki i opieki w </a:t>
            </a:r>
            <a:r>
              <a:rPr lang="pl-PL" b="1" dirty="0"/>
              <a:t>publicznych przedszkolach lub publicznych innych formach wychowania przedszkolnego, a także w niepublicznych przedszkolach, </a:t>
            </a:r>
            <a:r>
              <a:rPr lang="pl-PL" dirty="0"/>
              <a:t>o których mowa w art. 17 ust. 1 ustawy o finansowaniu zadań oświatowych, </a:t>
            </a:r>
            <a:r>
              <a:rPr lang="pl-PL" b="1" dirty="0"/>
              <a:t>oddziałach przedszkolnych w niepublicznych szkołach podstawowych,</a:t>
            </a:r>
            <a:r>
              <a:rPr lang="pl-PL" dirty="0"/>
              <a:t> o których mowa w art. 19 ust. 1 ustawy o finansowaniu zadań oświatowych, i </a:t>
            </a:r>
            <a:r>
              <a:rPr lang="pl-PL" b="1" dirty="0"/>
              <a:t>niepublicznych innych formach wychowania przedszkolnego, </a:t>
            </a:r>
            <a:r>
              <a:rPr lang="pl-PL" dirty="0"/>
              <a:t>o których mowa w art. 21 ust. 1 ustawy o finansowaniu zadań oświatowych, </a:t>
            </a:r>
            <a:r>
              <a:rPr lang="pl-PL" b="1" dirty="0"/>
              <a:t>a podlegających obowiązkowi szkolnemu, korzystają z nauki i opieki w publicznych szkołach podstawowych, publicznych szkołach artystycznych, w tym placówkach artystycznych, na warunkach dotyczących obywateli polskich.</a:t>
            </a:r>
          </a:p>
        </p:txBody>
      </p:sp>
      <p:sp>
        <p:nvSpPr>
          <p:cNvPr id="3" name="Tytuł 2"/>
          <p:cNvSpPr>
            <a:spLocks noGrp="1"/>
          </p:cNvSpPr>
          <p:nvPr>
            <p:ph type="title"/>
          </p:nvPr>
        </p:nvSpPr>
        <p:spPr/>
        <p:txBody>
          <a:bodyPr>
            <a:normAutofit fontScale="90000"/>
          </a:bodyPr>
          <a:lstStyle/>
          <a:p>
            <a:r>
              <a:rPr lang="pl-PL" dirty="0"/>
              <a:t>Kształcenie osób przybywających z zagranicy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just"/>
            <a:r>
              <a:rPr lang="pl-PL" dirty="0"/>
              <a:t>(publiczne szkoły ponadpodstawowe)</a:t>
            </a:r>
          </a:p>
          <a:p>
            <a:pPr algn="just"/>
            <a:endParaRPr lang="pl-PL" dirty="0"/>
          </a:p>
          <a:p>
            <a:pPr algn="just"/>
            <a:r>
              <a:rPr lang="pl-PL" dirty="0"/>
              <a:t>Osoby niebędące obywatelami polskimi, podlegające obowiązkowi nauki, korzystają z nauki i opieki w </a:t>
            </a:r>
            <a:r>
              <a:rPr lang="pl-PL" b="1" dirty="0"/>
              <a:t>publicznych szkołach ponadpodstawowych</a:t>
            </a:r>
            <a:r>
              <a:rPr lang="pl-PL" dirty="0"/>
              <a:t> na warunkach dotyczących obywateli polskich do ukończenia 18 lat lub ukończenia szkoły ponadpodstawowej. </a:t>
            </a:r>
          </a:p>
          <a:p>
            <a:pPr algn="just"/>
            <a:endParaRPr lang="pl-PL" dirty="0"/>
          </a:p>
        </p:txBody>
      </p:sp>
      <p:sp>
        <p:nvSpPr>
          <p:cNvPr id="3" name="Tytuł 2"/>
          <p:cNvSpPr>
            <a:spLocks noGrp="1"/>
          </p:cNvSpPr>
          <p:nvPr>
            <p:ph type="title"/>
          </p:nvPr>
        </p:nvSpPr>
        <p:spPr/>
        <p:txBody>
          <a:bodyPr/>
          <a:lstStyle/>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just"/>
            <a:r>
              <a:rPr lang="pl-PL" dirty="0"/>
              <a:t>(</a:t>
            </a:r>
            <a:r>
              <a:rPr lang="pl-PL" b="1" dirty="0"/>
              <a:t>publiczne szkoły dla dorosłych, publiczne szkoły policealne, publiczne szkoły artystyczne, publiczne placówki, publiczne kolegia pracowników służb społecznych, kształcenie ustawiczne w formie kwalifikacyjnych kursów zawodowych)</a:t>
            </a:r>
          </a:p>
          <a:p>
            <a:pPr algn="just"/>
            <a:endParaRPr lang="pl-PL" b="1" dirty="0"/>
          </a:p>
          <a:p>
            <a:pPr algn="just"/>
            <a:r>
              <a:rPr lang="pl-PL" dirty="0"/>
              <a:t>Na warunkach dotyczących obywateli polskich z ww. form korzystają:</a:t>
            </a:r>
          </a:p>
        </p:txBody>
      </p:sp>
      <p:sp>
        <p:nvSpPr>
          <p:cNvPr id="3" name="Tytuł 2"/>
          <p:cNvSpPr>
            <a:spLocks noGrp="1"/>
          </p:cNvSpPr>
          <p:nvPr>
            <p:ph type="title"/>
          </p:nvPr>
        </p:nvSpPr>
        <p:spPr/>
        <p:txBody>
          <a:bodyPr/>
          <a:lstStyle/>
          <a:p>
            <a:endParaRPr lang="pl-P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algn="just"/>
            <a:r>
              <a:rPr lang="pl-PL" dirty="0"/>
              <a:t>1) obywatele </a:t>
            </a:r>
            <a:r>
              <a:rPr lang="pl-PL" b="1" dirty="0"/>
              <a:t>państw członkowskich </a:t>
            </a:r>
            <a:r>
              <a:rPr lang="pl-PL" dirty="0"/>
              <a:t>Unii Europejskiej, państwa członkowskiego Europejskiego Stowarzyszenia o Wolnym Handlu (EFTA)- strony umowy o Europejskim Obszarze Gospodarczym lub Konfederacji Szwajcarskiej, a także członkowie ich rodzin;</a:t>
            </a:r>
          </a:p>
          <a:p>
            <a:pPr algn="just"/>
            <a:r>
              <a:rPr lang="pl-PL" dirty="0"/>
              <a:t>2) osoby pochodzenia polskiego w rozumieniu przepisów o </a:t>
            </a:r>
            <a:r>
              <a:rPr lang="pl-PL" b="1" dirty="0"/>
              <a:t>repatriacji </a:t>
            </a:r>
            <a:r>
              <a:rPr lang="pl-PL" dirty="0"/>
              <a:t>(ustawa z dnia 9.11.2000r. o repatriacji);</a:t>
            </a:r>
          </a:p>
          <a:p>
            <a:pPr algn="just"/>
            <a:r>
              <a:rPr lang="pl-PL" dirty="0"/>
              <a:t>3) osoby, którym udzielono zezwolenia </a:t>
            </a:r>
            <a:r>
              <a:rPr lang="pl-PL" b="1" dirty="0"/>
              <a:t>na pobyt stały </a:t>
            </a:r>
            <a:r>
              <a:rPr lang="pl-PL" dirty="0"/>
              <a:t>na terenie Rzeczypospolitej Polskiej;</a:t>
            </a:r>
          </a:p>
          <a:p>
            <a:pPr algn="just"/>
            <a:r>
              <a:rPr lang="pl-PL" dirty="0"/>
              <a:t>4) osoby posiadające </a:t>
            </a:r>
            <a:r>
              <a:rPr lang="pl-PL" b="1" dirty="0"/>
              <a:t>ważną Kartę Polaka;</a:t>
            </a:r>
          </a:p>
          <a:p>
            <a:pPr algn="just"/>
            <a:r>
              <a:rPr lang="pl-PL" dirty="0"/>
              <a:t>5) osoby, dla których uprawnienie takie wynika z </a:t>
            </a:r>
            <a:r>
              <a:rPr lang="pl-PL" b="1" dirty="0"/>
              <a:t>umów międzynarodowych;</a:t>
            </a:r>
          </a:p>
          <a:p>
            <a:pPr algn="just"/>
            <a:r>
              <a:rPr lang="pl-PL" dirty="0"/>
              <a:t>6) osoby, którym nadano status </a:t>
            </a:r>
            <a:r>
              <a:rPr lang="pl-PL" b="1" dirty="0"/>
              <a:t>uchodźcy </a:t>
            </a:r>
            <a:r>
              <a:rPr lang="pl-PL" dirty="0"/>
              <a:t>oraz członkowie ich rodzin;</a:t>
            </a:r>
          </a:p>
          <a:p>
            <a:pPr algn="just"/>
            <a:r>
              <a:rPr lang="pl-PL" dirty="0"/>
              <a:t>7) osoby posiadające zgodę na </a:t>
            </a:r>
            <a:r>
              <a:rPr lang="pl-PL" b="1" dirty="0"/>
              <a:t>pobyt tolerowany;</a:t>
            </a:r>
          </a:p>
          <a:p>
            <a:pPr algn="just"/>
            <a:r>
              <a:rPr lang="pl-PL" dirty="0"/>
              <a:t>8) osoby, którym udzielono zgody na </a:t>
            </a:r>
            <a:r>
              <a:rPr lang="pl-PL" b="1" dirty="0"/>
              <a:t>pobyt ze względów humanitarnych</a:t>
            </a:r>
            <a:r>
              <a:rPr lang="pl-PL" dirty="0"/>
              <a:t> oraz członkowie ich rodzin; </a:t>
            </a:r>
          </a:p>
        </p:txBody>
      </p:sp>
      <p:sp>
        <p:nvSpPr>
          <p:cNvPr id="3" name="Tytuł 2"/>
          <p:cNvSpPr>
            <a:spLocks noGrp="1"/>
          </p:cNvSpPr>
          <p:nvPr>
            <p:ph type="title"/>
          </p:nvPr>
        </p:nvSpPr>
        <p:spPr/>
        <p:txBody>
          <a:bodyPr/>
          <a:lstStyle/>
          <a:p>
            <a:endParaRPr lang="pl-P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algn="just"/>
            <a:r>
              <a:rPr lang="pl-PL" dirty="0"/>
              <a:t>9) osoby, którym udzielono </a:t>
            </a:r>
            <a:r>
              <a:rPr lang="pl-PL" b="1" dirty="0"/>
              <a:t>ochrony uzupełniającej </a:t>
            </a:r>
            <a:r>
              <a:rPr lang="pl-PL" dirty="0"/>
              <a:t>oraz członkowie ich rodzin;</a:t>
            </a:r>
          </a:p>
          <a:p>
            <a:pPr algn="just"/>
            <a:r>
              <a:rPr lang="pl-PL" dirty="0"/>
              <a:t>10) osoby korzystające z </a:t>
            </a:r>
            <a:r>
              <a:rPr lang="pl-PL" b="1" dirty="0"/>
              <a:t>ochrony czasowej </a:t>
            </a:r>
            <a:r>
              <a:rPr lang="pl-PL" dirty="0"/>
              <a:t>na terytorium Rzeczypospolitej Polskiej;</a:t>
            </a:r>
          </a:p>
          <a:p>
            <a:pPr algn="just"/>
            <a:r>
              <a:rPr lang="pl-PL" dirty="0"/>
              <a:t>11) osoby, którym na terytorium Rzeczypospolitej udzielono zezwolenia na pobyt </a:t>
            </a:r>
            <a:r>
              <a:rPr lang="pl-PL" b="1" dirty="0"/>
              <a:t>rezydenta długoterminowego </a:t>
            </a:r>
            <a:r>
              <a:rPr lang="pl-PL" dirty="0"/>
              <a:t>Unii Europejskiej;</a:t>
            </a:r>
          </a:p>
          <a:p>
            <a:pPr algn="just"/>
            <a:r>
              <a:rPr lang="pl-PL" dirty="0"/>
              <a:t>12) osoby, którym na terytorium Rzeczypospolitej Polskiej udzielono zezwolenia </a:t>
            </a:r>
            <a:r>
              <a:rPr lang="pl-PL" b="1" dirty="0"/>
              <a:t>na pobyt czasowy </a:t>
            </a:r>
            <a:r>
              <a:rPr lang="pl-PL" dirty="0"/>
              <a:t>w związku z okolicznością, o której mowa w art. 127,159 ust. 1, 176, 186ust.1 pkt 3 lub 4 ustawy o cudzoziemcach;</a:t>
            </a:r>
          </a:p>
          <a:p>
            <a:pPr algn="just"/>
            <a:r>
              <a:rPr lang="pl-PL" dirty="0"/>
              <a:t>13) osoby, które ubiegają się o udzielenia </a:t>
            </a:r>
            <a:r>
              <a:rPr lang="pl-PL" b="1" dirty="0"/>
              <a:t>ochrony międzynarodowej</a:t>
            </a:r>
            <a:r>
              <a:rPr lang="pl-PL" dirty="0"/>
              <a:t> oraz członkowie ich rodzin;</a:t>
            </a:r>
          </a:p>
          <a:p>
            <a:pPr algn="just"/>
            <a:r>
              <a:rPr lang="pl-PL" dirty="0"/>
              <a:t>14) osoby, które posiadają </a:t>
            </a:r>
            <a:r>
              <a:rPr lang="pl-PL" b="1" dirty="0"/>
              <a:t>kartę pobytu z adnotacją  „dostęp do rynku pracy”, wizę </a:t>
            </a:r>
            <a:r>
              <a:rPr lang="pl-PL" b="1" dirty="0" err="1"/>
              <a:t>Schengen</a:t>
            </a:r>
            <a:r>
              <a:rPr lang="pl-PL" b="1" dirty="0"/>
              <a:t> lub wizę krajowa wydaną w celu wykonywania pracy na terytorium Rzeczypospolitej Polskiej.</a:t>
            </a:r>
          </a:p>
        </p:txBody>
      </p:sp>
      <p:sp>
        <p:nvSpPr>
          <p:cNvPr id="3" name="Tytuł 2"/>
          <p:cNvSpPr>
            <a:spLocks noGrp="1"/>
          </p:cNvSpPr>
          <p:nvPr>
            <p:ph type="title"/>
          </p:nvPr>
        </p:nvSpPr>
        <p:spPr/>
        <p:txBody>
          <a:bodyPr/>
          <a:lstStyle/>
          <a:p>
            <a:endParaRPr lang="pl-P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pPr algn="just"/>
            <a:r>
              <a:rPr lang="pl-PL" dirty="0"/>
              <a:t>Osoby niebędące obywatelami polskimi, niewymienione w poprzednich dwóch slajdach mogą korzystać z nauki w publicznych szkołach dla dorosłych, publicznych szkołach policealnych, publicznych szkołach artystycznych, publicznych placówkach, publicznych kolegiach pracowników służb społecznych, kształceniu ustawicznym w formie kwalifikacyjnych kursów zawodowych :</a:t>
            </a:r>
          </a:p>
          <a:p>
            <a:pPr algn="just"/>
            <a:r>
              <a:rPr lang="pl-PL" dirty="0"/>
              <a:t>1) jako </a:t>
            </a:r>
            <a:r>
              <a:rPr lang="pl-PL" b="1" dirty="0"/>
              <a:t>stypendyści</a:t>
            </a:r>
            <a:r>
              <a:rPr lang="pl-PL" dirty="0"/>
              <a:t> otrzymujący stypendium przyznane przez </a:t>
            </a:r>
            <a:r>
              <a:rPr lang="pl-PL" b="1" dirty="0"/>
              <a:t>ministra</a:t>
            </a:r>
            <a:r>
              <a:rPr lang="pl-PL" dirty="0"/>
              <a:t> właściwego do spraw oświaty i wychowania,</a:t>
            </a:r>
          </a:p>
          <a:p>
            <a:pPr algn="just"/>
            <a:r>
              <a:rPr lang="pl-PL" dirty="0"/>
              <a:t>2) jako </a:t>
            </a:r>
            <a:r>
              <a:rPr lang="pl-PL" b="1" dirty="0"/>
              <a:t>stypendyści</a:t>
            </a:r>
            <a:r>
              <a:rPr lang="pl-PL" dirty="0"/>
              <a:t> otrzymujący stypendium przyznane przez </a:t>
            </a:r>
            <a:r>
              <a:rPr lang="pl-PL" b="1" dirty="0"/>
              <a:t>organ prowadzący szko</a:t>
            </a:r>
            <a:r>
              <a:rPr lang="pl-PL" dirty="0"/>
              <a:t>łę lub placówkę, przez </a:t>
            </a:r>
            <a:r>
              <a:rPr lang="pl-PL" b="1" dirty="0"/>
              <a:t>dyrektora szkoły lub placówki</a:t>
            </a:r>
            <a:r>
              <a:rPr lang="pl-PL" dirty="0"/>
              <a:t>’</a:t>
            </a:r>
          </a:p>
          <a:p>
            <a:pPr algn="just"/>
            <a:r>
              <a:rPr lang="pl-PL" dirty="0"/>
              <a:t>3) na warunkach </a:t>
            </a:r>
            <a:r>
              <a:rPr lang="pl-PL" b="1" dirty="0"/>
              <a:t>odpłatności </a:t>
            </a:r>
          </a:p>
          <a:p>
            <a:pPr algn="just"/>
            <a:endParaRPr lang="pl-PL" dirty="0"/>
          </a:p>
        </p:txBody>
      </p:sp>
      <p:sp>
        <p:nvSpPr>
          <p:cNvPr id="3" name="Tytuł 2"/>
          <p:cNvSpPr>
            <a:spLocks noGrp="1"/>
          </p:cNvSpPr>
          <p:nvPr>
            <p:ph type="title"/>
          </p:nvPr>
        </p:nvSpPr>
        <p:spPr/>
        <p:txBody>
          <a:bodyPr/>
          <a:lstStyle/>
          <a:p>
            <a:endParaRPr lang="pl-PL"/>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386</TotalTime>
  <Words>2035</Words>
  <Application>Microsoft Office PowerPoint</Application>
  <PresentationFormat>Pokaz na ekranie (4:3)</PresentationFormat>
  <Paragraphs>105</Paragraphs>
  <Slides>25</Slides>
  <Notes>0</Notes>
  <HiddenSlides>0</HiddenSlides>
  <MMClips>0</MMClips>
  <ScaleCrop>false</ScaleCrop>
  <HeadingPairs>
    <vt:vector size="4" baseType="variant">
      <vt:variant>
        <vt:lpstr>Motyw</vt:lpstr>
      </vt:variant>
      <vt:variant>
        <vt:i4>1</vt:i4>
      </vt:variant>
      <vt:variant>
        <vt:lpstr>Tytuły slajdów</vt:lpstr>
      </vt:variant>
      <vt:variant>
        <vt:i4>25</vt:i4>
      </vt:variant>
    </vt:vector>
  </HeadingPairs>
  <TitlesOfParts>
    <vt:vector size="26" baseType="lpstr">
      <vt:lpstr>Hol</vt:lpstr>
      <vt:lpstr>Podstawy prawne przyjmowania do szkół uczniów cudzoziemskich</vt:lpstr>
      <vt:lpstr>Podstawa prawna  dot. sytuacji cudzoziemców</vt:lpstr>
      <vt:lpstr>Podstawa prawna  dot. podejmowania nauki przez cudzoziemców w polskich szkołach</vt:lpstr>
      <vt:lpstr>Kształcenie osób przybywających z zagranicy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Uprawnienia/udogodnienia dla osób niebędących obywatelami polskimi, a podlegającymi obowiązkowi nauki, obowiązkowi szkolnemu , nieznających języka polskiego lub znających go na poziomie niewystarczającym</vt:lpstr>
      <vt:lpstr>Prezentacja programu PowerPoint</vt:lpstr>
      <vt:lpstr>Przyjmowanie dzieci przybywających z zagranicy do przedszkola</vt:lpstr>
      <vt:lpstr>Przyjmowanie uczniów do publicznej szkoły podstawowej</vt:lpstr>
      <vt:lpstr>Kwalifikowanie uczniów do odpowiedniej klasy oraz przyjmowanie do szkoły podstawowej</vt:lpstr>
      <vt:lpstr>Kwalifikowanie do odpowiedniej klasy lub na odpowiedni semestr do publicznej szkoły ponadpodstawowej i policealnej</vt:lpstr>
      <vt:lpstr>Prezentacja programu PowerPoint</vt:lpstr>
      <vt:lpstr>Prezentacja programu PowerPoint</vt:lpstr>
      <vt:lpstr>Prezentacja programu PowerPoint</vt:lpstr>
      <vt:lpstr>Kwalifikowanie do publicznej szkoły dla dorosłych z wyjątkiem szkoły policealnej</vt:lpstr>
      <vt:lpstr>Publiczne szkoły artystyczne</vt:lpstr>
      <vt:lpstr>Dokumenty</vt:lpstr>
      <vt:lpstr>Prezentacja programu PowerPoint</vt:lpstr>
      <vt:lpstr>Tryb odwoławczy od odmowy przyjęcia</vt:lpstr>
      <vt:lpstr>Prezentacja programu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Ustawa z dnia 6 września 2001r.  o dostępie do informacji publicznej (Dz. U. Nr 112, poz.1189 z późn. zm.)</dc:title>
  <dc:creator>Cyryl</dc:creator>
  <cp:lastModifiedBy>Danuta Jachimska</cp:lastModifiedBy>
  <cp:revision>44</cp:revision>
  <dcterms:created xsi:type="dcterms:W3CDTF">2012-10-17T17:02:17Z</dcterms:created>
  <dcterms:modified xsi:type="dcterms:W3CDTF">2018-12-03T08:24:08Z</dcterms:modified>
</cp:coreProperties>
</file>