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6" r:id="rId3"/>
    <p:sldId id="262" r:id="rId4"/>
    <p:sldId id="286" r:id="rId5"/>
    <p:sldId id="315" r:id="rId6"/>
    <p:sldId id="288" r:id="rId7"/>
    <p:sldId id="316" r:id="rId8"/>
    <p:sldId id="290" r:id="rId9"/>
    <p:sldId id="333" r:id="rId10"/>
    <p:sldId id="29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13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6E6"/>
    <a:srgbClr val="D2DEEF"/>
    <a:srgbClr val="BDD7EE"/>
    <a:srgbClr val="C8CDE6"/>
    <a:srgbClr val="D6DEEF"/>
    <a:srgbClr val="D6DE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5268" autoAdjust="0"/>
  </p:normalViewPr>
  <p:slideViewPr>
    <p:cSldViewPr>
      <p:cViewPr varScale="1">
        <p:scale>
          <a:sx n="111" d="100"/>
          <a:sy n="111" d="100"/>
        </p:scale>
        <p:origin x="-19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F3330BC-5A13-4AD4-B707-0249E3807AFD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49EAF97E-E62F-452E-92DA-198AE9AF39F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363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193520D0-B399-496B-B6B7-91A95104826E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2" y="4776790"/>
            <a:ext cx="5438776" cy="390842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B32899A-DDC4-4832-B76F-66A0EF6ECDA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391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Bez tabeli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899A-DDC4-4832-B76F-66A0EF6ECDA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51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A826B-E0D1-4C0A-A679-25723337CCA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93749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14670-5093-486C-966B-AD776A1D19F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35464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2E74F-B30A-4658-944C-20C30C327905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6277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A6987-5497-4E64-91D6-25569D24360E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45535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7D0D-650E-4BA0-A24A-EABFF600A2DA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93949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EC04A-61F1-4593-80DB-EF24E955F6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1671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1EA9-EECE-4FC6-A3BC-73BDA9B3A8DE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74608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11EE8-F250-446F-9238-C7BB011A07AC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84437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16E63-6B33-45B1-A54C-7A0074E4EFB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017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3722-F747-404D-81BF-ADEF20A91E4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18844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94237-5359-4E2C-905D-E009E8AF8970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25990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60954" tIns="30477" rIns="60954" bIns="30477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horz" lIns="60954" tIns="30477" rIns="60954" bIns="30477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fld id="{026A826B-E0D1-4C0A-A679-25723337CCA3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304770">
                <a:defRPr/>
              </a:pPr>
              <a:t>2019-09-19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60954" tIns="30477" rIns="60954" bIns="3047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4770">
              <a:defRPr/>
            </a:pPr>
            <a:fld id="{50017ACB-93C3-45DD-9ACA-35ED59D277D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 defTabSz="304770">
                <a:defRPr/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80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AppData\Local\Microsoft\Windows Live Mail\WLMDSS.tmp\WLM9948.tmp\logo poziom_24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836" y="188640"/>
            <a:ext cx="338219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79198" y="1550972"/>
            <a:ext cx="826926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</a:t>
            </a: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WIELKOPOLSKIEGO KURATORA OŚWIATY </a:t>
            </a: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DYREKTORAMI</a:t>
            </a:r>
          </a:p>
          <a:p>
            <a:pPr marL="0" indent="0" algn="ctr">
              <a:buNone/>
            </a:pPr>
            <a:r>
              <a:rPr lang="pl-PL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PRZEDSZKOLI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354027" y="6077048"/>
            <a:ext cx="277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Poznań, </a:t>
            </a:r>
            <a:r>
              <a:rPr lang="pl-PL" dirty="0" smtClean="0"/>
              <a:t>11 września </a:t>
            </a:r>
            <a:r>
              <a:rPr lang="pl-PL" dirty="0"/>
              <a:t>2019 r.</a:t>
            </a:r>
          </a:p>
        </p:txBody>
      </p:sp>
    </p:spTree>
    <p:extLst>
      <p:ext uri="{BB962C8B-B14F-4D97-AF65-F5344CB8AC3E}">
        <p14:creationId xmlns:p14="http://schemas.microsoft.com/office/powerpoint/2010/main" xmlns="" val="158792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88032"/>
            <a:ext cx="8966820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spc="3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</a:t>
            </a:r>
            <a:r>
              <a:rPr lang="pl-PL" sz="3200" b="1" dirty="0">
                <a:latin typeface="+mn-lt"/>
              </a:rPr>
              <a:t>MONITOROWANIA</a:t>
            </a:r>
            <a:r>
              <a:rPr lang="pl-PL" altLang="pl-PL" sz="6000" spc="300" dirty="0"/>
              <a:t/>
            </a:r>
            <a:br>
              <a:rPr lang="pl-PL" altLang="pl-PL" sz="6000" spc="300" dirty="0"/>
            </a:br>
            <a:endParaRPr lang="pl-PL" sz="6000" spc="300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1646301"/>
              </p:ext>
            </p:extLst>
          </p:nvPr>
        </p:nvGraphicFramePr>
        <p:xfrm>
          <a:off x="1" y="836712"/>
          <a:ext cx="9143999" cy="6043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923">
                  <a:extLst>
                    <a:ext uri="{9D8B030D-6E8A-4147-A177-3AD203B41FA5}">
                      <a16:colId xmlns:a16="http://schemas.microsoft.com/office/drawing/2014/main" xmlns="" val="1725207911"/>
                    </a:ext>
                  </a:extLst>
                </a:gridCol>
                <a:gridCol w="4540565">
                  <a:extLst>
                    <a:ext uri="{9D8B030D-6E8A-4147-A177-3AD203B41FA5}">
                      <a16:colId xmlns:a16="http://schemas.microsoft.com/office/drawing/2014/main" xmlns="" val="3824867734"/>
                    </a:ext>
                  </a:extLst>
                </a:gridCol>
                <a:gridCol w="2658855">
                  <a:extLst>
                    <a:ext uri="{9D8B030D-6E8A-4147-A177-3AD203B41FA5}">
                      <a16:colId xmlns:a16="http://schemas.microsoft.com/office/drawing/2014/main" xmlns="" val="3719605840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xmlns="" val="835647678"/>
                    </a:ext>
                  </a:extLst>
                </a:gridCol>
              </a:tblGrid>
              <a:tr h="66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KIERUNKI REALIZACJI ZADAŃ Z ZAKRESU NADZORU PEDAGOGICZNEGO 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effectLst/>
                        </a:rPr>
                        <a:t>LICZBA </a:t>
                      </a:r>
                      <a:r>
                        <a:rPr lang="pl-PL" sz="1000" dirty="0">
                          <a:effectLst/>
                        </a:rPr>
                        <a:t>SZKÓŁ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PLACÓWEK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7059529"/>
                  </a:ext>
                </a:extLst>
              </a:tr>
              <a:tr h="12765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Prowadzenie działalności innowacyjnej.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podstawowe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październik – listopad 2019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:a16="http://schemas.microsoft.com/office/drawing/2014/main" xmlns="" val="2013011204"/>
                  </a:ext>
                </a:extLst>
              </a:tr>
              <a:tr h="981378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 rowSpan="2">
                  <a:txBody>
                    <a:bodyPr/>
                    <a:lstStyle/>
                    <a:p>
                      <a:pPr marL="0" marR="0" lvl="0" indent="0" algn="just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Wdrażanie podstaw programowych kształcenia w zawodach szkolnictwa branżowego                w zakresie warunków realizacji kształcenia       w zawodzie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policealne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Szkół publicznych i 30% szkół niepublicznych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luty </a:t>
                      </a: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czerwiec </a:t>
                      </a: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:a16="http://schemas.microsoft.com/office/drawing/2014/main" xmlns="" val="3539618030"/>
                  </a:ext>
                </a:extLst>
              </a:tr>
              <a:tr h="9592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niepubliczne szkoły policealne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:a16="http://schemas.microsoft.com/office/drawing/2014/main" xmlns="" val="1890081230"/>
                  </a:ext>
                </a:extLst>
              </a:tr>
              <a:tr h="21352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6.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Kształcenie u uczniów kompetencji kluczowych.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wszystkie typy szkół</a:t>
                      </a:r>
                      <a:endParaRPr lang="pl-PL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wybrane przez Kuratora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marzec – czerwiec 2020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28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8536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1125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I WNIOSKI Z NADZORU PEDAGOGICZNEGO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SZKOŁAMI, PRZEDSZKOLAMI 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PLACÓWKAMI WOJEWÓDZTWA WIELKOPOLSKIEGO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prowadzonych form nadzoru: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kontroli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ewaluacji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monitorowania</a:t>
            </a:r>
          </a:p>
          <a:p>
            <a:pPr marL="0" indent="0"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wspomagania</a:t>
            </a:r>
          </a:p>
          <a:p>
            <a:pPr marL="0" indent="0" algn="ctr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2385860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905172"/>
            <a:ext cx="7886700" cy="4620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Nadzoru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Pedagogicznego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(miasto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Poznań oraz powiaty: gnieźnieński, międzychodzki, obornicki, poznański, szamotulski, średzki, śremski,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wrzesiński)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pPr marL="0" indent="0">
              <a:buNone/>
            </a:pPr>
            <a:r>
              <a:rPr lang="pl-PL" dirty="0" smtClean="0"/>
              <a:t>Łącznie </a:t>
            </a:r>
            <a:r>
              <a:rPr lang="pl-PL" dirty="0"/>
              <a:t>w szkołach i </a:t>
            </a:r>
            <a:r>
              <a:rPr lang="pl-PL" dirty="0" smtClean="0"/>
              <a:t>placówkach przeprowadzono </a:t>
            </a:r>
            <a:r>
              <a:rPr lang="pl-PL" b="1" dirty="0"/>
              <a:t>251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  <a:cs typeface="Times New Roman" panose="02020603050405020304" pitchFamily="18" charset="0"/>
              </a:rPr>
              <a:t>(WNP 112</a:t>
            </a:r>
            <a:r>
              <a:rPr lang="pl-PL" b="1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pl-PL" b="1" dirty="0" smtClean="0"/>
              <a:t>kontroli;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zakończone </a:t>
            </a:r>
            <a:r>
              <a:rPr lang="pl-PL" dirty="0"/>
              <a:t>zaleceniami – </a:t>
            </a:r>
            <a:r>
              <a:rPr lang="pl-PL" b="1" dirty="0" smtClean="0"/>
              <a:t>101 </a:t>
            </a:r>
            <a:r>
              <a:rPr lang="pl-PL" b="1" dirty="0" smtClean="0">
                <a:solidFill>
                  <a:srgbClr val="FF0000"/>
                </a:solidFill>
              </a:rPr>
              <a:t>(WNP 40)</a:t>
            </a:r>
          </a:p>
          <a:p>
            <a:pPr marL="0" indent="0">
              <a:buNone/>
            </a:pPr>
            <a:endParaRPr lang="pl-PL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Wskaźnik kontroli w WNP zakończonych zaleceniami 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jest niższy niż w województwie.</a:t>
            </a:r>
            <a:endParaRPr lang="pl-PL" sz="24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707313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000" spc="600" dirty="0" smtClean="0"/>
              <a:t>TEMAT </a:t>
            </a:r>
            <a:r>
              <a:rPr lang="pl-PL" sz="2000" spc="600" dirty="0"/>
              <a:t>KONTROLI </a:t>
            </a:r>
            <a:endParaRPr lang="pl-PL" sz="2000" spc="600" dirty="0" smtClean="0"/>
          </a:p>
          <a:p>
            <a:pPr marL="0" indent="0">
              <a:buNone/>
            </a:pPr>
            <a:r>
              <a:rPr lang="pl-PL" sz="2400" b="1" i="1" dirty="0" smtClean="0"/>
              <a:t>Ocena </a:t>
            </a:r>
            <a:r>
              <a:rPr lang="pl-PL" sz="2400" b="1" i="1" dirty="0"/>
              <a:t>prawidłowości zapewnienia dzieciom i młodzieży pomocy psychologiczno-pedagogicznej.</a:t>
            </a:r>
            <a:endParaRPr lang="pl-PL" sz="2400" i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spc="-100" dirty="0" smtClean="0"/>
              <a:t>W </a:t>
            </a:r>
            <a:r>
              <a:rPr lang="pl-PL" sz="2600" spc="-100" dirty="0"/>
              <a:t>zdecydowanej większości kontrolowanych szkół </a:t>
            </a:r>
            <a:r>
              <a:rPr lang="pl-PL" sz="2600" spc="-100" dirty="0" smtClean="0"/>
              <a:t>i </a:t>
            </a:r>
            <a:r>
              <a:rPr lang="pl-PL" sz="2600" spc="-100" dirty="0"/>
              <a:t>przedszkoli </a:t>
            </a:r>
            <a:r>
              <a:rPr lang="pl-PL" sz="2600" dirty="0" smtClean="0"/>
              <a:t>dzieci </a:t>
            </a:r>
            <a:r>
              <a:rPr lang="pl-PL" sz="2600" dirty="0"/>
              <a:t>były objęte pomocą psychologiczno-pedagogiczną </a:t>
            </a:r>
            <a:r>
              <a:rPr lang="pl-PL" sz="2600" spc="-120" dirty="0"/>
              <a:t>na podstawie rozpoznanych </a:t>
            </a:r>
            <a:r>
              <a:rPr lang="pl-PL" sz="2600" spc="-120" dirty="0" smtClean="0"/>
              <a:t>potrzeb i możliwości </a:t>
            </a:r>
            <a:r>
              <a:rPr lang="pl-PL" sz="2600" spc="-120" dirty="0"/>
              <a:t>psychofizycznych </a:t>
            </a:r>
            <a:r>
              <a:rPr lang="pl-PL" sz="2600" dirty="0" smtClean="0"/>
              <a:t>oraz </a:t>
            </a:r>
            <a:r>
              <a:rPr lang="pl-PL" sz="2600" dirty="0"/>
              <a:t>czynników </a:t>
            </a:r>
            <a:r>
              <a:rPr lang="pl-PL" sz="2600" dirty="0" smtClean="0"/>
              <a:t>środowiskowych.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2600" dirty="0" smtClean="0"/>
              <a:t>Pomoc </a:t>
            </a:r>
            <a:r>
              <a:rPr lang="pl-PL" sz="2600" dirty="0"/>
              <a:t>psychologiczno-pedagogiczna była udzielana zwykle z inicjatywy nauczycieli, rodziców i poradni psychologiczno-pedagogicznych, a najczęstszymi formami udzielanej pomocy w szkołach były zajęcia dydaktyczno-wyrównawcze i korekcyjno-kompensacyjne, </a:t>
            </a:r>
            <a:r>
              <a:rPr lang="pl-PL" sz="2600" dirty="0" smtClean="0"/>
              <a:t>a w </a:t>
            </a:r>
            <a:r>
              <a:rPr lang="pl-PL" sz="2600" dirty="0"/>
              <a:t>przedszkolach zajęcia logopedyczne</a:t>
            </a:r>
            <a:r>
              <a:rPr lang="pl-PL" sz="2600" dirty="0" smtClean="0"/>
              <a:t>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xmlns="" val="626339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PLANOWYCH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33164"/>
            <a:ext cx="8352928" cy="4620172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pl-PL" dirty="0" smtClean="0"/>
              <a:t>Pomoc </a:t>
            </a:r>
            <a:r>
              <a:rPr lang="pl-PL" dirty="0"/>
              <a:t>psychologiczno-pedagogiczna była organizowana </a:t>
            </a:r>
            <a:r>
              <a:rPr lang="pl-PL" dirty="0" smtClean="0"/>
              <a:t>i </a:t>
            </a:r>
            <a:r>
              <a:rPr lang="pl-PL" dirty="0"/>
              <a:t>udzielana głównie </a:t>
            </a:r>
            <a:r>
              <a:rPr lang="pl-PL" dirty="0" smtClean="0"/>
              <a:t>we </a:t>
            </a:r>
            <a:r>
              <a:rPr lang="pl-PL" dirty="0"/>
              <a:t>współpracy z rodzicami, jednakże dyrektor szkoły lub przedszkola nie zawsze uzgadniał z nimi warunki współpracy. </a:t>
            </a:r>
            <a:endParaRPr lang="pl-PL" dirty="0" smtClean="0"/>
          </a:p>
          <a:p>
            <a:pPr marL="514350" lvl="0" indent="-514350" algn="just">
              <a:buFont typeface="+mj-lt"/>
              <a:buAutoNum type="arabicPeriod" startAt="3"/>
            </a:pPr>
            <a:r>
              <a:rPr lang="pl-PL" spc="-100" dirty="0" smtClean="0"/>
              <a:t>Szkoły </a:t>
            </a:r>
            <a:r>
              <a:rPr lang="pl-PL" spc="-100" dirty="0"/>
              <a:t>i przedszkola udzielając pomocy psychologiczno-pedagogicznej </a:t>
            </a:r>
            <a:r>
              <a:rPr lang="pl-PL" spc="-100" dirty="0" smtClean="0"/>
              <a:t/>
            </a:r>
            <a:br>
              <a:rPr lang="pl-PL" spc="-100" dirty="0" smtClean="0"/>
            </a:br>
            <a:r>
              <a:rPr lang="pl-PL" dirty="0" smtClean="0"/>
              <a:t>nie </a:t>
            </a:r>
            <a:r>
              <a:rPr lang="pl-PL" dirty="0"/>
              <a:t>zawsze dokonywały oceny efektywności udzielanej pomocy i formułowały wnioski dotyczące dalszych działań mających na celu poprawę funkcjonowania </a:t>
            </a:r>
            <a:r>
              <a:rPr lang="pl-PL" dirty="0" smtClean="0"/>
              <a:t>dziecka, nie </a:t>
            </a:r>
            <a:r>
              <a:rPr lang="pl-PL" dirty="0"/>
              <a:t>zawsze dokumentowały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dziennikach realizację zajęć </a:t>
            </a:r>
            <a:r>
              <a:rPr lang="pl-PL" dirty="0" smtClean="0"/>
              <a:t>i nie </a:t>
            </a:r>
            <a:r>
              <a:rPr lang="pl-PL" dirty="0"/>
              <a:t>zawsze liczba uczestników poszczególnych form pomocy była zgodna z prawem. </a:t>
            </a:r>
            <a:endParaRPr lang="pl-PL" dirty="0" smtClean="0"/>
          </a:p>
          <a:p>
            <a:pPr marL="514350" lvl="0" indent="-514350" algn="just">
              <a:buFont typeface="+mj-lt"/>
              <a:buAutoNum type="arabicPeriod" startAt="3"/>
            </a:pPr>
            <a:r>
              <a:rPr lang="pl-PL" b="1" dirty="0" smtClean="0"/>
              <a:t>Arkusze </a:t>
            </a:r>
            <a:r>
              <a:rPr lang="pl-PL" b="1" dirty="0"/>
              <a:t>organizacji </a:t>
            </a:r>
            <a:r>
              <a:rPr lang="pl-PL" dirty="0"/>
              <a:t>kontrolowanych </a:t>
            </a:r>
            <a:r>
              <a:rPr lang="pl-PL" dirty="0" smtClean="0"/>
              <a:t>szkół i przedszkoli </a:t>
            </a:r>
            <a:r>
              <a:rPr lang="pl-PL" dirty="0"/>
              <a:t>nie zawsze określały ogólną liczbę godzin pracy finansowanych ze środków przydzielonych przez organ prowadzący szkołę, w tym liczbę godzin </a:t>
            </a:r>
            <a:r>
              <a:rPr lang="pl-PL" spc="-100" dirty="0"/>
              <a:t>zajęć z zakresu pomocy psychologiczno-pedagogicznej, realizowanych </a:t>
            </a:r>
            <a:r>
              <a:rPr lang="pl-PL" spc="-100" dirty="0" smtClean="0"/>
              <a:t/>
            </a:r>
            <a:br>
              <a:rPr lang="pl-PL" spc="-100" dirty="0" smtClean="0"/>
            </a:br>
            <a:r>
              <a:rPr lang="pl-PL" dirty="0" smtClean="0"/>
              <a:t>w </a:t>
            </a:r>
            <a:r>
              <a:rPr lang="pl-PL" dirty="0"/>
              <a:t>szczególności przez pedagoga, psychologa, logopedę i innych nauczycieli</a:t>
            </a:r>
            <a:r>
              <a:rPr lang="pl-PL" dirty="0" smtClean="0"/>
              <a:t>.</a:t>
            </a:r>
            <a:endParaRPr lang="pl-PL" spc="600" dirty="0"/>
          </a:p>
        </p:txBody>
      </p:sp>
    </p:spTree>
    <p:extLst>
      <p:ext uri="{BB962C8B-B14F-4D97-AF65-F5344CB8AC3E}">
        <p14:creationId xmlns:p14="http://schemas.microsoft.com/office/powerpoint/2010/main" xmlns="" val="2861108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DORAŹNYCH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8335838" cy="46201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2400" dirty="0" smtClean="0"/>
              <a:t>Łącznie </a:t>
            </a:r>
            <a:r>
              <a:rPr lang="pl-PL" sz="2400" dirty="0"/>
              <a:t>w </a:t>
            </a:r>
            <a:r>
              <a:rPr lang="pl-PL" sz="2400" dirty="0" smtClean="0"/>
              <a:t>szkołach, przedszkolach </a:t>
            </a:r>
            <a:r>
              <a:rPr lang="pl-PL" sz="2400" dirty="0"/>
              <a:t>i placówkach przeprowadzono </a:t>
            </a: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395 </a:t>
            </a:r>
            <a:r>
              <a:rPr lang="pl-PL" sz="2400" b="1" dirty="0" smtClean="0"/>
              <a:t>kontroli doraźnych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WNP 166 – o 34 mniej niż </a:t>
            </a:r>
            <a:r>
              <a:rPr lang="pl-PL" sz="2400" b="1" dirty="0">
                <a:solidFill>
                  <a:srgbClr val="FF0000"/>
                </a:solidFill>
              </a:rPr>
              <a:t>w </a:t>
            </a:r>
            <a:r>
              <a:rPr lang="pl-PL" sz="2400" b="1" dirty="0" smtClean="0">
                <a:solidFill>
                  <a:srgbClr val="FF0000"/>
                </a:solidFill>
              </a:rPr>
              <a:t>roku ubiegłym; część wniesionych problemów rozwiązano podejmując działania wspierające szkołę/przedszkole. 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 przedszkolach przeprowadzono 18 kontroli doraźnych. </a:t>
            </a:r>
          </a:p>
          <a:p>
            <a:pPr marL="0" indent="0"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3200" b="1" dirty="0" smtClean="0">
              <a:solidFill>
                <a:srgbClr val="FF0000"/>
              </a:solidFill>
            </a:endParaRPr>
          </a:p>
          <a:p>
            <a:pPr marL="36000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3237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886700" cy="165618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 NADZORU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PEDAGOGICZNEGO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spc="-100" dirty="0" smtClean="0"/>
              <a:t>Najczęściej w WNP kontrolę doraźną podejmowano na wniosek:</a:t>
            </a:r>
          </a:p>
          <a:p>
            <a:r>
              <a:rPr lang="pl-PL" sz="2600" dirty="0" smtClean="0"/>
              <a:t>rodziców – 74 (często z udziałem Rzecznika Praw Dziecka)</a:t>
            </a:r>
          </a:p>
          <a:p>
            <a:r>
              <a:rPr lang="pl-PL" sz="2600" dirty="0" smtClean="0"/>
              <a:t>Rzecznika Praw Dziecka - 11</a:t>
            </a:r>
          </a:p>
          <a:p>
            <a:r>
              <a:rPr lang="pl-PL" sz="2600" dirty="0" smtClean="0"/>
              <a:t>Ministerstwa Edukacji Narodowej - 8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Na zlecenie komórki rozpatrującej skargi  (</a:t>
            </a:r>
            <a:r>
              <a:rPr lang="pl-PL" sz="2600" dirty="0" err="1" smtClean="0"/>
              <a:t>IOiS</a:t>
            </a:r>
            <a:r>
              <a:rPr lang="pl-PL" sz="2600" dirty="0" smtClean="0"/>
              <a:t>) - 28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2386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591269"/>
            <a:ext cx="78867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KONTROLI DORAŹNYCH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101998"/>
            <a:ext cx="819182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spc="-100" dirty="0" smtClean="0"/>
              <a:t>Szkoły </a:t>
            </a:r>
            <a:r>
              <a:rPr lang="pl-PL" sz="2400" spc="-100" dirty="0"/>
              <a:t>i przedszkola udzielając pomocy psychologiczno-pedagogicznej </a:t>
            </a:r>
            <a:r>
              <a:rPr lang="pl-PL" sz="2400" b="1" dirty="0"/>
              <a:t>nie </a:t>
            </a:r>
            <a:r>
              <a:rPr lang="pl-PL" sz="2400" b="1" dirty="0" smtClean="0"/>
              <a:t>zawsze</a:t>
            </a:r>
            <a:r>
              <a:rPr lang="pl-PL" sz="2400" dirty="0" smtClean="0"/>
              <a:t>:</a:t>
            </a:r>
          </a:p>
          <a:p>
            <a:pPr algn="just"/>
            <a:r>
              <a:rPr lang="pl-PL" sz="2400" spc="-100" dirty="0" smtClean="0"/>
              <a:t>dokonywały </a:t>
            </a:r>
            <a:r>
              <a:rPr lang="pl-PL" sz="2400" b="1" spc="-100" dirty="0"/>
              <a:t>oceny efektywności udzielanej pomocy </a:t>
            </a:r>
            <a:r>
              <a:rPr lang="pl-PL" sz="2400" spc="-100" dirty="0" smtClean="0"/>
              <a:t>i </a:t>
            </a:r>
            <a:r>
              <a:rPr lang="pl-PL" sz="2400" spc="-100" dirty="0"/>
              <a:t>formułowały </a:t>
            </a:r>
            <a:r>
              <a:rPr lang="pl-PL" sz="2400" dirty="0"/>
              <a:t>wnioski dotyczące dalszych działań  </a:t>
            </a:r>
            <a:r>
              <a:rPr lang="pl-PL" sz="2400" dirty="0" smtClean="0"/>
              <a:t>mających </a:t>
            </a:r>
            <a:r>
              <a:rPr lang="pl-PL" sz="2400" dirty="0"/>
              <a:t>na celu poprawę funkcjonowania </a:t>
            </a:r>
            <a:r>
              <a:rPr lang="pl-PL" sz="2400" dirty="0" smtClean="0"/>
              <a:t>ucznia;</a:t>
            </a:r>
          </a:p>
          <a:p>
            <a:pPr algn="just"/>
            <a:r>
              <a:rPr lang="pl-PL" sz="2400" b="1" dirty="0" smtClean="0"/>
              <a:t>dokumentowały </a:t>
            </a:r>
            <a:r>
              <a:rPr lang="pl-PL" sz="2400" b="1" dirty="0"/>
              <a:t>w dziennikach </a:t>
            </a:r>
            <a:r>
              <a:rPr lang="pl-PL" sz="2400" dirty="0"/>
              <a:t>realizację </a:t>
            </a:r>
            <a:r>
              <a:rPr lang="pl-PL" sz="2400" dirty="0" smtClean="0"/>
              <a:t>zajęć;</a:t>
            </a:r>
            <a:endParaRPr lang="pl-PL" sz="2400" dirty="0"/>
          </a:p>
          <a:p>
            <a:r>
              <a:rPr lang="pl-PL" sz="2400" b="1" dirty="0" smtClean="0"/>
              <a:t>liczba </a:t>
            </a:r>
            <a:r>
              <a:rPr lang="pl-PL" sz="2400" b="1" dirty="0"/>
              <a:t>uczestników</a:t>
            </a:r>
            <a:r>
              <a:rPr lang="pl-PL" sz="2400" dirty="0"/>
              <a:t> poszczególnych form pomocy </a:t>
            </a:r>
            <a:r>
              <a:rPr lang="pl-PL" sz="2400" dirty="0" smtClean="0"/>
              <a:t>była zgodna </a:t>
            </a:r>
            <a:br>
              <a:rPr lang="pl-PL" sz="2400" dirty="0" smtClean="0"/>
            </a:br>
            <a:r>
              <a:rPr lang="pl-PL" sz="2400" dirty="0" smtClean="0"/>
              <a:t>z prawem.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0731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1080120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WYNIKI I WNIOSKI Z EWALUACJI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55514"/>
            <a:ext cx="8928992" cy="495380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400" dirty="0" smtClean="0"/>
              <a:t>Łącznie </a:t>
            </a:r>
            <a:r>
              <a:rPr lang="pl-PL" sz="2400" dirty="0"/>
              <a:t>w szkołach i placówkach przeprowadzono </a:t>
            </a:r>
            <a:r>
              <a:rPr lang="pl-PL" sz="2400" b="1" dirty="0"/>
              <a:t>53 </a:t>
            </a:r>
            <a:r>
              <a:rPr lang="pl-PL" sz="2400" b="1" dirty="0" smtClean="0">
                <a:solidFill>
                  <a:srgbClr val="FF0000"/>
                </a:solidFill>
              </a:rPr>
              <a:t>(</a:t>
            </a:r>
            <a:r>
              <a:rPr lang="pl-PL" sz="2400" b="1" dirty="0">
                <a:solidFill>
                  <a:srgbClr val="FF0000"/>
                </a:solidFill>
              </a:rPr>
              <a:t>WNP </a:t>
            </a:r>
            <a:r>
              <a:rPr lang="pl-PL" sz="2400" b="1" dirty="0" smtClean="0">
                <a:solidFill>
                  <a:srgbClr val="FF0000"/>
                </a:solidFill>
              </a:rPr>
              <a:t>19) </a:t>
            </a:r>
            <a:r>
              <a:rPr lang="pl-PL" sz="2400" b="1" dirty="0" smtClean="0"/>
              <a:t>ewaluacje zewnętrzne </a:t>
            </a:r>
            <a:r>
              <a:rPr lang="pl-PL" sz="2400" dirty="0" smtClean="0"/>
              <a:t>w </a:t>
            </a:r>
            <a:r>
              <a:rPr lang="pl-PL" sz="2400" dirty="0"/>
              <a:t>zakresie wymagań wskazanych przez </a:t>
            </a:r>
            <a:r>
              <a:rPr lang="pl-PL" sz="2400" b="1" dirty="0" smtClean="0"/>
              <a:t>MEN, w różnych typach </a:t>
            </a:r>
            <a:r>
              <a:rPr lang="pl-PL" sz="2400" b="1" dirty="0"/>
              <a:t>szkół (reprezentatywna próba poddana badaniu</a:t>
            </a:r>
            <a:r>
              <a:rPr lang="pl-PL" sz="2400" b="1" dirty="0" smtClean="0"/>
              <a:t>) i placówek.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 roku szkolnym 2018/19 nie przeprowadzano ewaluacji w przedszkolach.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800" b="1" dirty="0" smtClean="0"/>
          </a:p>
          <a:p>
            <a:pPr marL="0" indent="0">
              <a:buNone/>
            </a:pPr>
            <a:r>
              <a:rPr lang="pl-PL" sz="2400" b="1" dirty="0" smtClean="0"/>
              <a:t>Wymagania dla szkół</a:t>
            </a:r>
            <a:endParaRPr lang="pl-PL" sz="2400" b="1" dirty="0"/>
          </a:p>
          <a:p>
            <a:pPr lvl="0"/>
            <a:r>
              <a:rPr lang="pl-PL" sz="2400" i="1" dirty="0"/>
              <a:t>Uczniowie nabywają wiadomości i umiejętności określone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w </a:t>
            </a:r>
            <a:r>
              <a:rPr lang="pl-PL" sz="2400" i="1" dirty="0"/>
              <a:t>podstawie </a:t>
            </a:r>
            <a:r>
              <a:rPr lang="pl-PL" sz="2400" i="1" dirty="0" smtClean="0"/>
              <a:t>programowej;</a:t>
            </a:r>
            <a:endParaRPr lang="pl-PL" sz="2400" i="1" dirty="0"/>
          </a:p>
          <a:p>
            <a:pPr lvl="0"/>
            <a:r>
              <a:rPr lang="pl-PL" sz="2400" i="1" dirty="0"/>
              <a:t>Uczniowie są </a:t>
            </a:r>
            <a:r>
              <a:rPr lang="pl-PL" sz="2400" i="1" dirty="0" smtClean="0"/>
              <a:t>aktywni;</a:t>
            </a:r>
            <a:endParaRPr lang="pl-PL" sz="2400" i="1" dirty="0"/>
          </a:p>
          <a:p>
            <a:pPr lvl="0"/>
            <a:r>
              <a:rPr lang="pl-PL" sz="2400" i="1" dirty="0"/>
              <a:t>Szkoła lub placówka współpracuje ze środowiskiem lokalnym 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>na </a:t>
            </a:r>
            <a:r>
              <a:rPr lang="pl-PL" sz="2400" i="1" dirty="0"/>
              <a:t>rzecz wzajemnego </a:t>
            </a:r>
            <a:r>
              <a:rPr lang="pl-PL" sz="2400" i="1" dirty="0" smtClean="0"/>
              <a:t>rozwoju.</a:t>
            </a:r>
            <a:endParaRPr lang="pl-PL" sz="2400" i="1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101537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I WNIOSKI Z EWALUACJI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82453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Wymaganie: </a:t>
            </a:r>
          </a:p>
          <a:p>
            <a:pPr marL="0" indent="0" algn="just">
              <a:buNone/>
              <a:tabLst>
                <a:tab pos="90488" algn="l"/>
              </a:tabLst>
            </a:pP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Uczniowie nabywają wiadomości i umiejętności określone </a:t>
            </a:r>
            <a: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w</a:t>
            </a:r>
            <a:r>
              <a:rPr lang="pl-PL" b="1" i="1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podstawie programowej </a:t>
            </a:r>
          </a:p>
          <a:p>
            <a:pPr marL="342900" indent="-342900" algn="just">
              <a:buNone/>
            </a:pPr>
            <a:endParaRPr lang="pl-PL" sz="1100" b="1" i="1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dirty="0" smtClean="0">
                <a:cs typeface="Times New Roman" panose="02020603050405020304" pitchFamily="18" charset="0"/>
              </a:rPr>
              <a:t>Podstawa programowa realizowana jest z wykorzystaniem warunków i sposobów jej realizacji.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spc="-100" dirty="0" smtClean="0">
                <a:cs typeface="Times New Roman" panose="02020603050405020304" pitchFamily="18" charset="0"/>
              </a:rPr>
              <a:t>Nauczyciele </a:t>
            </a:r>
            <a:r>
              <a:rPr lang="pl-PL" u="sng" spc="-100" dirty="0" smtClean="0">
                <a:cs typeface="Times New Roman" panose="02020603050405020304" pitchFamily="18" charset="0"/>
              </a:rPr>
              <a:t>podczas zajęć edukacyjnych w niewielkim stopniu </a:t>
            </a:r>
            <a:r>
              <a:rPr lang="pl-PL" u="sng" dirty="0" smtClean="0">
                <a:cs typeface="Times New Roman" panose="02020603050405020304" pitchFamily="18" charset="0"/>
              </a:rPr>
              <a:t>rozwijają umiejętności: pracy zespołowej, rozwiązywania </a:t>
            </a:r>
            <a:r>
              <a:rPr lang="pl-PL" u="sng" spc="-130" dirty="0" smtClean="0">
                <a:cs typeface="Times New Roman" panose="02020603050405020304" pitchFamily="18" charset="0"/>
              </a:rPr>
              <a:t>problemów</a:t>
            </a:r>
            <a:r>
              <a:rPr lang="pl-PL" spc="-130" dirty="0" smtClean="0">
                <a:cs typeface="Times New Roman" panose="02020603050405020304" pitchFamily="18" charset="0"/>
              </a:rPr>
              <a:t>, rozumowania naukowego, prowadzenia doświadczeń</a:t>
            </a:r>
            <a:r>
              <a:rPr lang="pl-PL" dirty="0" smtClean="0">
                <a:cs typeface="Times New Roman" panose="02020603050405020304" pitchFamily="18" charset="0"/>
              </a:rPr>
              <a:t>, </a:t>
            </a:r>
            <a:r>
              <a:rPr lang="pl-PL" spc="-100" dirty="0" smtClean="0">
                <a:cs typeface="Times New Roman" panose="02020603050405020304" pitchFamily="18" charset="0"/>
              </a:rPr>
              <a:t>eksperymentów, obserwacji przyrodniczych, </a:t>
            </a:r>
            <a:r>
              <a:rPr lang="pl-PL" u="sng" spc="-100" dirty="0" smtClean="0">
                <a:cs typeface="Times New Roman" panose="02020603050405020304" pitchFamily="18" charset="0"/>
              </a:rPr>
              <a:t>wnioskowania</a:t>
            </a:r>
            <a:r>
              <a:rPr lang="pl-PL" u="sng" dirty="0" smtClean="0">
                <a:cs typeface="Times New Roman" panose="02020603050405020304" pitchFamily="18" charset="0"/>
              </a:rPr>
              <a:t>, argumentowania</a:t>
            </a:r>
            <a:r>
              <a:rPr lang="pl-PL" dirty="0" smtClean="0">
                <a:cs typeface="Times New Roman" panose="02020603050405020304" pitchFamily="18" charset="0"/>
              </a:rPr>
              <a:t>, stosowania narzędzi informatyki oraz matematyki w życiu codziennym oraz komunikowania się w języku obcym.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74181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0358"/>
          </a:xfr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680230"/>
              </p:ext>
            </p:extLst>
          </p:nvPr>
        </p:nvGraphicFramePr>
        <p:xfrm>
          <a:off x="1" y="0"/>
          <a:ext cx="9146493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5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03023">
                <a:tc gridSpan="2">
                  <a:txBody>
                    <a:bodyPr/>
                    <a:lstStyle/>
                    <a:p>
                      <a:pPr algn="l"/>
                      <a:endParaRPr lang="pl-PL" sz="3200" dirty="0"/>
                    </a:p>
                    <a:p>
                      <a:pPr algn="l"/>
                      <a:r>
                        <a:rPr lang="pl-PL" sz="3200" dirty="0"/>
                        <a:t>Plan</a:t>
                      </a:r>
                      <a:r>
                        <a:rPr lang="pl-PL" sz="3200" baseline="0" dirty="0"/>
                        <a:t>  spotkania</a:t>
                      </a:r>
                    </a:p>
                    <a:p>
                      <a:pPr algn="l"/>
                      <a:endParaRPr lang="pl-PL" sz="3200" dirty="0"/>
                    </a:p>
                  </a:txBody>
                  <a:tcPr marL="486000" marR="61200" marT="108000" marB="28800">
                    <a:solidFill>
                      <a:srgbClr val="25AA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9047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1.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Wprowadzenie. </a:t>
                      </a: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9753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2.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Polityka oświatowa państwa, priorytety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i projekt planu</a:t>
                      </a:r>
                      <a:r>
                        <a:rPr lang="pl-PL" altLang="pl-PL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 </a:t>
                      </a: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nadzoru.</a:t>
                      </a:r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3376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3.</a:t>
                      </a: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Wyniki i wnioski </a:t>
                      </a:r>
                      <a:r>
                        <a:rPr lang="pl-PL" sz="2000" b="1" dirty="0" smtClean="0">
                          <a:solidFill>
                            <a:srgbClr val="1C1C4E"/>
                          </a:solidFill>
                        </a:rPr>
                        <a:t>ze</a:t>
                      </a:r>
                      <a:r>
                        <a:rPr lang="pl-PL" sz="2000" b="1" dirty="0" smtClean="0"/>
                        <a:t> </a:t>
                      </a:r>
                      <a:r>
                        <a:rPr lang="pl-PL" sz="2000" b="1" dirty="0" smtClean="0">
                          <a:solidFill>
                            <a:srgbClr val="002060"/>
                          </a:solidFill>
                        </a:rPr>
                        <a:t>sprawowanego nadzoru pedagogicznego.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:a16="http://schemas.microsoft.com/office/drawing/2014/main" xmlns="" val="937440401"/>
                  </a:ext>
                </a:extLst>
              </a:tr>
              <a:tr h="864698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4.</a:t>
                      </a:r>
                      <a:endParaRPr lang="pl-PL" altLang="pl-PL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Wykład.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18102">
                <a:tc>
                  <a:txBody>
                    <a:bodyPr/>
                    <a:lstStyle/>
                    <a:p>
                      <a:pPr marL="0" algn="r" defTabSz="13716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pl-PL" altLang="pl-PL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5.</a:t>
                      </a:r>
                      <a:endParaRPr lang="pl-PL" altLang="pl-PL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1200" marR="61200" marT="90000" marB="28800"/>
                </a:tc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Podsumowanie.</a:t>
                      </a:r>
                    </a:p>
                    <a:p>
                      <a:pPr marL="0" algn="l" defTabSz="13716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lang="pl-PL" altLang="pl-PL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Lato Black" panose="020F0502020204030203" pitchFamily="34" charset="0"/>
                        <a:cs typeface="Lato Black" panose="020F0502020204030203" pitchFamily="34" charset="0"/>
                      </a:endParaRPr>
                    </a:p>
                  </a:txBody>
                  <a:tcPr marL="60959" marR="60959" marT="30479" marB="30479"/>
                </a:tc>
                <a:extLst>
                  <a:ext uri="{0D108BD9-81ED-4DB2-BD59-A6C34878D82A}">
                    <a16:rowId xmlns:a16="http://schemas.microsoft.com/office/drawing/2014/main" xmlns="" val="2025987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78233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I WNIOSKI Z EWALUACJI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Wymaganie: </a:t>
            </a:r>
          </a:p>
          <a:p>
            <a:pPr>
              <a:buNone/>
            </a:pPr>
            <a:r>
              <a:rPr lang="pl-PL" sz="2400" b="1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Uczniowie są aktywni</a:t>
            </a:r>
            <a:endParaRPr lang="pl-PL" sz="1000" b="1" i="1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400" dirty="0">
                <a:cs typeface="Times New Roman" panose="02020603050405020304" pitchFamily="18" charset="0"/>
              </a:rPr>
              <a:t>Nauczyciele podczas zajęć lekcyjnych nie zawsze stwarzają </a:t>
            </a:r>
            <a:r>
              <a:rPr lang="pl-PL" sz="2400" spc="-100" dirty="0">
                <a:cs typeface="Times New Roman" panose="02020603050405020304" pitchFamily="18" charset="0"/>
              </a:rPr>
              <a:t>uczniom sytuacje, które sprzyjają ich aktywności, współpracy </a:t>
            </a:r>
            <a:r>
              <a:rPr lang="pl-PL" sz="2400" spc="-100" dirty="0" smtClean="0">
                <a:cs typeface="Times New Roman" panose="02020603050405020304" pitchFamily="18" charset="0"/>
              </a:rPr>
              <a:t/>
            </a:r>
            <a:br>
              <a:rPr lang="pl-PL" sz="2400" spc="-100" dirty="0" smtClean="0">
                <a:cs typeface="Times New Roman" panose="02020603050405020304" pitchFamily="18" charset="0"/>
              </a:rPr>
            </a:br>
            <a:r>
              <a:rPr lang="pl-PL" sz="2400" dirty="0" smtClean="0">
                <a:cs typeface="Times New Roman" panose="02020603050405020304" pitchFamily="18" charset="0"/>
              </a:rPr>
              <a:t>i </a:t>
            </a:r>
            <a:r>
              <a:rPr lang="pl-PL" sz="2400" dirty="0">
                <a:cs typeface="Times New Roman" panose="02020603050405020304" pitchFamily="18" charset="0"/>
              </a:rPr>
              <a:t>zaangażowaniu.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400" spc="-100" dirty="0" smtClean="0">
                <a:cs typeface="Times New Roman" panose="02020603050405020304" pitchFamily="18" charset="0"/>
              </a:rPr>
              <a:t>Uczniowie współpracują ze sobą w inicjowaniu i realizowaniu </a:t>
            </a:r>
            <a:r>
              <a:rPr lang="pl-PL" sz="2400" dirty="0" smtClean="0">
                <a:cs typeface="Times New Roman" panose="02020603050405020304" pitchFamily="18" charset="0"/>
              </a:rPr>
              <a:t>przedsięwzięć prospołecznych, zwłaszcza charytatywnych.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200" dirty="0" smtClean="0"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602145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365127"/>
            <a:ext cx="7886700" cy="104764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886700" cy="46201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600" b="1" dirty="0" smtClean="0"/>
              <a:t>1. Bezpieczeństwo dzieci w przedszkolu </a:t>
            </a:r>
            <a:r>
              <a:rPr lang="pl-PL" sz="2600" dirty="0" smtClean="0"/>
              <a:t>(godność dziecka, prawo </a:t>
            </a:r>
            <a:r>
              <a:rPr lang="pl-PL" sz="2600" dirty="0"/>
              <a:t>do szacunku</a:t>
            </a:r>
            <a:r>
              <a:rPr lang="pl-PL" sz="2600" dirty="0" smtClean="0"/>
              <a:t>, </a:t>
            </a:r>
            <a:r>
              <a:rPr lang="pl-PL" sz="2600" spc="-100" dirty="0"/>
              <a:t>zapewnienie </a:t>
            </a:r>
            <a:r>
              <a:rPr lang="pl-PL" sz="2600" spc="-100" dirty="0" smtClean="0"/>
              <a:t>opieki</a:t>
            </a:r>
            <a:r>
              <a:rPr lang="pl-PL" sz="2600" dirty="0" smtClean="0"/>
              <a:t>)</a:t>
            </a:r>
          </a:p>
          <a:p>
            <a:pPr algn="just"/>
            <a:r>
              <a:rPr lang="pl-PL" sz="2600" spc="-100" dirty="0" smtClean="0"/>
              <a:t>wsparcie dla dzieci </a:t>
            </a:r>
            <a:r>
              <a:rPr lang="pl-PL" sz="2600" dirty="0" smtClean="0"/>
              <a:t>nieradzących </a:t>
            </a:r>
            <a:r>
              <a:rPr lang="pl-PL" sz="2600" dirty="0"/>
              <a:t>sobie z emocjami</a:t>
            </a:r>
          </a:p>
          <a:p>
            <a:pPr algn="just"/>
            <a:r>
              <a:rPr lang="pl-PL" sz="2600" spc="-100" dirty="0" smtClean="0"/>
              <a:t>brak </a:t>
            </a:r>
            <a:r>
              <a:rPr lang="pl-PL" sz="2600" spc="-100" dirty="0"/>
              <a:t>opieki nad dziećmi </a:t>
            </a:r>
            <a:r>
              <a:rPr lang="pl-PL" sz="2600" spc="-100" dirty="0" smtClean="0"/>
              <a:t>(samowolne opuszczenie przedszkola przez dziecko) lub </a:t>
            </a:r>
            <a:r>
              <a:rPr lang="pl-PL" sz="2600" spc="-100" dirty="0"/>
              <a:t>jej sprawowanie przez osobę nieupoważnioną</a:t>
            </a:r>
          </a:p>
          <a:p>
            <a:pPr algn="just"/>
            <a:r>
              <a:rPr lang="pl-PL" sz="2600" spc="-100" dirty="0" smtClean="0"/>
              <a:t>znajomość zasad bezpiecznego </a:t>
            </a:r>
            <a:r>
              <a:rPr lang="pl-PL" sz="2600" spc="-100" dirty="0"/>
              <a:t>użytkowania urządzeń na placach </a:t>
            </a:r>
            <a:r>
              <a:rPr lang="pl-PL" sz="2600" spc="-100" dirty="0" smtClean="0"/>
              <a:t>zabaw przez dzieci; bezpieczne urządzenia</a:t>
            </a:r>
            <a:endParaRPr lang="pl-PL" sz="2600" spc="-100" dirty="0"/>
          </a:p>
          <a:p>
            <a:pPr algn="just"/>
            <a:r>
              <a:rPr lang="pl-PL" sz="2600" spc="-100" dirty="0" smtClean="0"/>
              <a:t>braki </a:t>
            </a:r>
            <a:r>
              <a:rPr lang="pl-PL" sz="2600" spc="-100" dirty="0"/>
              <a:t>w prowadzeniu dokumentacji wyjść i wycieczek</a:t>
            </a:r>
          </a:p>
          <a:p>
            <a:pPr algn="just"/>
            <a:r>
              <a:rPr lang="pl-PL" sz="2600" spc="-100" dirty="0"/>
              <a:t>przekraczanie liczby dzieci w oddziale (przedszkola niepubliczne</a:t>
            </a:r>
            <a:r>
              <a:rPr lang="pl-PL" sz="2600" spc="-100" dirty="0" smtClean="0"/>
              <a:t>)</a:t>
            </a:r>
          </a:p>
          <a:p>
            <a:pPr algn="just"/>
            <a:r>
              <a:rPr lang="pl-PL" sz="2600" dirty="0"/>
              <a:t>naruszanie praw dzieci przez nauczycieli, </a:t>
            </a:r>
            <a:r>
              <a:rPr lang="pl-PL" sz="2600" spc="-100" dirty="0"/>
              <a:t>niezapewnianie dzieciom prawa do godnego traktowania </a:t>
            </a:r>
          </a:p>
          <a:p>
            <a:pPr algn="just"/>
            <a:endParaRPr lang="pl-PL" sz="2600" spc="-100" dirty="0"/>
          </a:p>
          <a:p>
            <a:pPr marL="0" indent="0">
              <a:buNone/>
            </a:pPr>
            <a:r>
              <a:rPr lang="pl-PL" sz="2600" spc="-100" dirty="0" smtClean="0"/>
              <a:t>Liczba </a:t>
            </a:r>
            <a:r>
              <a:rPr lang="pl-PL" sz="2600" spc="-100" dirty="0"/>
              <a:t>spraw w tym zakresie kierowana do </a:t>
            </a:r>
            <a:r>
              <a:rPr lang="pl-PL" sz="2600" spc="-100" dirty="0" smtClean="0"/>
              <a:t>WNP - </a:t>
            </a:r>
            <a:r>
              <a:rPr lang="pl-PL" sz="2600" spc="-100" dirty="0"/>
              <a:t>tendencja </a:t>
            </a:r>
            <a:r>
              <a:rPr lang="pl-PL" sz="2600" dirty="0" smtClean="0"/>
              <a:t>wzrostowa </a:t>
            </a:r>
            <a:br>
              <a:rPr lang="pl-PL" sz="2600" dirty="0" smtClean="0"/>
            </a:br>
            <a:r>
              <a:rPr lang="pl-PL" sz="2600" dirty="0" smtClean="0"/>
              <a:t>(76 kontroli doraźnych; w roku ubiegłym 58).</a:t>
            </a: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66684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5870" y="40466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</a:t>
            </a:r>
            <a:r>
              <a:rPr lang="pl-PL" sz="2800" b="1" dirty="0" smtClean="0">
                <a:latin typeface="+mn-lt"/>
              </a:rPr>
              <a:t>ZMIANY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l-PL" sz="2600" b="1" dirty="0"/>
              <a:t>Pomoc psychologiczno-pedagogiczna </a:t>
            </a:r>
            <a:r>
              <a:rPr lang="pl-PL" sz="2600" b="1" dirty="0" smtClean="0"/>
              <a:t/>
            </a:r>
            <a:br>
              <a:rPr lang="pl-PL" sz="2600" b="1" dirty="0" smtClean="0"/>
            </a:br>
            <a:r>
              <a:rPr lang="pl-PL" sz="2600" dirty="0" smtClean="0"/>
              <a:t>(kontrole planowe 86, </a:t>
            </a:r>
            <a:r>
              <a:rPr lang="pl-PL" sz="2600" i="1" dirty="0" smtClean="0"/>
              <a:t>w przedszkolach 35</a:t>
            </a:r>
            <a:r>
              <a:rPr lang="pl-PL" sz="2600" dirty="0" smtClean="0"/>
              <a:t>; doraźne </a:t>
            </a:r>
            <a:r>
              <a:rPr lang="pl-PL" sz="26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36, </a:t>
            </a:r>
            <a:r>
              <a:rPr lang="pl-PL" sz="2600" i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w przedszkolach </a:t>
            </a:r>
            <a:r>
              <a:rPr lang="pl-PL" sz="26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pl-PL" sz="2600" dirty="0" smtClean="0"/>
              <a:t>)</a:t>
            </a:r>
            <a:endParaRPr lang="pl-PL" sz="2600" dirty="0"/>
          </a:p>
          <a:p>
            <a:pPr lvl="0" algn="just"/>
            <a:r>
              <a:rPr lang="pl-PL" sz="2600" b="1" dirty="0"/>
              <a:t>współpraca z rodzicami </a:t>
            </a:r>
            <a:r>
              <a:rPr lang="pl-PL" sz="2600" dirty="0" smtClean="0"/>
              <a:t>dzieci (wymagana prawem) </a:t>
            </a:r>
            <a:br>
              <a:rPr lang="pl-PL" sz="2600" dirty="0" smtClean="0"/>
            </a:br>
            <a:r>
              <a:rPr lang="pl-PL" sz="2600" spc="-110" dirty="0" smtClean="0"/>
              <a:t>na etapie planowania, udzielania i wprowadzania ewentualnych </a:t>
            </a:r>
            <a:r>
              <a:rPr lang="pl-PL" sz="2600" dirty="0" smtClean="0"/>
              <a:t>zmian</a:t>
            </a:r>
            <a:endParaRPr lang="pl-PL" sz="2600" dirty="0">
              <a:solidFill>
                <a:srgbClr val="FF0000"/>
              </a:solidFill>
            </a:endParaRPr>
          </a:p>
          <a:p>
            <a:pPr lvl="0" algn="just"/>
            <a:r>
              <a:rPr lang="pl-PL" sz="2600" dirty="0" smtClean="0"/>
              <a:t>ocena </a:t>
            </a:r>
            <a:r>
              <a:rPr lang="pl-PL" sz="2600" dirty="0"/>
              <a:t>efektywności działań, wprowadzenia ewentualnej </a:t>
            </a:r>
            <a:r>
              <a:rPr lang="pl-PL" sz="2600" dirty="0" smtClean="0"/>
              <a:t>modyfikacji</a:t>
            </a:r>
          </a:p>
          <a:p>
            <a:pPr algn="just"/>
            <a:r>
              <a:rPr lang="pl-PL" sz="2600" dirty="0"/>
              <a:t>przydzielanie zajęć specjalistycznych nauczycielom niezgodnie z wymaganymi </a:t>
            </a:r>
            <a:r>
              <a:rPr lang="pl-PL" sz="2600" dirty="0" smtClean="0"/>
              <a:t>kwalifikacjami</a:t>
            </a:r>
          </a:p>
          <a:p>
            <a:pPr marL="0" indent="0" algn="just">
              <a:buNone/>
            </a:pPr>
            <a:endParaRPr lang="pl-PL" i="1" dirty="0"/>
          </a:p>
          <a:p>
            <a:pPr lvl="0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74116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868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latin typeface="+mn-lt"/>
              </a:rPr>
              <a:t>OBSZARY WYMAGAJĄCE JAKOŚCIOWEJ ZMIANY</a:t>
            </a:r>
            <a:br>
              <a:rPr lang="pl-PL" sz="3200" b="1" dirty="0">
                <a:latin typeface="+mn-lt"/>
              </a:rPr>
            </a:b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b="1" dirty="0" smtClean="0"/>
              <a:t>3. Kształcenie dzieci z </a:t>
            </a:r>
            <a:r>
              <a:rPr lang="pl-PL" b="1" dirty="0"/>
              <a:t>niepełnosprawnościami według Indywidualnego Programu </a:t>
            </a:r>
            <a:r>
              <a:rPr lang="pl-PL" b="1" dirty="0" smtClean="0"/>
              <a:t>Edukacyjno-Terapeutycznego </a:t>
            </a:r>
            <a:br>
              <a:rPr lang="pl-PL" b="1" dirty="0" smtClean="0"/>
            </a:br>
            <a:r>
              <a:rPr lang="pl-PL" b="1" dirty="0" smtClean="0"/>
              <a:t>w przedszkolach ogólnodostępnych </a:t>
            </a:r>
            <a:r>
              <a:rPr lang="pl-PL" b="1" dirty="0"/>
              <a:t>(edukacja włączająca</a:t>
            </a:r>
            <a:r>
              <a:rPr lang="pl-PL" b="1" dirty="0" smtClean="0"/>
              <a:t>) – często przepisy prawa stosowane są wybiórczo</a:t>
            </a:r>
            <a:endParaRPr lang="pl-PL" b="1" dirty="0"/>
          </a:p>
          <a:p>
            <a:pPr algn="just">
              <a:lnSpc>
                <a:spcPct val="120000"/>
              </a:lnSpc>
            </a:pPr>
            <a:r>
              <a:rPr lang="pl-PL" dirty="0"/>
              <a:t>współpraca z </a:t>
            </a:r>
            <a:r>
              <a:rPr lang="pl-PL" dirty="0" smtClean="0"/>
              <a:t>rodzicami</a:t>
            </a:r>
          </a:p>
          <a:p>
            <a:pPr algn="just">
              <a:buFontTx/>
              <a:buChar char="-"/>
            </a:pPr>
            <a:r>
              <a:rPr lang="pl-PL" dirty="0" smtClean="0"/>
              <a:t>ustala </a:t>
            </a:r>
            <a:r>
              <a:rPr lang="pl-PL" dirty="0"/>
              <a:t>się program bez </a:t>
            </a:r>
            <a:r>
              <a:rPr lang="pl-PL" dirty="0" smtClean="0"/>
              <a:t>udziału rodziców</a:t>
            </a:r>
          </a:p>
          <a:p>
            <a:pPr algn="just">
              <a:buFontTx/>
              <a:buChar char="-"/>
            </a:pPr>
            <a:r>
              <a:rPr lang="pl-PL" dirty="0" smtClean="0"/>
              <a:t>nie określa się </a:t>
            </a:r>
            <a:r>
              <a:rPr lang="pl-PL" dirty="0"/>
              <a:t>zakresu współpracy nauczycieli i specjalistów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rodzicami</a:t>
            </a:r>
            <a:endParaRPr lang="pl-PL" dirty="0"/>
          </a:p>
          <a:p>
            <a:pPr algn="just"/>
            <a:r>
              <a:rPr lang="pl-PL" dirty="0"/>
              <a:t>brak oceny </a:t>
            </a:r>
            <a:r>
              <a:rPr lang="pl-PL" dirty="0" smtClean="0"/>
              <a:t>efektywności </a:t>
            </a:r>
            <a:r>
              <a:rPr lang="pl-PL" dirty="0"/>
              <a:t>programu, ewentualnej modyfikacji,</a:t>
            </a:r>
          </a:p>
          <a:p>
            <a:pPr algn="just"/>
            <a:r>
              <a:rPr lang="pl-PL" dirty="0"/>
              <a:t>możliwość odwołania się w tym zakresie do doświadczeń </a:t>
            </a:r>
            <a:r>
              <a:rPr lang="pl-PL" dirty="0" smtClean="0"/>
              <a:t>przedszkoli i szkół specjalnych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i="1" dirty="0" smtClean="0"/>
              <a:t>Planowana kontrola w roku szkolnym 2019/2020</a:t>
            </a:r>
            <a:endParaRPr lang="pl-PL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51005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361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pl-PL" sz="2600" b="1" dirty="0" smtClean="0"/>
              <a:t>4. Relacje przedszkole – rodzice; zmiana oczekiwań rodziców</a:t>
            </a:r>
            <a:endParaRPr lang="pl-PL" sz="2400" b="1" dirty="0"/>
          </a:p>
          <a:p>
            <a:pPr algn="just"/>
            <a:r>
              <a:rPr lang="pl-PL" sz="2600" dirty="0"/>
              <a:t>nieinformowanie rodziców o zmianie oddziału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trakcie edukacji przedszkolnej</a:t>
            </a:r>
            <a:r>
              <a:rPr lang="pl-PL" sz="2600" dirty="0"/>
              <a:t> </a:t>
            </a:r>
            <a:r>
              <a:rPr lang="pl-PL" sz="2600" dirty="0" smtClean="0"/>
              <a:t>(w wyniku zmian organizacyjnych w przedszkolu)</a:t>
            </a:r>
            <a:endParaRPr lang="pl-PL" sz="2600" dirty="0"/>
          </a:p>
          <a:p>
            <a:pPr algn="just"/>
            <a:r>
              <a:rPr lang="pl-PL" sz="2600" spc="-100" dirty="0"/>
              <a:t>rodzice skonfliktowani, walczący o dziecko – przedszkole </a:t>
            </a:r>
            <a:r>
              <a:rPr lang="pl-PL" sz="2600" spc="-100" dirty="0" smtClean="0"/>
              <a:t/>
            </a:r>
            <a:br>
              <a:rPr lang="pl-PL" sz="2600" spc="-100" dirty="0" smtClean="0"/>
            </a:br>
            <a:r>
              <a:rPr lang="pl-PL" sz="2600" spc="-100" dirty="0" smtClean="0"/>
              <a:t>nie </a:t>
            </a:r>
            <a:r>
              <a:rPr lang="pl-PL" sz="2600" spc="-100" dirty="0"/>
              <a:t>jest </a:t>
            </a:r>
            <a:r>
              <a:rPr lang="pl-PL" sz="2600" dirty="0"/>
              <a:t>stroną w konflikcie</a:t>
            </a:r>
          </a:p>
          <a:p>
            <a:pPr lvl="0" algn="just"/>
            <a:r>
              <a:rPr lang="pl-PL" sz="2600" spc="-100" dirty="0" smtClean="0"/>
              <a:t>brak poczucia </a:t>
            </a:r>
            <a:r>
              <a:rPr lang="pl-PL" sz="2600" spc="-100" dirty="0"/>
              <a:t>wpływu i sprawstwa rodziców w odniesieniu </a:t>
            </a:r>
            <a:r>
              <a:rPr lang="pl-PL" sz="2600" spc="-100" dirty="0" smtClean="0"/>
              <a:t/>
            </a:r>
            <a:br>
              <a:rPr lang="pl-PL" sz="2600" spc="-100" dirty="0" smtClean="0"/>
            </a:br>
            <a:r>
              <a:rPr lang="pl-PL" sz="2600" dirty="0" smtClean="0"/>
              <a:t>do </a:t>
            </a:r>
            <a:r>
              <a:rPr lang="pl-PL" sz="2600" dirty="0"/>
              <a:t>procesu </a:t>
            </a:r>
            <a:r>
              <a:rPr lang="pl-PL" sz="2600" dirty="0" smtClean="0"/>
              <a:t>edukacyjnego i wychowawczego </a:t>
            </a:r>
            <a:endParaRPr lang="pl-PL" sz="2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313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OBSZARY WYMAGAJĄCE JAKOŚCIOWEJ ZMIANY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7975798" cy="462017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600" b="1" dirty="0" smtClean="0"/>
              <a:t>5. Spójność </a:t>
            </a:r>
            <a:r>
              <a:rPr lang="pl-PL" sz="2600" b="1" dirty="0"/>
              <a:t>działań nauczycieli poszczególnych szkół </a:t>
            </a:r>
            <a:r>
              <a:rPr lang="pl-PL" sz="2600" b="1" dirty="0" smtClean="0"/>
              <a:t/>
            </a:r>
            <a:br>
              <a:rPr lang="pl-PL" sz="2600" b="1" dirty="0" smtClean="0"/>
            </a:br>
            <a:r>
              <a:rPr lang="pl-PL" sz="2600" b="1" dirty="0" smtClean="0"/>
              <a:t>i placówek</a:t>
            </a:r>
          </a:p>
          <a:p>
            <a:pPr algn="just"/>
            <a:r>
              <a:rPr lang="pl-PL" sz="2600" spc="-100" dirty="0" smtClean="0"/>
              <a:t>przestrzeganie prawa przez wszystkich nauczycieli; lojalność </a:t>
            </a:r>
            <a:br>
              <a:rPr lang="pl-PL" sz="2600" spc="-100" dirty="0" smtClean="0"/>
            </a:br>
            <a:r>
              <a:rPr lang="pl-PL" sz="2600" dirty="0" smtClean="0"/>
              <a:t>i respektowanie przyjętych w szkole zasad</a:t>
            </a:r>
            <a:endParaRPr lang="pl-PL" sz="2600" dirty="0"/>
          </a:p>
          <a:p>
            <a:pPr lvl="0" algn="just"/>
            <a:r>
              <a:rPr lang="pl-PL" sz="2600" dirty="0"/>
              <a:t>znajomości kompetencji rady </a:t>
            </a:r>
            <a:r>
              <a:rPr lang="pl-PL" sz="2600" dirty="0" smtClean="0"/>
              <a:t>pedagogicznej</a:t>
            </a:r>
            <a:r>
              <a:rPr lang="pl-PL" sz="2600" dirty="0"/>
              <a:t> </a:t>
            </a:r>
            <a:r>
              <a:rPr lang="pl-PL" sz="2600" dirty="0" smtClean="0"/>
              <a:t>oraz zakresu zadań </a:t>
            </a:r>
            <a:r>
              <a:rPr lang="pl-PL" sz="2600" dirty="0"/>
              <a:t>i </a:t>
            </a:r>
            <a:r>
              <a:rPr lang="pl-PL" sz="2600" dirty="0" smtClean="0"/>
              <a:t>odpowiedzialności </a:t>
            </a:r>
            <a:r>
              <a:rPr lang="pl-PL" sz="2600" dirty="0"/>
              <a:t>dyrektora </a:t>
            </a:r>
            <a:r>
              <a:rPr lang="pl-PL" sz="2600" dirty="0" smtClean="0"/>
              <a:t>szkoły</a:t>
            </a:r>
          </a:p>
          <a:p>
            <a:pPr marL="0" lvl="0" indent="0" algn="just">
              <a:buNone/>
            </a:pPr>
            <a:r>
              <a:rPr lang="pl-PL" sz="2600" b="1" dirty="0" smtClean="0"/>
              <a:t>przydatne szczególnie w sytuacji kryzysowej</a:t>
            </a:r>
            <a:endParaRPr lang="pl-PL" sz="2600" b="1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5559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FDB94A-B678-4CE9-95DE-701210A7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Ważniejsze konferencje</a:t>
            </a:r>
            <a:br>
              <a:rPr lang="pl-PL" b="1" dirty="0"/>
            </a:br>
            <a:r>
              <a:rPr lang="pl-PL" sz="3200" b="1" dirty="0"/>
              <a:t>rok szkolny 2018/2019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FCA5AA4-D69D-44AB-88F8-08701FC6D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Wielkopolski Kongres Zawodowy - 27 marca 2019 r., Centrum Badań i Rozwoju Nowoczesnych Technologii                                           w </a:t>
            </a:r>
            <a:r>
              <a:rPr lang="pl-PL" dirty="0" err="1"/>
              <a:t>Grzymysławicach</a:t>
            </a:r>
            <a:r>
              <a:rPr lang="pl-PL" dirty="0"/>
              <a:t> k. Wrześni.</a:t>
            </a:r>
          </a:p>
          <a:p>
            <a:r>
              <a:rPr lang="pl-PL" dirty="0"/>
              <a:t>4 konferencje metodyczne dla nauczycieli szkół ponadpodstawowych z zakresu matematyki, chemii                                    (4 czerwca 2019 r.) oraz języka polskiego i fizyki (12 czerwca 2019 r.).</a:t>
            </a:r>
          </a:p>
          <a:p>
            <a:r>
              <a:rPr lang="pl-PL" dirty="0"/>
              <a:t>„Partnerzy w kształceniu zawodowym z wykorzystaniem nowej podstawy programowej” konferencja we Wronkach </a:t>
            </a:r>
          </a:p>
          <a:p>
            <a:r>
              <a:rPr lang="pl-PL" dirty="0"/>
              <a:t>„Wdrożenie nowej podstawy programowej kształcenia </a:t>
            </a:r>
            <a:r>
              <a:rPr lang="pl-PL" dirty="0" smtClean="0"/>
              <a:t>ogólnego w </a:t>
            </a:r>
            <a:r>
              <a:rPr lang="pl-PL" dirty="0"/>
              <a:t>szkole ponadpodstawowej” – konferencja dla </a:t>
            </a:r>
            <a:r>
              <a:rPr lang="pl-PL" dirty="0" smtClean="0"/>
              <a:t>dyrektorów </a:t>
            </a:r>
            <a:r>
              <a:rPr lang="pl-PL" dirty="0"/>
              <a:t>oraz cykl konferencji </a:t>
            </a:r>
            <a:r>
              <a:rPr lang="pl-PL" dirty="0" smtClean="0"/>
              <a:t>i </a:t>
            </a:r>
            <a:r>
              <a:rPr lang="pl-PL" dirty="0"/>
              <a:t>warsztatów dla nauczycieli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56245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2577557"/>
              </p:ext>
            </p:extLst>
          </p:nvPr>
        </p:nvGraphicFramePr>
        <p:xfrm>
          <a:off x="-36511" y="0"/>
          <a:ext cx="9180511" cy="8196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245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8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r>
                        <a:rPr lang="pl-PL" sz="3200" dirty="0">
                          <a:effectLst/>
                        </a:rPr>
                        <a:t>PODSTAWOWE KIERUNKI REALIZACJI POLITYKI OŚWIATOWEJ PAŃSTWA W ROKU SZKOLNYM 2019/2020</a:t>
                      </a:r>
                      <a:endParaRPr lang="pl-PL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Profilaktyka uzależnień w szkołach i placówkach oświatowych.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Wychowanie do wartości przez kształtowanie postaw obywatelskich i patriotycznych.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3. 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Wdrażanie nowej podstawy programowej kształcenia ogólnego        w szkołach podstawowych i ponadpodstawowych.</a:t>
                      </a: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43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4.</a:t>
                      </a:r>
                      <a:endParaRPr lang="pl-P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Rozwijanie kompetencji matematycznych uczniów.</a:t>
                      </a:r>
                    </a:p>
                  </a:txBody>
                  <a:tcPr marL="48324" marR="48324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5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Rozwijanie kreatywności, przedsiębiorczości i kompetencji cyfrowych uczniów.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0303870"/>
                  </a:ext>
                </a:extLst>
              </a:tr>
              <a:tr h="6775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Tworzenie oferty programowej w kształceniu zawodowym. Wdrażanie nowych podstaw programowych kształcenia w zawodach szkolnictwa branżowego.</a:t>
                      </a:r>
                    </a:p>
                  </a:txBody>
                  <a:tcPr marL="48324" marR="48324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571807610"/>
                  </a:ext>
                </a:extLst>
              </a:tr>
              <a:tr h="13066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24" marR="48324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9303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PLANU NADZORU PEDAGOGICZNEGO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SZKOŁAMI I PLACÓWKAMI WOJEWÓDZTWA WIELKOPOLSKIEGO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2019/2020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11615010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16024"/>
            <a:ext cx="7886700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kontroli planowych</a:t>
            </a:r>
            <a:r>
              <a:rPr lang="pl-PL" altLang="pl-PL" sz="3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:</a:t>
            </a:r>
            <a:r>
              <a:rPr lang="pl-PL" altLang="pl-PL" sz="6000" dirty="0"/>
              <a:t/>
            </a:r>
            <a:br>
              <a:rPr lang="pl-PL" altLang="pl-PL" sz="6000" dirty="0"/>
            </a:br>
            <a:endParaRPr lang="pl-PL" sz="6000" dirty="0"/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xmlns="" id="{C423C9BC-BF3D-4D9A-AF6F-06E714B92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9669349"/>
              </p:ext>
            </p:extLst>
          </p:nvPr>
        </p:nvGraphicFramePr>
        <p:xfrm>
          <a:off x="0" y="620688"/>
          <a:ext cx="9144001" cy="6095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88">
                  <a:extLst>
                    <a:ext uri="{9D8B030D-6E8A-4147-A177-3AD203B41FA5}">
                      <a16:colId xmlns:a16="http://schemas.microsoft.com/office/drawing/2014/main" xmlns="" val="1213127344"/>
                    </a:ext>
                  </a:extLst>
                </a:gridCol>
                <a:gridCol w="4080421">
                  <a:extLst>
                    <a:ext uri="{9D8B030D-6E8A-4147-A177-3AD203B41FA5}">
                      <a16:colId xmlns:a16="http://schemas.microsoft.com/office/drawing/2014/main" xmlns="" val="106157113"/>
                    </a:ext>
                  </a:extLst>
                </a:gridCol>
                <a:gridCol w="2313196">
                  <a:extLst>
                    <a:ext uri="{9D8B030D-6E8A-4147-A177-3AD203B41FA5}">
                      <a16:colId xmlns:a16="http://schemas.microsoft.com/office/drawing/2014/main" xmlns="" val="3381903037"/>
                    </a:ext>
                  </a:extLst>
                </a:gridCol>
                <a:gridCol w="2313196">
                  <a:extLst>
                    <a:ext uri="{9D8B030D-6E8A-4147-A177-3AD203B41FA5}">
                      <a16:colId xmlns:a16="http://schemas.microsoft.com/office/drawing/2014/main" xmlns="" val="100497482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pl-PL" sz="1400" b="0" dirty="0"/>
                        <a:t>Lp.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Kierunki realizacji zadań </a:t>
                      </a:r>
                      <a:br>
                        <a:rPr lang="pl-PL" sz="1400" b="0" dirty="0"/>
                      </a:br>
                      <a:r>
                        <a:rPr lang="pl-PL" sz="1400" b="0" dirty="0"/>
                        <a:t>z zakresu nadzoru pedagogicznego 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Typ szkoły/rodzaj placówki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004786"/>
                  </a:ext>
                </a:extLst>
              </a:tr>
              <a:tr h="761216">
                <a:tc>
                  <a:txBody>
                    <a:bodyPr/>
                    <a:lstStyle/>
                    <a:p>
                      <a:r>
                        <a:rPr lang="pl-PL" sz="1400" b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funkcjonowania monitoringu wizyjnego w szkołach.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publiczne szkoły podstawowe, publiczne szkoły ponadpodstawowe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5% </a:t>
                      </a:r>
                    </a:p>
                    <a:p>
                      <a:r>
                        <a:rPr lang="pl-PL" sz="1400" b="0" dirty="0"/>
                        <a:t>luty – czerwiec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159381"/>
                  </a:ext>
                </a:extLst>
              </a:tr>
              <a:tr h="1306408">
                <a:tc>
                  <a:txBody>
                    <a:bodyPr/>
                    <a:lstStyle/>
                    <a:p>
                      <a:r>
                        <a:rPr lang="pl-PL" sz="1400" b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organizowania zajęć           w grupie do pięciu uczniów lub w formie indywidualnej oraz udzielania uczniom pomocy psychologiczno-pedagogicznej w formie zindywidualizowanej ścieżki kształcenia.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szkoły ogólnodostępne, </a:t>
                      </a:r>
                    </a:p>
                    <a:p>
                      <a:r>
                        <a:rPr lang="pl-PL" sz="1400" b="0" dirty="0"/>
                        <a:t>szkoły integracyjne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5% </a:t>
                      </a:r>
                    </a:p>
                    <a:p>
                      <a:r>
                        <a:rPr lang="pl-PL" sz="1400" b="0" dirty="0"/>
                        <a:t>styczeń – marzec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23938"/>
                  </a:ext>
                </a:extLst>
              </a:tr>
              <a:tr h="1711453">
                <a:tc>
                  <a:txBody>
                    <a:bodyPr/>
                    <a:lstStyle/>
                    <a:p>
                      <a:r>
                        <a:rPr lang="pl-PL" sz="1400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z przepisami prawa wydawania orzeczeń            o potrzebie kształcenia specjalnego w zakresie dotyczącym organizacji zajęć w grupie do pięciu uczniów lub w formie indywidualnej oraz opinii w sprawie objęcia ucznia pomocą psychologiczno-pedagogiczną w formie zindywidualizowanej ścieżki kształcenia.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publiczne poradnie psychologiczno-pedagogiczne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50%</a:t>
                      </a: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/>
                        <a:t>styczeń – marzec 2020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7589254"/>
                  </a:ext>
                </a:extLst>
              </a:tr>
              <a:tr h="872210">
                <a:tc>
                  <a:txBody>
                    <a:bodyPr/>
                    <a:lstStyle/>
                    <a:p>
                      <a:r>
                        <a:rPr lang="pl-PL" sz="1400" b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0" dirty="0"/>
                        <a:t>Zgodność oferty kształcenia zawodowego z nową klasyfikacją zawodów szkolnictwa branżowego.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branżowe szkoły I stopnia, technika, </a:t>
                      </a:r>
                    </a:p>
                    <a:p>
                      <a:r>
                        <a:rPr lang="pl-PL" sz="1400" b="0" dirty="0"/>
                        <a:t>szkoły policealne</a:t>
                      </a:r>
                    </a:p>
                    <a:p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15% szkół publicznych i 50% szkół niepublicznych prowadzących od 1 września 2019 r. kształcenie w zawodach w klasach/semestrach pierwszych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346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1956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9871346"/>
              </p:ext>
            </p:extLst>
          </p:nvPr>
        </p:nvGraphicFramePr>
        <p:xfrm>
          <a:off x="0" y="764703"/>
          <a:ext cx="9144000" cy="796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827">
                  <a:extLst>
                    <a:ext uri="{9D8B030D-6E8A-4147-A177-3AD203B41FA5}">
                      <a16:colId xmlns:a16="http://schemas.microsoft.com/office/drawing/2014/main" xmlns="" val="826162466"/>
                    </a:ext>
                  </a:extLst>
                </a:gridCol>
                <a:gridCol w="3461173">
                  <a:extLst>
                    <a:ext uri="{9D8B030D-6E8A-4147-A177-3AD203B41FA5}">
                      <a16:colId xmlns:a16="http://schemas.microsoft.com/office/drawing/2014/main" xmlns="" val="3647246097"/>
                    </a:ext>
                  </a:extLst>
                </a:gridCol>
              </a:tblGrid>
              <a:tr h="332337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Ministra Edukacji Narodowej 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(60% wszystkich ewaluacji w roku szkolnym)</a:t>
                      </a:r>
                    </a:p>
                  </a:txBody>
                  <a:tcPr marL="180000" marR="4674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999656"/>
                  </a:ext>
                </a:extLst>
              </a:tr>
              <a:tr h="415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Wymagania</a:t>
                      </a: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1671321004"/>
                  </a:ext>
                </a:extLst>
              </a:tr>
              <a:tr h="699986">
                <a:tc rowSpan="3"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wspomagania rozwoju i edukacji dzieci są zorganizowane w sposób sprzyjający uczeniu się.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Przedszkole wspomaga rozwój dzieci,                                           z uwzględnieniem ich indywidualnej sytuacji.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Rodzice są partnerami przedszkola.</a:t>
                      </a:r>
                    </a:p>
                    <a:p>
                      <a:pPr marL="285796" lvl="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przedszkola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2925910903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oddziały przedszkolne w szkołach podstawowych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3782645467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inne formy wychowania przedszkolnego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4211021161"/>
                  </a:ext>
                </a:extLst>
              </a:tr>
              <a:tr h="1152128">
                <a:tc rowSpan="2">
                  <a:txBody>
                    <a:bodyPr/>
                    <a:lstStyle/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Kształtowane są postawy i respektowane normy społeczne.</a:t>
                      </a:r>
                    </a:p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Szkoła lub placówka wspomaga rozwój uczniów,                          z uwzględnieniem ich indywidualnej sytuacji.</a:t>
                      </a:r>
                    </a:p>
                    <a:p>
                      <a:pPr marL="5580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Rodzice są partnerami szkoły lub placówki.</a:t>
                      </a:r>
                    </a:p>
                    <a:p>
                      <a:pPr marL="558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2136459549"/>
                  </a:ext>
                </a:extLst>
              </a:tr>
              <a:tr h="13681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ponadpodstawowe dla młodzieży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1577373598"/>
                  </a:ext>
                </a:extLst>
              </a:tr>
              <a:tr h="16105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30698402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6632"/>
            <a:ext cx="4896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3833778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2098385"/>
              </p:ext>
            </p:extLst>
          </p:nvPr>
        </p:nvGraphicFramePr>
        <p:xfrm>
          <a:off x="0" y="764703"/>
          <a:ext cx="9144000" cy="796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827">
                  <a:extLst>
                    <a:ext uri="{9D8B030D-6E8A-4147-A177-3AD203B41FA5}">
                      <a16:colId xmlns:a16="http://schemas.microsoft.com/office/drawing/2014/main" xmlns="" val="826162466"/>
                    </a:ext>
                  </a:extLst>
                </a:gridCol>
                <a:gridCol w="3461173">
                  <a:extLst>
                    <a:ext uri="{9D8B030D-6E8A-4147-A177-3AD203B41FA5}">
                      <a16:colId xmlns:a16="http://schemas.microsoft.com/office/drawing/2014/main" xmlns="" val="3647246097"/>
                    </a:ext>
                  </a:extLst>
                </a:gridCol>
              </a:tblGrid>
              <a:tr h="332337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Ministra Edukacji Narodowej 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(60% wszystkich ewaluacji w roku szkolnym)</a:t>
                      </a:r>
                    </a:p>
                  </a:txBody>
                  <a:tcPr marL="180000" marR="4674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999656"/>
                  </a:ext>
                </a:extLst>
              </a:tr>
              <a:tr h="415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Wymagania</a:t>
                      </a: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1671321004"/>
                  </a:ext>
                </a:extLst>
              </a:tr>
              <a:tr h="2788218">
                <a:tc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edukacyjne są zorganizowane w sposób sprzyjający uczeniu się.</a:t>
                      </a:r>
                    </a:p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Uczniowie nabywają wiadomości  i umiejętności określone w podstawie programowej.</a:t>
                      </a:r>
                    </a:p>
                    <a:p>
                      <a:pPr marL="285796" lvl="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dla dorosłych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2925910903"/>
                  </a:ext>
                </a:extLst>
              </a:tr>
              <a:tr h="2520280">
                <a:tc>
                  <a:txBody>
                    <a:bodyPr/>
                    <a:lstStyle/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Placówka zaspokaja potrzeby osób, instytucji                             i organizacji korzystających z oferty placówki.</a:t>
                      </a:r>
                    </a:p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Placówka współpracuje ze środowiskiem lokalnym       na rzecz wzajemnego rozwoju.</a:t>
                      </a:r>
                    </a:p>
                    <a:p>
                      <a:pPr marL="228691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Zarządzanie placówką służy jej rozwojowi.</a:t>
                      </a:r>
                    </a:p>
                    <a:p>
                      <a:pPr marL="5580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biblioteki pedagogiczne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2136459549"/>
                  </a:ext>
                </a:extLst>
              </a:tr>
              <a:tr h="16105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/>
                </a:tc>
                <a:extLst>
                  <a:ext uri="{0D108BD9-81ED-4DB2-BD59-A6C34878D82A}">
                    <a16:rowId xmlns:a16="http://schemas.microsoft.com/office/drawing/2014/main" xmlns="" val="30698402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16632"/>
            <a:ext cx="4896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16600363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2065063"/>
              </p:ext>
            </p:extLst>
          </p:nvPr>
        </p:nvGraphicFramePr>
        <p:xfrm>
          <a:off x="0" y="1196751"/>
          <a:ext cx="9144000" cy="5684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096">
                  <a:extLst>
                    <a:ext uri="{9D8B030D-6E8A-4147-A177-3AD203B41FA5}">
                      <a16:colId xmlns:a16="http://schemas.microsoft.com/office/drawing/2014/main" xmlns="" val="826162466"/>
                    </a:ext>
                  </a:extLst>
                </a:gridCol>
                <a:gridCol w="3707904">
                  <a:extLst>
                    <a:ext uri="{9D8B030D-6E8A-4147-A177-3AD203B41FA5}">
                      <a16:colId xmlns:a16="http://schemas.microsoft.com/office/drawing/2014/main" xmlns="" val="3647246097"/>
                    </a:ext>
                  </a:extLst>
                </a:gridCol>
              </a:tblGrid>
              <a:tr h="1925961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pl-PL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Ewaluacje problemowe wskazane przez Wielkopolskiego Kuratora Oświaty</a:t>
                      </a:r>
                      <a:r>
                        <a:rPr lang="pl-PL" sz="2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(40% wszystkich ewaluacji w roku szkolnym)</a:t>
                      </a:r>
                    </a:p>
                  </a:txBody>
                  <a:tcPr marL="252000" marR="4680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999656"/>
                  </a:ext>
                </a:extLst>
              </a:tr>
              <a:tr h="933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Wymagania</a:t>
                      </a:r>
                    </a:p>
                  </a:txBody>
                  <a:tcPr marL="90000" marR="46800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:a16="http://schemas.microsoft.com/office/drawing/2014/main" xmlns="" val="1671321004"/>
                  </a:ext>
                </a:extLst>
              </a:tr>
              <a:tr h="956642">
                <a:tc rowSpan="2">
                  <a:txBody>
                    <a:bodyPr/>
                    <a:lstStyle/>
                    <a:p>
                      <a:pPr marL="285796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Procesy edukacyjne są zorganizowane w sposób sprzyjający uczeniu się.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00" marR="46800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:a16="http://schemas.microsoft.com/office/drawing/2014/main" xmlns="" val="3497141422"/>
                  </a:ext>
                </a:extLst>
              </a:tr>
              <a:tr h="186764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pl-PL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49" marR="46749" marT="0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28675" indent="-8286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l-PL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ponadpodstawowe</a:t>
                      </a:r>
                    </a:p>
                  </a:txBody>
                  <a:tcPr marL="162000" marR="46800" marT="0" marB="0" anchor="ctr"/>
                </a:tc>
                <a:extLst>
                  <a:ext uri="{0D108BD9-81ED-4DB2-BD59-A6C34878D82A}">
                    <a16:rowId xmlns:a16="http://schemas.microsoft.com/office/drawing/2014/main" xmlns="" val="16214196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79929"/>
            <a:ext cx="53297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pl-PL" altLang="pl-PL" sz="3200" b="1" dirty="0">
                <a:solidFill>
                  <a:schemeClr val="dk1"/>
                </a:solidFill>
                <a:latin typeface="+mn-lt"/>
              </a:rPr>
              <a:t>W zakresie ewaluacji:</a:t>
            </a:r>
          </a:p>
        </p:txBody>
      </p:sp>
    </p:spTree>
    <p:extLst>
      <p:ext uri="{BB962C8B-B14F-4D97-AF65-F5344CB8AC3E}">
        <p14:creationId xmlns:p14="http://schemas.microsoft.com/office/powerpoint/2010/main" xmlns="" val="801490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501724" y="288032"/>
            <a:ext cx="9038828" cy="1196752"/>
          </a:xfrm>
        </p:spPr>
        <p:txBody>
          <a:bodyPr>
            <a:no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  <a:tabLst>
                <a:tab pos="180975" algn="l"/>
              </a:tabLst>
            </a:pPr>
            <a:r>
              <a:rPr lang="pl-PL" altLang="pl-PL" sz="3200" b="1" spc="3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 ZAKRESIE </a:t>
            </a:r>
            <a:r>
              <a:rPr lang="pl-PL" sz="3200" b="1" dirty="0">
                <a:latin typeface="+mn-lt"/>
              </a:rPr>
              <a:t>MONITOROWANIA</a:t>
            </a:r>
            <a:r>
              <a:rPr lang="pl-PL" altLang="pl-PL" sz="6000" spc="300" dirty="0"/>
              <a:t/>
            </a:r>
            <a:br>
              <a:rPr lang="pl-PL" altLang="pl-PL" sz="6000" spc="300" dirty="0"/>
            </a:br>
            <a:endParaRPr lang="pl-PL" sz="6000" spc="300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9386552"/>
              </p:ext>
            </p:extLst>
          </p:nvPr>
        </p:nvGraphicFramePr>
        <p:xfrm>
          <a:off x="1" y="836712"/>
          <a:ext cx="9143999" cy="60308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923">
                  <a:extLst>
                    <a:ext uri="{9D8B030D-6E8A-4147-A177-3AD203B41FA5}">
                      <a16:colId xmlns:a16="http://schemas.microsoft.com/office/drawing/2014/main" xmlns="" val="1725207911"/>
                    </a:ext>
                  </a:extLst>
                </a:gridCol>
                <a:gridCol w="4174514">
                  <a:extLst>
                    <a:ext uri="{9D8B030D-6E8A-4147-A177-3AD203B41FA5}">
                      <a16:colId xmlns:a16="http://schemas.microsoft.com/office/drawing/2014/main" xmlns="" val="3824867734"/>
                    </a:ext>
                  </a:extLst>
                </a:gridCol>
                <a:gridCol w="3328255">
                  <a:extLst>
                    <a:ext uri="{9D8B030D-6E8A-4147-A177-3AD203B41FA5}">
                      <a16:colId xmlns:a16="http://schemas.microsoft.com/office/drawing/2014/main" xmlns="" val="3719605840"/>
                    </a:ext>
                  </a:extLst>
                </a:gridCol>
                <a:gridCol w="1172307">
                  <a:extLst>
                    <a:ext uri="{9D8B030D-6E8A-4147-A177-3AD203B41FA5}">
                      <a16:colId xmlns:a16="http://schemas.microsoft.com/office/drawing/2014/main" xmlns="" val="83564767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KIERUNKI REALIZACJI ZADAŃ Z ZAKRESU NADZORU PEDAGOGICZNEGO 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SZKOŁY/RODZAJ PLACÓWKI</a:t>
                      </a:r>
                    </a:p>
                  </a:txBody>
                  <a:tcPr marL="56157" marR="561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LICZBA SZKÓŁ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PLACÓWEK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7059529"/>
                  </a:ext>
                </a:extLst>
              </a:tr>
              <a:tr h="612358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 rowSpan="2"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obowiązkowych zajęć wychowania fizycznego w szkole.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podstawowe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r>
                        <a:rPr lang="pl-PL" sz="240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styczeń – marzec 2020</a:t>
                      </a: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:a16="http://schemas.microsoft.com/office/drawing/2014/main" xmlns="" val="2013011204"/>
                  </a:ext>
                </a:extLst>
              </a:tr>
              <a:tr h="3243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 szkoły ponadpodstawowe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9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Przechodzenie uczniów ze szkół ogólnodostępnych do szkół specjalnych.</a:t>
                      </a:r>
                      <a:endParaRPr lang="pl-PL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ogólnodostępne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/>
                </a:tc>
                <a:extLst>
                  <a:ext uri="{0D108BD9-81ED-4DB2-BD59-A6C34878D82A}">
                    <a16:rowId xmlns:a16="http://schemas.microsoft.com/office/drawing/2014/main" xmlns="" val="3539618030"/>
                  </a:ext>
                </a:extLst>
              </a:tr>
              <a:tr h="174923">
                <a:tc row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Wspieranie potencjału rozwojowego uczniów 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stwarzanie warunków do ich </a:t>
                      </a:r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aktywnego 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pełnego uczestnictwa w życiu przedszkola, szkoły i placówki oraz w środowisku społecznym.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przedszkola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marL="0" marR="0" lvl="0" indent="0" algn="ctr" defTabSz="91430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styczeń – marzec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57" marR="56157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288129"/>
                  </a:ext>
                </a:extLst>
              </a:tr>
              <a:tr h="1749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szkoły ponadpodstawowe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83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młodzieżowe ośrodki 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67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młodzieżowe ośrodki socjoterapii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026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specjalne ośrodki szkolno-wychowawcze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specjalne ośrodki 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ośrodki rewalidacyjno-wychowawcze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92441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1260</Words>
  <Application>Microsoft Office PowerPoint</Application>
  <PresentationFormat>Pokaz na ekranie (4:3)</PresentationFormat>
  <Paragraphs>250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Slajd 1</vt:lpstr>
      <vt:lpstr>   </vt:lpstr>
      <vt:lpstr>Slajd 3</vt:lpstr>
      <vt:lpstr> </vt:lpstr>
      <vt:lpstr>W zakresie kontroli planowych: </vt:lpstr>
      <vt:lpstr>Slajd 6</vt:lpstr>
      <vt:lpstr>Slajd 7</vt:lpstr>
      <vt:lpstr>Slajd 8</vt:lpstr>
      <vt:lpstr>W ZAKRESIE MONITOROWANIA </vt:lpstr>
      <vt:lpstr>W ZAKRESIE MONITOROWANIA </vt:lpstr>
      <vt:lpstr> </vt:lpstr>
      <vt:lpstr>WYNIKI I WNIOSKI Z KONTROLI PLANOWYCH</vt:lpstr>
      <vt:lpstr>WYNIKI I WNIOSKI Z KONTROLI PLANOWYCH</vt:lpstr>
      <vt:lpstr>WYNIKI I WNIOSKI Z KONTROLI PLANOWYCH</vt:lpstr>
      <vt:lpstr>WYNIKI I WNIOSKI Z KONTROLI DORAŹNYCH </vt:lpstr>
      <vt:lpstr>WYNIKI I WNIOSKI Z NADZORU PEDAGOGICZNEGO  </vt:lpstr>
      <vt:lpstr>WYNIKI I WNIOSKI Z KONTROLI DORAŹNYCH</vt:lpstr>
      <vt:lpstr>WYNIKI I WNIOSKI Z EWALUACJI</vt:lpstr>
      <vt:lpstr>WYNIKI I WNIOSKI Z EWALUACJI</vt:lpstr>
      <vt:lpstr>WYNIKI I WNIOSKI Z EWALUACJI</vt:lpstr>
      <vt:lpstr>OBSZARY WYMAGAJĄCE JAKOŚCIOWEJ ZMIANY</vt:lpstr>
      <vt:lpstr>OBSZARY WYMAGAJĄCE JAKOŚCIOWEJ ZMIANY </vt:lpstr>
      <vt:lpstr>OBSZARY WYMAGAJĄCE JAKOŚCIOWEJ ZMIANY </vt:lpstr>
      <vt:lpstr>OBSZARY WYMAGAJĄCE JAKOŚCIOWEJ ZMIANY</vt:lpstr>
      <vt:lpstr>OBSZARY WYMAGAJĄCE JAKOŚCIOWEJ ZMIANY</vt:lpstr>
      <vt:lpstr>Ważniejsze konferencje rok szkolny 2018/2019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Agnieszka Sobocka</cp:lastModifiedBy>
  <cp:revision>184</cp:revision>
  <cp:lastPrinted>2019-08-28T11:51:07Z</cp:lastPrinted>
  <dcterms:created xsi:type="dcterms:W3CDTF">2018-01-23T11:11:11Z</dcterms:created>
  <dcterms:modified xsi:type="dcterms:W3CDTF">2019-09-19T12:29:16Z</dcterms:modified>
</cp:coreProperties>
</file>