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handoutMasterIdLst>
    <p:handoutMasterId r:id="rId41"/>
  </p:handoutMasterIdLst>
  <p:sldIdLst>
    <p:sldId id="259" r:id="rId2"/>
    <p:sldId id="266" r:id="rId3"/>
    <p:sldId id="335" r:id="rId4"/>
    <p:sldId id="262" r:id="rId5"/>
    <p:sldId id="286" r:id="rId6"/>
    <p:sldId id="315" r:id="rId7"/>
    <p:sldId id="288" r:id="rId8"/>
    <p:sldId id="316" r:id="rId9"/>
    <p:sldId id="290" r:id="rId10"/>
    <p:sldId id="333" r:id="rId11"/>
    <p:sldId id="293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12" r:id="rId35"/>
    <p:sldId id="322" r:id="rId36"/>
    <p:sldId id="323" r:id="rId37"/>
    <p:sldId id="324" r:id="rId38"/>
    <p:sldId id="313" r:id="rId3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6E6E6"/>
    <a:srgbClr val="D2DEEF"/>
    <a:srgbClr val="BDD7EE"/>
    <a:srgbClr val="C8CDE6"/>
    <a:srgbClr val="D6DEEF"/>
    <a:srgbClr val="D6DE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5268" autoAdjust="0"/>
  </p:normalViewPr>
  <p:slideViewPr>
    <p:cSldViewPr>
      <p:cViewPr varScale="1">
        <p:scale>
          <a:sx n="111" d="100"/>
          <a:sy n="111" d="100"/>
        </p:scale>
        <p:origin x="-19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BF3330BC-5A13-4AD4-B707-0249E3807AFD}" type="datetimeFigureOut">
              <a:rPr lang="pl-PL" smtClean="0"/>
              <a:pPr/>
              <a:t>2019-09-19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9751"/>
            <a:ext cx="2946400" cy="496888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9" y="9429751"/>
            <a:ext cx="2946400" cy="496888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49EAF97E-E62F-452E-92DA-198AE9AF39F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33631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193520D0-B399-496B-B6B7-91A95104826E}" type="datetimeFigureOut">
              <a:rPr lang="pl-PL" smtClean="0"/>
              <a:pPr/>
              <a:t>2019-09-19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2" y="4776790"/>
            <a:ext cx="5438776" cy="3908425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9751"/>
            <a:ext cx="2946400" cy="496888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9" y="9429751"/>
            <a:ext cx="2946400" cy="496888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5B32899A-DDC4-4832-B76F-66A0EF6ECDA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73911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Bez tabeli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899A-DDC4-4832-B76F-66A0EF6ECDA3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651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Bez tabeli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899A-DDC4-4832-B76F-66A0EF6ECDA3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651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4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3" indent="0" algn="ctr">
              <a:buNone/>
              <a:defRPr sz="1600"/>
            </a:lvl4pPr>
            <a:lvl5pPr marL="1828617" indent="0" algn="ctr">
              <a:buNone/>
              <a:defRPr sz="1600"/>
            </a:lvl5pPr>
            <a:lvl6pPr marL="2285771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6A826B-E0D1-4C0A-A679-25723337CCA3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17ACB-93C3-45DD-9ACA-35ED59D277D8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2937498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A14670-5093-486C-966B-AD776A1D19F3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9D74A-23E0-4979-9BAC-91571C4C20A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935464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F2E74F-B30A-4658-944C-20C30C32790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E1B36-940E-49F2-97D1-D79E534F525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462774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5A6987-5497-4E64-91D6-25569D24360E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B78DD-0BD3-4D90-BEB5-2BEAE28E0B1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545535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1F7D0D-650E-4BA0-A24A-EABFF600A2DA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F59A2-A286-4731-A1EC-672C191B8DE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93949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6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6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0EC04A-61F1-4593-80DB-EF24E955F6E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79587-E52D-415B-946B-665AC5718314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616710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481EA9-EECE-4FC6-A3BC-73BDA9B3A8DE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28B97-8137-4666-9742-74A310889F65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74608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711EE8-F250-446F-9238-C7BB011A07AC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B4839-DEAF-45F2-8622-752E39E360E8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284437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316E63-6B33-45B1-A54C-7A0074E4EFB4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34468-E3EC-4176-BF0E-E2245CE7331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50171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F43722-F747-404D-81BF-ADEF20A91E4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9E985-71DF-46DA-8760-D5F732A707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218844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7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594237-5359-4E2C-905D-E009E8AF8970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E109E-5662-4A5F-8F4B-A6D4F24120A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625990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60954" tIns="30477" rIns="60954" bIns="30477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6"/>
            <a:ext cx="7886700" cy="4351338"/>
          </a:xfrm>
          <a:prstGeom prst="rect">
            <a:avLst/>
          </a:prstGeom>
        </p:spPr>
        <p:txBody>
          <a:bodyPr vert="horz" lIns="60954" tIns="30477" rIns="60954" bIns="30477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60954" tIns="30477" rIns="60954" bIns="3047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04770">
              <a:defRPr/>
            </a:pPr>
            <a:fld id="{026A826B-E0D1-4C0A-A679-25723337CCA3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 defTabSz="304770">
                <a:defRPr/>
              </a:pPr>
              <a:t>2019-09-19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60954" tIns="30477" rIns="60954" bIns="3047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04770"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60954" tIns="30477" rIns="60954" bIns="3047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04770">
              <a:defRPr/>
            </a:pPr>
            <a:fld id="{50017ACB-93C3-45DD-9ACA-35ED59D277D8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 defTabSz="304770"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080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7" indent="-228577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AppData\Local\Microsoft\Windows Live Mail\WLMDSS.tmp\WLM9948.tmp\logo poziom_248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836" y="188640"/>
            <a:ext cx="3382195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79198" y="1550972"/>
            <a:ext cx="826926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SPOTKANIE</a:t>
            </a:r>
          </a:p>
          <a:p>
            <a:pPr marL="0" indent="0" algn="ctr">
              <a:buNone/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WIELKOPOLSKIEGO KURATORA OŚWIATY </a:t>
            </a:r>
          </a:p>
          <a:p>
            <a:pPr marL="0" indent="0" algn="ctr">
              <a:buNone/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DYREKTORAMI</a:t>
            </a:r>
          </a:p>
          <a:p>
            <a:pPr marL="0" indent="0" algn="ctr">
              <a:buNone/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SZKÓŁ I PLACÓWEK</a:t>
            </a:r>
          </a:p>
          <a:p>
            <a:pPr marL="0" indent="0" algn="ctr">
              <a:buNone/>
            </a:pPr>
            <a:endParaRPr lang="pl-PL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354027" y="6077048"/>
            <a:ext cx="269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Poznań, 29 sierpnia 2019 r.</a:t>
            </a:r>
          </a:p>
        </p:txBody>
      </p:sp>
    </p:spTree>
    <p:extLst>
      <p:ext uri="{BB962C8B-B14F-4D97-AF65-F5344CB8AC3E}">
        <p14:creationId xmlns:p14="http://schemas.microsoft.com/office/powerpoint/2010/main" xmlns="" val="1587925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501724" y="288032"/>
            <a:ext cx="9038828" cy="1196752"/>
          </a:xfrm>
        </p:spPr>
        <p:txBody>
          <a:bodyPr>
            <a:noAutofit/>
          </a:bodyPr>
          <a:lstStyle/>
          <a:p>
            <a:pPr lvl="0" defTabSz="914400" eaLnBrk="0" fontAlgn="base" hangingPunct="0">
              <a:lnSpc>
                <a:spcPct val="100000"/>
              </a:lnSpc>
              <a:spcAft>
                <a:spcPct val="0"/>
              </a:spcAft>
              <a:tabLst>
                <a:tab pos="180975" algn="l"/>
              </a:tabLst>
            </a:pPr>
            <a:r>
              <a:rPr lang="pl-PL" altLang="pl-PL" sz="3200" b="1" spc="3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W ZAKRESIE </a:t>
            </a:r>
            <a:r>
              <a:rPr lang="pl-PL" sz="3200" b="1" dirty="0">
                <a:latin typeface="+mn-lt"/>
              </a:rPr>
              <a:t>MONITOROWANIA</a:t>
            </a:r>
            <a:r>
              <a:rPr lang="pl-PL" altLang="pl-PL" sz="6000" spc="300" dirty="0"/>
              <a:t/>
            </a:r>
            <a:br>
              <a:rPr lang="pl-PL" altLang="pl-PL" sz="6000" spc="300" dirty="0"/>
            </a:br>
            <a:endParaRPr lang="pl-PL" sz="6000" spc="300" dirty="0"/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9386552"/>
              </p:ext>
            </p:extLst>
          </p:nvPr>
        </p:nvGraphicFramePr>
        <p:xfrm>
          <a:off x="1" y="836712"/>
          <a:ext cx="9143999" cy="60308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8923">
                  <a:extLst>
                    <a:ext uri="{9D8B030D-6E8A-4147-A177-3AD203B41FA5}">
                      <a16:colId xmlns="" xmlns:a16="http://schemas.microsoft.com/office/drawing/2014/main" val="1725207911"/>
                    </a:ext>
                  </a:extLst>
                </a:gridCol>
                <a:gridCol w="4174514">
                  <a:extLst>
                    <a:ext uri="{9D8B030D-6E8A-4147-A177-3AD203B41FA5}">
                      <a16:colId xmlns="" xmlns:a16="http://schemas.microsoft.com/office/drawing/2014/main" val="3824867734"/>
                    </a:ext>
                  </a:extLst>
                </a:gridCol>
                <a:gridCol w="3328255">
                  <a:extLst>
                    <a:ext uri="{9D8B030D-6E8A-4147-A177-3AD203B41FA5}">
                      <a16:colId xmlns="" xmlns:a16="http://schemas.microsoft.com/office/drawing/2014/main" val="3719605840"/>
                    </a:ext>
                  </a:extLst>
                </a:gridCol>
                <a:gridCol w="1172307">
                  <a:extLst>
                    <a:ext uri="{9D8B030D-6E8A-4147-A177-3AD203B41FA5}">
                      <a16:colId xmlns="" xmlns:a16="http://schemas.microsoft.com/office/drawing/2014/main" val="835647678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LP.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KIERUNKI REALIZACJI ZADAŃ Z ZAKRESU NADZORU PEDAGOGICZNEGO </a:t>
                      </a:r>
                    </a:p>
                  </a:txBody>
                  <a:tcPr marL="56157" marR="5615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SZKOŁY/RODZAJ PLACÓWKI</a:t>
                      </a:r>
                    </a:p>
                  </a:txBody>
                  <a:tcPr marL="56157" marR="56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LICZBA SZKÓŁ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I PLACÓWEK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807059529"/>
                  </a:ext>
                </a:extLst>
              </a:tr>
              <a:tr h="612358"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1.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/>
                </a:tc>
                <a:tc rowSpan="2"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Realizacja obowiązkowych zajęć wychowania fizycznego w szkole.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publiczne szkoły podstawowe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r>
                        <a:rPr lang="pl-PL" sz="2400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pl-PL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styczeń – marzec 2020</a:t>
                      </a:r>
                    </a:p>
                  </a:txBody>
                  <a:tcPr marL="56157" marR="56157" marT="0" marB="0" anchor="ctr"/>
                </a:tc>
                <a:extLst>
                  <a:ext uri="{0D108BD9-81ED-4DB2-BD59-A6C34878D82A}">
                    <a16:rowId xmlns="" xmlns:a16="http://schemas.microsoft.com/office/drawing/2014/main" val="2013011204"/>
                  </a:ext>
                </a:extLst>
              </a:tr>
              <a:tr h="32432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publiczne szkoły ponadpodstawowe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369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2.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/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Przechodzenie uczniów ze szkół ogólnodostępnych do szkół specjalnych.</a:t>
                      </a:r>
                      <a:endParaRPr lang="pl-PL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szkoły ogólnodostępne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  <a:endParaRPr lang="pl-PL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 anchor="ctr"/>
                </a:tc>
                <a:extLst>
                  <a:ext uri="{0D108BD9-81ED-4DB2-BD59-A6C34878D82A}">
                    <a16:rowId xmlns="" xmlns:a16="http://schemas.microsoft.com/office/drawing/2014/main" val="3539618030"/>
                  </a:ext>
                </a:extLst>
              </a:tr>
              <a:tr h="174923">
                <a:tc rowSpan="8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3.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Wspieranie potencjału rozwojowego uczniów </a:t>
                      </a:r>
                      <a:r>
                        <a:rPr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stwarzanie warunków do ich </a:t>
                      </a:r>
                      <a:r>
                        <a:rPr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aktywnego 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pełnego uczestnictwa w życiu przedszkola, szkoły i placówki oraz w środowisku społecznym.</a:t>
                      </a:r>
                      <a:endParaRPr lang="pl-PL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przedszkola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EEF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  <a:p>
                      <a:pPr marL="0" marR="0" lvl="0" indent="0" algn="ctr" defTabSz="91430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styczeń – marzec 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 anchor="ctr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2288129"/>
                  </a:ext>
                </a:extLst>
              </a:tr>
              <a:tr h="1749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szkoły podstawowe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021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szkoły ponadpodstawowe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834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młodzieżowe ośrodki wychowawcze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5677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młodzieżowe ośrodki socjoterapii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0268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specjalne ośrodki szkolno-wychowawcze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81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specjalne ośrodki wychowawcze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581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ośrodki rewalidacyjno-wychowawcze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092441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501724" y="288032"/>
            <a:ext cx="8966820" cy="1196752"/>
          </a:xfrm>
        </p:spPr>
        <p:txBody>
          <a:bodyPr>
            <a:noAutofit/>
          </a:bodyPr>
          <a:lstStyle/>
          <a:p>
            <a:pPr lvl="0" defTabSz="914400" eaLnBrk="0" fontAlgn="base" hangingPunct="0">
              <a:lnSpc>
                <a:spcPct val="100000"/>
              </a:lnSpc>
              <a:spcAft>
                <a:spcPct val="0"/>
              </a:spcAft>
              <a:tabLst>
                <a:tab pos="180975" algn="l"/>
              </a:tabLst>
            </a:pPr>
            <a:r>
              <a:rPr lang="pl-PL" altLang="pl-PL" sz="3200" b="1" spc="3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W ZAKRESIE </a:t>
            </a:r>
            <a:r>
              <a:rPr lang="pl-PL" sz="3200" b="1" dirty="0">
                <a:latin typeface="+mn-lt"/>
              </a:rPr>
              <a:t>MONITOROWANIA</a:t>
            </a:r>
            <a:r>
              <a:rPr lang="pl-PL" altLang="pl-PL" sz="6000" spc="300" dirty="0"/>
              <a:t/>
            </a:r>
            <a:br>
              <a:rPr lang="pl-PL" altLang="pl-PL" sz="6000" spc="300" dirty="0"/>
            </a:br>
            <a:endParaRPr lang="pl-PL" sz="6000" spc="300" dirty="0"/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11646301"/>
              </p:ext>
            </p:extLst>
          </p:nvPr>
        </p:nvGraphicFramePr>
        <p:xfrm>
          <a:off x="1" y="836712"/>
          <a:ext cx="9143999" cy="60435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8923">
                  <a:extLst>
                    <a:ext uri="{9D8B030D-6E8A-4147-A177-3AD203B41FA5}">
                      <a16:colId xmlns="" xmlns:a16="http://schemas.microsoft.com/office/drawing/2014/main" val="1725207911"/>
                    </a:ext>
                  </a:extLst>
                </a:gridCol>
                <a:gridCol w="4540565">
                  <a:extLst>
                    <a:ext uri="{9D8B030D-6E8A-4147-A177-3AD203B41FA5}">
                      <a16:colId xmlns="" xmlns:a16="http://schemas.microsoft.com/office/drawing/2014/main" val="3824867734"/>
                    </a:ext>
                  </a:extLst>
                </a:gridCol>
                <a:gridCol w="2658855">
                  <a:extLst>
                    <a:ext uri="{9D8B030D-6E8A-4147-A177-3AD203B41FA5}">
                      <a16:colId xmlns="" xmlns:a16="http://schemas.microsoft.com/office/drawing/2014/main" val="3719605840"/>
                    </a:ext>
                  </a:extLst>
                </a:gridCol>
                <a:gridCol w="1475656">
                  <a:extLst>
                    <a:ext uri="{9D8B030D-6E8A-4147-A177-3AD203B41FA5}">
                      <a16:colId xmlns="" xmlns:a16="http://schemas.microsoft.com/office/drawing/2014/main" val="835647678"/>
                    </a:ext>
                  </a:extLst>
                </a:gridCol>
              </a:tblGrid>
              <a:tr h="668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LP.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KIERUNKI REALIZACJI ZADAŃ Z ZAKRESU NADZORU PEDAGOGICZNEGO </a:t>
                      </a:r>
                    </a:p>
                  </a:txBody>
                  <a:tcPr marL="56157" marR="5615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SZKOŁY/RODZAJ PLACÓWKI</a:t>
                      </a:r>
                    </a:p>
                  </a:txBody>
                  <a:tcPr marL="56157" marR="56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smtClean="0">
                          <a:effectLst/>
                        </a:rPr>
                        <a:t>LICZBA </a:t>
                      </a:r>
                      <a:r>
                        <a:rPr lang="pl-PL" sz="1000" dirty="0">
                          <a:effectLst/>
                        </a:rPr>
                        <a:t>SZKÓŁ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I PLACÓWEK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807059529"/>
                  </a:ext>
                </a:extLst>
              </a:tr>
              <a:tr h="12765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4.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/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Prowadzenie działalności innowacyjnej.</a:t>
                      </a:r>
                      <a:endParaRPr lang="pl-PL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publiczne szkoły podstawowe</a:t>
                      </a:r>
                      <a:endParaRPr lang="pl-PL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październik – listopad 2019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 anchor="ctr"/>
                </a:tc>
                <a:extLst>
                  <a:ext uri="{0D108BD9-81ED-4DB2-BD59-A6C34878D82A}">
                    <a16:rowId xmlns="" xmlns:a16="http://schemas.microsoft.com/office/drawing/2014/main" val="2013011204"/>
                  </a:ext>
                </a:extLst>
              </a:tr>
              <a:tr h="981378"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5.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/>
                </a:tc>
                <a:tc rowSpan="2">
                  <a:txBody>
                    <a:bodyPr/>
                    <a:lstStyle/>
                    <a:p>
                      <a:pPr marL="0" marR="0" lvl="0" indent="0" algn="just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Wdrażanie podstaw programowych kształcenia w zawodach szkolnictwa branżowego                w zakresie warunków realizacji kształcenia       w zawodzie</a:t>
                      </a:r>
                      <a:endParaRPr lang="pl-PL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publiczne szkoły policealne</a:t>
                      </a:r>
                      <a:endParaRPr lang="pl-PL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Szkół publicznych i 30% szkół niepublicznych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luty </a:t>
                      </a:r>
                      <a:r>
                        <a:rPr lang="pl-PL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czerwiec </a:t>
                      </a:r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 anchor="ctr"/>
                </a:tc>
                <a:extLst>
                  <a:ext uri="{0D108BD9-81ED-4DB2-BD59-A6C34878D82A}">
                    <a16:rowId xmlns="" xmlns:a16="http://schemas.microsoft.com/office/drawing/2014/main" val="3539618030"/>
                  </a:ext>
                </a:extLst>
              </a:tr>
              <a:tr h="95923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niepubliczne szkoły policealne</a:t>
                      </a:r>
                      <a:endParaRPr lang="pl-PL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 anchor="ctr"/>
                </a:tc>
                <a:extLst>
                  <a:ext uri="{0D108BD9-81ED-4DB2-BD59-A6C34878D82A}">
                    <a16:rowId xmlns="" xmlns:a16="http://schemas.microsoft.com/office/drawing/2014/main" val="1890081230"/>
                  </a:ext>
                </a:extLst>
              </a:tr>
              <a:tr h="21352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6.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Kształcenie u uczniów kompetencji kluczowych.</a:t>
                      </a:r>
                      <a:endParaRPr lang="pl-PL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wszystkie typy szkół</a:t>
                      </a:r>
                      <a:endParaRPr lang="pl-PL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6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szkoły wybrane przez Kuratora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marzec – czerwiec 2020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 anchor="ctr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2288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885368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51125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WYNIKI I WNIOSKI Z NADZORU PEDAGOGICZNEGO </a:t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 SZKOŁAMI I PLACÓWKAMI WOJEWÓDZTWA WIELKOPOLSKIEGO </a:t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ROKU SZKOLNYM 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2018/2019</a:t>
            </a:r>
          </a:p>
          <a:p>
            <a:pPr marL="0" indent="0" algn="ctr">
              <a:buNone/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podstawie prowadzonych form nadzoru:</a:t>
            </a:r>
          </a:p>
          <a:p>
            <a:pPr marL="0" indent="0" algn="ctr">
              <a:buNone/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kontroli</a:t>
            </a:r>
          </a:p>
          <a:p>
            <a:pPr marL="0" indent="0" algn="ctr">
              <a:buNone/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ewaluacji</a:t>
            </a:r>
          </a:p>
          <a:p>
            <a:pPr marL="0" indent="0" algn="ctr">
              <a:buNone/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monitorowania</a:t>
            </a:r>
          </a:p>
          <a:p>
            <a:pPr marL="0" indent="0" algn="ctr">
              <a:buNone/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wspomagania</a:t>
            </a:r>
          </a:p>
          <a:p>
            <a:pPr marL="0" indent="0" algn="ctr">
              <a:buNone/>
            </a:pP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xmlns="" val="22358890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WYNIKI I WNIOSKI Z KONTROLI PLANOWYCH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905172"/>
            <a:ext cx="7886700" cy="4620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Nadzoru 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Pedagogicznego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(miasto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Poznań oraz powiaty: gnieźnieński, międzychodzki, obornicki, poznański, szamotulski, średzki, śremski,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wrzesiński)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  <a:p>
            <a:pPr marL="0" indent="0">
              <a:buNone/>
            </a:pPr>
            <a:r>
              <a:rPr lang="pl-PL" dirty="0" smtClean="0"/>
              <a:t>Łącznie </a:t>
            </a:r>
            <a:r>
              <a:rPr lang="pl-PL" dirty="0"/>
              <a:t>w szkołach i </a:t>
            </a:r>
            <a:r>
              <a:rPr lang="pl-PL" dirty="0" smtClean="0"/>
              <a:t>placówkach przeprowadzono </a:t>
            </a:r>
            <a:r>
              <a:rPr lang="pl-PL" b="1" dirty="0"/>
              <a:t>251</a:t>
            </a:r>
            <a:r>
              <a:rPr lang="pl-PL" dirty="0"/>
              <a:t> </a:t>
            </a:r>
            <a:r>
              <a:rPr lang="pl-PL" b="1" dirty="0">
                <a:solidFill>
                  <a:srgbClr val="FF0000"/>
                </a:solidFill>
                <a:cs typeface="Times New Roman" panose="02020603050405020304" pitchFamily="18" charset="0"/>
              </a:rPr>
              <a:t>(WNP 112</a:t>
            </a:r>
            <a:r>
              <a:rPr lang="pl-PL" b="1" dirty="0">
                <a:solidFill>
                  <a:srgbClr val="FF0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) </a:t>
            </a:r>
            <a:r>
              <a:rPr lang="pl-PL" b="1" dirty="0" smtClean="0"/>
              <a:t>kontroli;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zakończone </a:t>
            </a:r>
            <a:r>
              <a:rPr lang="pl-PL" dirty="0"/>
              <a:t>zaleceniami – </a:t>
            </a:r>
            <a:r>
              <a:rPr lang="pl-PL" b="1" dirty="0" smtClean="0"/>
              <a:t>101 </a:t>
            </a:r>
            <a:r>
              <a:rPr lang="pl-PL" b="1" dirty="0" smtClean="0">
                <a:solidFill>
                  <a:srgbClr val="FF0000"/>
                </a:solidFill>
              </a:rPr>
              <a:t>(WNP 40)</a:t>
            </a:r>
          </a:p>
          <a:p>
            <a:pPr marL="0" indent="0">
              <a:buNone/>
            </a:pPr>
            <a:endParaRPr lang="pl-PL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Wskaźnik kontroli w WNP zakończonych zaleceniami </a:t>
            </a:r>
            <a:br>
              <a:rPr lang="pl-PL" sz="2400" dirty="0" smtClean="0">
                <a:solidFill>
                  <a:srgbClr val="FF0000"/>
                </a:solidFill>
              </a:rPr>
            </a:br>
            <a:r>
              <a:rPr lang="pl-PL" sz="2400" dirty="0" smtClean="0">
                <a:solidFill>
                  <a:srgbClr val="FF0000"/>
                </a:solidFill>
              </a:rPr>
              <a:t>jest niższy niż w województwie.</a:t>
            </a:r>
            <a:endParaRPr lang="pl-PL" sz="2400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896271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WYNIKI I WNIOSKI Z KONTROLI PLANOWYCH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556792"/>
            <a:ext cx="7992888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000" spc="600" dirty="0" smtClean="0"/>
              <a:t>TEMAT </a:t>
            </a:r>
            <a:r>
              <a:rPr lang="pl-PL" sz="2000" spc="600" dirty="0"/>
              <a:t>KONTROLI </a:t>
            </a:r>
            <a:endParaRPr lang="pl-PL" sz="2000" spc="600" dirty="0" smtClean="0"/>
          </a:p>
          <a:p>
            <a:pPr marL="0" indent="0">
              <a:buNone/>
            </a:pPr>
            <a:r>
              <a:rPr lang="pl-PL" sz="2400" b="1" i="1" dirty="0" smtClean="0"/>
              <a:t>Ocena </a:t>
            </a:r>
            <a:r>
              <a:rPr lang="pl-PL" sz="2400" b="1" i="1" dirty="0"/>
              <a:t>prawidłowości zapewnienia dzieciom i młodzieży pomocy psychologiczno-pedagogicznej.</a:t>
            </a:r>
            <a:endParaRPr lang="pl-PL" sz="2400" i="1" dirty="0"/>
          </a:p>
          <a:p>
            <a:pPr marL="514350" lvl="0" indent="-514350" algn="just">
              <a:buFont typeface="+mj-lt"/>
              <a:buAutoNum type="arabicPeriod"/>
            </a:pPr>
            <a:r>
              <a:rPr lang="pl-PL" sz="2600" spc="-100" dirty="0" smtClean="0"/>
              <a:t>W </a:t>
            </a:r>
            <a:r>
              <a:rPr lang="pl-PL" sz="2600" spc="-100" dirty="0"/>
              <a:t>zdecydowanej większości kontrolowanych szkół </a:t>
            </a:r>
            <a:r>
              <a:rPr lang="pl-PL" sz="2600" spc="-100" dirty="0" smtClean="0"/>
              <a:t>i </a:t>
            </a:r>
            <a:r>
              <a:rPr lang="pl-PL" sz="2600" spc="-100" dirty="0"/>
              <a:t>przedszkoli </a:t>
            </a:r>
            <a:r>
              <a:rPr lang="pl-PL" sz="2600" dirty="0" smtClean="0"/>
              <a:t>dzieci </a:t>
            </a:r>
            <a:r>
              <a:rPr lang="pl-PL" sz="2600" dirty="0"/>
              <a:t>były objęte pomocą psychologiczno-pedagogiczną </a:t>
            </a:r>
            <a:r>
              <a:rPr lang="pl-PL" sz="2600" spc="-120" dirty="0"/>
              <a:t>na podstawie rozpoznanych </a:t>
            </a:r>
            <a:r>
              <a:rPr lang="pl-PL" sz="2600" spc="-120" dirty="0" smtClean="0"/>
              <a:t>potrzeb i możliwości </a:t>
            </a:r>
            <a:r>
              <a:rPr lang="pl-PL" sz="2600" spc="-120" dirty="0"/>
              <a:t>psychofizycznych </a:t>
            </a:r>
            <a:r>
              <a:rPr lang="pl-PL" sz="2600" dirty="0" smtClean="0"/>
              <a:t>oraz </a:t>
            </a:r>
            <a:r>
              <a:rPr lang="pl-PL" sz="2600" dirty="0"/>
              <a:t>czynników </a:t>
            </a:r>
            <a:r>
              <a:rPr lang="pl-PL" sz="2600" dirty="0" smtClean="0"/>
              <a:t>środowiskowych.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l-PL" sz="2600" dirty="0" smtClean="0"/>
              <a:t>Pomoc </a:t>
            </a:r>
            <a:r>
              <a:rPr lang="pl-PL" sz="2600" dirty="0"/>
              <a:t>psychologiczno-pedagogiczna była udzielana zwykle z inicjatywy nauczycieli, rodziców i poradni psychologiczno-pedagogicznych, a najczęstszymi formami udzielanej pomocy w szkołach były zajęcia dydaktyczno-wyrównawcze i korekcyjno-kompensacyjne, </a:t>
            </a:r>
            <a:r>
              <a:rPr lang="pl-PL" sz="2600" dirty="0" smtClean="0"/>
              <a:t>a w </a:t>
            </a:r>
            <a:r>
              <a:rPr lang="pl-PL" sz="2600" dirty="0"/>
              <a:t>przedszkolach zajęcia logopedyczne</a:t>
            </a:r>
            <a:r>
              <a:rPr lang="pl-PL" sz="2600" dirty="0" smtClean="0"/>
              <a:t>.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xmlns="" val="33844844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WYNIKI I WNIOSKI Z KONTROLI PLANOWYCH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833164"/>
            <a:ext cx="8352928" cy="4620172"/>
          </a:xfrm>
        </p:spPr>
        <p:txBody>
          <a:bodyPr>
            <a:normAutofit fontScale="77500" lnSpcReduction="20000"/>
          </a:bodyPr>
          <a:lstStyle/>
          <a:p>
            <a:pPr marL="514350" lvl="0" indent="-514350" algn="just">
              <a:buFont typeface="+mj-lt"/>
              <a:buAutoNum type="arabicPeriod" startAt="3"/>
            </a:pPr>
            <a:r>
              <a:rPr lang="pl-PL" dirty="0" smtClean="0"/>
              <a:t>Pomoc </a:t>
            </a:r>
            <a:r>
              <a:rPr lang="pl-PL" dirty="0"/>
              <a:t>psychologiczno-pedagogiczna była organizowana </a:t>
            </a:r>
            <a:r>
              <a:rPr lang="pl-PL" dirty="0" smtClean="0"/>
              <a:t>i </a:t>
            </a:r>
            <a:r>
              <a:rPr lang="pl-PL" dirty="0"/>
              <a:t>udzielana głównie </a:t>
            </a:r>
            <a:r>
              <a:rPr lang="pl-PL" dirty="0" smtClean="0"/>
              <a:t>we </a:t>
            </a:r>
            <a:r>
              <a:rPr lang="pl-PL" dirty="0"/>
              <a:t>współpracy z rodzicami, jednakże dyrektor szkoły lub przedszkola nie zawsze uzgadniał z nimi warunki współpracy. </a:t>
            </a:r>
            <a:endParaRPr lang="pl-PL" dirty="0" smtClean="0"/>
          </a:p>
          <a:p>
            <a:pPr marL="514350" lvl="0" indent="-514350" algn="just">
              <a:buFont typeface="+mj-lt"/>
              <a:buAutoNum type="arabicPeriod" startAt="3"/>
            </a:pPr>
            <a:r>
              <a:rPr lang="pl-PL" spc="-100" dirty="0" smtClean="0"/>
              <a:t>Szkoły </a:t>
            </a:r>
            <a:r>
              <a:rPr lang="pl-PL" spc="-100" dirty="0"/>
              <a:t>i przedszkola udzielając pomocy psychologiczno-pedagogicznej </a:t>
            </a:r>
            <a:r>
              <a:rPr lang="pl-PL" spc="-100" dirty="0" smtClean="0"/>
              <a:t/>
            </a:r>
            <a:br>
              <a:rPr lang="pl-PL" spc="-100" dirty="0" smtClean="0"/>
            </a:br>
            <a:r>
              <a:rPr lang="pl-PL" dirty="0" smtClean="0"/>
              <a:t>nie </a:t>
            </a:r>
            <a:r>
              <a:rPr lang="pl-PL" dirty="0"/>
              <a:t>zawsze dokonywały oceny efektywności udzielanej pomocy i formułowały wnioski dotyczące dalszych działań mających na celu poprawę funkcjonowania ucznia, </a:t>
            </a:r>
            <a:r>
              <a:rPr lang="pl-PL" dirty="0" smtClean="0"/>
              <a:t>nie </a:t>
            </a:r>
            <a:r>
              <a:rPr lang="pl-PL" dirty="0"/>
              <a:t>zawsze dokumentowały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dziennikach realizację zajęć </a:t>
            </a:r>
            <a:r>
              <a:rPr lang="pl-PL" dirty="0" smtClean="0"/>
              <a:t>i nie </a:t>
            </a:r>
            <a:r>
              <a:rPr lang="pl-PL" dirty="0"/>
              <a:t>zawsze liczba uczestników poszczególnych form pomocy była zgodna z prawem. </a:t>
            </a:r>
            <a:endParaRPr lang="pl-PL" dirty="0" smtClean="0"/>
          </a:p>
          <a:p>
            <a:pPr marL="514350" lvl="0" indent="-514350" algn="just">
              <a:buFont typeface="+mj-lt"/>
              <a:buAutoNum type="arabicPeriod" startAt="3"/>
            </a:pPr>
            <a:r>
              <a:rPr lang="pl-PL" dirty="0" smtClean="0"/>
              <a:t>Arkusze </a:t>
            </a:r>
            <a:r>
              <a:rPr lang="pl-PL" dirty="0"/>
              <a:t>organizacji kontrolowanych szkół nie zawsze określały ogólną liczbę godzin pracy finansowanych ze środków przydzielonych przez organ prowadzący szkołę, w tym liczbę godzin </a:t>
            </a:r>
            <a:r>
              <a:rPr lang="pl-PL" spc="-100" dirty="0"/>
              <a:t>zajęć z zakresu pomocy psychologiczno-pedagogicznej, realizowanych </a:t>
            </a:r>
            <a:r>
              <a:rPr lang="pl-PL" spc="-100" dirty="0" smtClean="0"/>
              <a:t/>
            </a:r>
            <a:br>
              <a:rPr lang="pl-PL" spc="-100" dirty="0" smtClean="0"/>
            </a:br>
            <a:r>
              <a:rPr lang="pl-PL" dirty="0" smtClean="0"/>
              <a:t>w </a:t>
            </a:r>
            <a:r>
              <a:rPr lang="pl-PL" dirty="0"/>
              <a:t>szczególności przez pedagoga, psychologa, logopedę i innych nauczycieli</a:t>
            </a:r>
            <a:r>
              <a:rPr lang="pl-PL" dirty="0" smtClean="0"/>
              <a:t>.</a:t>
            </a:r>
            <a:endParaRPr lang="pl-PL" spc="600" dirty="0"/>
          </a:p>
        </p:txBody>
      </p:sp>
    </p:spTree>
    <p:extLst>
      <p:ext uri="{BB962C8B-B14F-4D97-AF65-F5344CB8AC3E}">
        <p14:creationId xmlns:p14="http://schemas.microsoft.com/office/powerpoint/2010/main" xmlns="" val="12519889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WYNIKI I WNIOSKI Z KONTROLI PLANOWYCH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620172"/>
          </a:xfrm>
        </p:spPr>
        <p:txBody>
          <a:bodyPr>
            <a:normAutofit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pl-PL" sz="1900" spc="600" dirty="0" smtClean="0"/>
              <a:t>TEMAT </a:t>
            </a:r>
            <a:r>
              <a:rPr lang="pl-PL" sz="1900" spc="600" dirty="0"/>
              <a:t>KONTROLI </a:t>
            </a:r>
            <a:endParaRPr lang="pl-PL" sz="1900" spc="600" dirty="0" smtClean="0"/>
          </a:p>
          <a:p>
            <a:pPr marL="0" indent="0">
              <a:buNone/>
            </a:pPr>
            <a:r>
              <a:rPr lang="pl-PL" sz="2400" b="1" i="1" dirty="0" smtClean="0"/>
              <a:t>Zgodność </a:t>
            </a:r>
            <a:r>
              <a:rPr lang="pl-PL" sz="2400" b="1" i="1" dirty="0"/>
              <a:t>z przepisami prawa funkcjonowania oddziałów międzynarodowych i dwujęzycznych. </a:t>
            </a:r>
            <a:r>
              <a:rPr lang="pl-PL" sz="2400" b="1" dirty="0"/>
              <a:t/>
            </a:r>
            <a:br>
              <a:rPr lang="pl-PL" sz="2400" b="1" dirty="0"/>
            </a:br>
            <a:endParaRPr lang="pl-PL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pl-PL" sz="2400" dirty="0" smtClean="0"/>
              <a:t>Oddziały </a:t>
            </a:r>
            <a:r>
              <a:rPr lang="pl-PL" sz="2400" dirty="0"/>
              <a:t>dwujęzyczne w szkołach podstawowych funkcjonują zgodnie z przepisami </a:t>
            </a:r>
            <a:r>
              <a:rPr lang="pl-PL" sz="2400" dirty="0" smtClean="0"/>
              <a:t>prawa.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 smtClean="0">
                <a:solidFill>
                  <a:srgbClr val="FF0000"/>
                </a:solidFill>
              </a:rPr>
              <a:t>Chemia </a:t>
            </a:r>
            <a:r>
              <a:rPr lang="pl-PL" sz="2400" dirty="0">
                <a:solidFill>
                  <a:srgbClr val="FF0000"/>
                </a:solidFill>
              </a:rPr>
              <a:t>jest najczęściej realizowanym obowiązkowym zajęciem edukacyjnym prowadzonym w dwóch językach – polskim oraz obcym. </a:t>
            </a:r>
            <a:endParaRPr lang="pl-PL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xmlns="" val="40358030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WYNIKI I WNIOSKI Z KONTROLI PLANOWYCH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900" spc="600" dirty="0" smtClean="0"/>
              <a:t>TEMAT KONTROLI</a:t>
            </a:r>
            <a:endParaRPr lang="pl-PL" sz="1900" spc="600" dirty="0"/>
          </a:p>
          <a:p>
            <a:pPr marL="0" indent="0" algn="just">
              <a:buNone/>
            </a:pPr>
            <a:r>
              <a:rPr lang="pl-PL" sz="2200" b="1" i="1" spc="-100" dirty="0" smtClean="0"/>
              <a:t>Ocena prawidłowości tworzenia, organizowania oraz funkcjonowania </a:t>
            </a:r>
            <a:r>
              <a:rPr lang="pl-PL" sz="2200" b="1" i="1" dirty="0" smtClean="0"/>
              <a:t>oddziałów sportowych.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l-PL" sz="2400" dirty="0" smtClean="0"/>
              <a:t>Tworzenie, organizowanie oraz funkcjonowanie oddziałów </a:t>
            </a:r>
            <a:r>
              <a:rPr lang="pl-PL" sz="2400" spc="-100" dirty="0" smtClean="0"/>
              <a:t>sportowych w większości kontrolowanych szkół realizowane </a:t>
            </a:r>
            <a:r>
              <a:rPr lang="pl-PL" sz="2400" dirty="0" smtClean="0"/>
              <a:t>było zgodnie z przepisami prawa.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l-PL" sz="2400" dirty="0" smtClean="0"/>
              <a:t>Organizowanie szkolenia sportowego odbywa się w oparciu </a:t>
            </a:r>
            <a:r>
              <a:rPr lang="pl-PL" sz="2400" spc="-100" dirty="0" smtClean="0"/>
              <a:t>o własną bazę szkół  oraz we współpracy z klubami sportowymi</a:t>
            </a:r>
            <a:r>
              <a:rPr lang="pl-PL" sz="2400" dirty="0" smtClean="0"/>
              <a:t>. Rzadko szkoły współpracują z uczelniami prowadzącymi studia wyższe na kierunku związanym z kulturą fizyczną.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400" spc="-100" dirty="0" smtClean="0"/>
              <a:t>Najbardziej popularnymi dyscyplinami sportu realizowanymi </a:t>
            </a:r>
            <a:br>
              <a:rPr lang="pl-PL" sz="2400" spc="-100" dirty="0" smtClean="0"/>
            </a:br>
            <a:r>
              <a:rPr lang="pl-PL" sz="2400" dirty="0" smtClean="0"/>
              <a:t>w oddziałach sportowych są: </a:t>
            </a:r>
            <a:r>
              <a:rPr lang="pl-PL" sz="2400" b="1" dirty="0" smtClean="0"/>
              <a:t>piłka nożna</a:t>
            </a:r>
            <a:r>
              <a:rPr lang="pl-PL" sz="2400" dirty="0" smtClean="0"/>
              <a:t>, piłka siatkowa </a:t>
            </a:r>
            <a:br>
              <a:rPr lang="pl-PL" sz="2400" dirty="0" smtClean="0"/>
            </a:br>
            <a:r>
              <a:rPr lang="pl-PL" sz="2400" dirty="0" smtClean="0"/>
              <a:t>i piłka koszykowa.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36133027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WYNIKI I WNIOSKI Z KONTROLI PLANOWYCH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556792"/>
            <a:ext cx="7831782" cy="4620172"/>
          </a:xfrm>
        </p:spPr>
        <p:txBody>
          <a:bodyPr>
            <a:normAutofit/>
          </a:bodyPr>
          <a:lstStyle/>
          <a:p>
            <a:endParaRPr lang="pl-PL" dirty="0"/>
          </a:p>
          <a:p>
            <a:pPr marL="0" indent="0" algn="just">
              <a:buNone/>
            </a:pPr>
            <a:r>
              <a:rPr lang="pl-PL" sz="2400" dirty="0" smtClean="0"/>
              <a:t>Stwierdzone </a:t>
            </a:r>
            <a:r>
              <a:rPr lang="pl-PL" sz="2400" dirty="0"/>
              <a:t>nieprawidłowości </a:t>
            </a:r>
            <a:r>
              <a:rPr lang="pl-PL" sz="2400" dirty="0" smtClean="0"/>
              <a:t>dotyczyły:</a:t>
            </a:r>
          </a:p>
          <a:p>
            <a:pPr algn="just"/>
            <a:r>
              <a:rPr lang="pl-PL" sz="2400" dirty="0" smtClean="0"/>
              <a:t>braku </a:t>
            </a:r>
            <a:r>
              <a:rPr lang="pl-PL" sz="2400" dirty="0"/>
              <a:t>odpowiednich zapisów w statucie szkół dotyczących organizacji oddziałów </a:t>
            </a:r>
            <a:r>
              <a:rPr lang="pl-PL" sz="2400" dirty="0" smtClean="0"/>
              <a:t>sportowych;</a:t>
            </a:r>
          </a:p>
          <a:p>
            <a:pPr algn="just"/>
            <a:r>
              <a:rPr lang="pl-PL" sz="2400" dirty="0"/>
              <a:t>d</a:t>
            </a:r>
            <a:r>
              <a:rPr lang="pl-PL" sz="2400" dirty="0" smtClean="0"/>
              <a:t>okumentacji </a:t>
            </a:r>
            <a:r>
              <a:rPr lang="pl-PL" sz="2400" dirty="0"/>
              <a:t>dotyczącej rekrutacji do oddziału sportowego – brak orzeczenia lekarskiego potwierdzającego bardzo dobry stan zdrowia </a:t>
            </a:r>
            <a:r>
              <a:rPr lang="pl-PL" sz="2400" dirty="0" smtClean="0"/>
              <a:t>kandydata;</a:t>
            </a:r>
          </a:p>
          <a:p>
            <a:pPr algn="just"/>
            <a:r>
              <a:rPr lang="pl-PL" sz="2400" dirty="0"/>
              <a:t>l</a:t>
            </a:r>
            <a:r>
              <a:rPr lang="pl-PL" sz="2400" dirty="0" smtClean="0"/>
              <a:t>iczebności </a:t>
            </a:r>
            <a:r>
              <a:rPr lang="pl-PL" sz="2400" dirty="0"/>
              <a:t>uczniów w oddziale sportowym </a:t>
            </a:r>
            <a:r>
              <a:rPr lang="pl-PL" sz="2400" dirty="0" smtClean="0"/>
              <a:t>w </a:t>
            </a:r>
            <a:r>
              <a:rPr lang="pl-PL" sz="2400" dirty="0"/>
              <a:t>pierwszym roku </a:t>
            </a:r>
            <a:r>
              <a:rPr lang="pl-PL" sz="2400" dirty="0" smtClean="0"/>
              <a:t>szkolenia.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4248238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620688"/>
            <a:ext cx="7886700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1000"/>
              </a:spcBef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WYNIKI I WNIOSKI Z KONTROLI</a:t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DORAŹNYCH</a:t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556792"/>
            <a:ext cx="8335838" cy="46201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3200" dirty="0"/>
          </a:p>
          <a:p>
            <a:pPr marL="0" indent="0">
              <a:buNone/>
            </a:pPr>
            <a:r>
              <a:rPr lang="pl-PL" sz="2400" dirty="0" smtClean="0"/>
              <a:t>Łącznie </a:t>
            </a:r>
            <a:r>
              <a:rPr lang="pl-PL" sz="2400" dirty="0"/>
              <a:t>w szkołach i placówkach przeprowadzono </a:t>
            </a: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395 </a:t>
            </a:r>
            <a:r>
              <a:rPr lang="pl-PL" sz="2400" b="1" dirty="0" smtClean="0"/>
              <a:t>kontroli doraźnych</a:t>
            </a:r>
          </a:p>
          <a:p>
            <a:pPr marL="0" indent="0"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(WNP 166 – o 34 mniej niż </a:t>
            </a:r>
            <a:r>
              <a:rPr lang="pl-PL" sz="2400" b="1" dirty="0">
                <a:solidFill>
                  <a:srgbClr val="FF0000"/>
                </a:solidFill>
              </a:rPr>
              <a:t>w </a:t>
            </a:r>
            <a:r>
              <a:rPr lang="pl-PL" sz="2400" b="1" dirty="0" smtClean="0">
                <a:solidFill>
                  <a:srgbClr val="FF0000"/>
                </a:solidFill>
              </a:rPr>
              <a:t>roku ubiegłym; część wniesionych problemów rozwiązano podejmując działania wspierające szkołę/placówkę)</a:t>
            </a:r>
          </a:p>
          <a:p>
            <a:pPr marL="0" indent="0">
              <a:buNone/>
            </a:pPr>
            <a:endParaRPr lang="pl-PL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sz="3200" b="1" dirty="0" smtClean="0">
              <a:solidFill>
                <a:srgbClr val="FF0000"/>
              </a:solidFill>
            </a:endParaRPr>
          </a:p>
          <a:p>
            <a:pPr marL="360000" indent="0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86926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50358"/>
          </a:xfrm>
        </p:spPr>
        <p:txBody>
          <a:bodyPr/>
          <a:lstStyle/>
          <a:p>
            <a:pPr>
              <a:defRPr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endParaRPr lang="pl-PL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04004306"/>
              </p:ext>
            </p:extLst>
          </p:nvPr>
        </p:nvGraphicFramePr>
        <p:xfrm>
          <a:off x="0" y="0"/>
          <a:ext cx="9188801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774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735641">
                <a:tc gridSpan="2">
                  <a:txBody>
                    <a:bodyPr/>
                    <a:lstStyle/>
                    <a:p>
                      <a:pPr algn="l"/>
                      <a:endParaRPr lang="pl-PL" sz="3200" dirty="0"/>
                    </a:p>
                    <a:p>
                      <a:pPr algn="l"/>
                      <a:r>
                        <a:rPr lang="pl-PL" sz="3200" dirty="0"/>
                        <a:t>Plan</a:t>
                      </a:r>
                      <a:r>
                        <a:rPr lang="pl-PL" sz="3200" baseline="0" dirty="0"/>
                        <a:t>  spotkania</a:t>
                      </a:r>
                    </a:p>
                    <a:p>
                      <a:pPr algn="l"/>
                      <a:endParaRPr lang="pl-PL" sz="3200" dirty="0"/>
                    </a:p>
                  </a:txBody>
                  <a:tcPr marL="486000" marR="61200" marT="108000" marB="28800">
                    <a:solidFill>
                      <a:srgbClr val="25AA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1946">
                <a:tc>
                  <a:txBody>
                    <a:bodyPr/>
                    <a:lstStyle/>
                    <a:p>
                      <a:pPr marL="0" algn="r" defTabSz="13716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r>
                        <a:rPr lang="pl-PL" altLang="pl-PL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1.</a:t>
                      </a:r>
                    </a:p>
                  </a:txBody>
                  <a:tcPr marL="61200" marR="61200" marT="90000" marB="28800"/>
                </a:tc>
                <a:tc>
                  <a:txBody>
                    <a:bodyPr/>
                    <a:lstStyle/>
                    <a:p>
                      <a:pPr marL="0" algn="l" defTabSz="13716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pl-PL" altLang="pl-PL" sz="20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Wprowadzenie. </a:t>
                      </a:r>
                    </a:p>
                  </a:txBody>
                  <a:tcPr marL="60959" marR="60959" marT="30479" marB="3047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4623">
                <a:tc>
                  <a:txBody>
                    <a:bodyPr/>
                    <a:lstStyle/>
                    <a:p>
                      <a:pPr marL="0" algn="r" defTabSz="13716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r>
                        <a:rPr lang="pl-PL" altLang="pl-PL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2.</a:t>
                      </a:r>
                    </a:p>
                  </a:txBody>
                  <a:tcPr marL="61200" marR="61200" marT="90000" marB="28800"/>
                </a:tc>
                <a:tc>
                  <a:txBody>
                    <a:bodyPr/>
                    <a:lstStyle/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Polityka oświatowa państwa, priorytety</a:t>
                      </a:r>
                      <a:r>
                        <a:rPr lang="pl-PL" altLang="pl-PL" sz="20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 </a:t>
                      </a: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i projekt planu</a:t>
                      </a:r>
                      <a:r>
                        <a:rPr lang="pl-PL" altLang="pl-PL" sz="20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 </a:t>
                      </a: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nadzoru.</a:t>
                      </a:r>
                    </a:p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60959" marR="60959" marT="30479" marB="3047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27478">
                <a:tc>
                  <a:txBody>
                    <a:bodyPr/>
                    <a:lstStyle/>
                    <a:p>
                      <a:pPr marL="0" algn="r" defTabSz="13716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r>
                        <a:rPr lang="pl-PL" altLang="pl-PL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3.</a:t>
                      </a:r>
                    </a:p>
                  </a:txBody>
                  <a:tcPr marL="61200" marR="61200" marT="90000" marB="28800"/>
                </a:tc>
                <a:tc>
                  <a:txBody>
                    <a:bodyPr/>
                    <a:lstStyle/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Wyniki i wnioski </a:t>
                      </a:r>
                      <a:r>
                        <a:rPr lang="pl-PL" sz="2000" b="1" dirty="0" smtClean="0">
                          <a:solidFill>
                            <a:srgbClr val="1C1C4E"/>
                          </a:solidFill>
                        </a:rPr>
                        <a:t>ze</a:t>
                      </a:r>
                      <a:r>
                        <a:rPr lang="pl-PL" sz="2000" b="1" dirty="0" smtClean="0"/>
                        <a:t> </a:t>
                      </a:r>
                      <a:r>
                        <a:rPr lang="pl-PL" sz="2000" b="1" dirty="0" smtClean="0">
                          <a:solidFill>
                            <a:srgbClr val="002060"/>
                          </a:solidFill>
                        </a:rPr>
                        <a:t>sprawowanego nadzoru pedagogicznego.</a:t>
                      </a:r>
                    </a:p>
                    <a:p>
                      <a:pPr marL="0" algn="l" defTabSz="13716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endParaRPr lang="pl-PL" altLang="pl-PL" sz="20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Lato Black" panose="020F0502020204030203" pitchFamily="34" charset="0"/>
                        <a:cs typeface="Lato Black" panose="020F0502020204030203" pitchFamily="34" charset="0"/>
                      </a:endParaRPr>
                    </a:p>
                  </a:txBody>
                  <a:tcPr marL="60959" marR="60959" marT="30479" marB="30479"/>
                </a:tc>
                <a:extLst>
                  <a:ext uri="{0D108BD9-81ED-4DB2-BD59-A6C34878D82A}">
                    <a16:rowId xmlns="" xmlns:a16="http://schemas.microsoft.com/office/drawing/2014/main" val="937440401"/>
                  </a:ext>
                </a:extLst>
              </a:tr>
              <a:tr h="727478">
                <a:tc>
                  <a:txBody>
                    <a:bodyPr/>
                    <a:lstStyle/>
                    <a:p>
                      <a:pPr marL="0" algn="r" defTabSz="13716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r>
                        <a:rPr lang="pl-PL" altLang="pl-PL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4. </a:t>
                      </a:r>
                    </a:p>
                  </a:txBody>
                  <a:tcPr marL="61200" marR="61200" marT="90000" marB="28800"/>
                </a:tc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Programy rządowe,</a:t>
                      </a:r>
                      <a:r>
                        <a:rPr lang="pl-PL" altLang="pl-PL" sz="20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 dotacje, inne działania.</a:t>
                      </a:r>
                      <a:endParaRPr lang="pl-PL" altLang="pl-PL" sz="20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Lato Black" panose="020F0502020204030203" pitchFamily="34" charset="0"/>
                        <a:cs typeface="Lato Black" panose="020F0502020204030203" pitchFamily="34" charset="0"/>
                      </a:endParaRPr>
                    </a:p>
                    <a:p>
                      <a:pPr marL="0" algn="l" defTabSz="13716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endParaRPr lang="pl-PL" altLang="pl-PL" sz="20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Lato Black" panose="020F0502020204030203" pitchFamily="34" charset="0"/>
                        <a:cs typeface="Lato Black" panose="020F0502020204030203" pitchFamily="34" charset="0"/>
                      </a:endParaRPr>
                    </a:p>
                  </a:txBody>
                  <a:tcPr marL="60959" marR="60959" marT="30479" marB="30479"/>
                </a:tc>
                <a:extLst>
                  <a:ext uri="{0D108BD9-81ED-4DB2-BD59-A6C34878D82A}">
                    <a16:rowId xmlns="" xmlns:a16="http://schemas.microsoft.com/office/drawing/2014/main" val="390362722"/>
                  </a:ext>
                </a:extLst>
              </a:tr>
              <a:tr h="727478">
                <a:tc>
                  <a:txBody>
                    <a:bodyPr/>
                    <a:lstStyle/>
                    <a:p>
                      <a:pPr marL="0" algn="r" defTabSz="13716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r>
                        <a:rPr lang="pl-PL" altLang="pl-PL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5.</a:t>
                      </a:r>
                    </a:p>
                  </a:txBody>
                  <a:tcPr marL="61200" marR="61200" marT="90000" marB="28800"/>
                </a:tc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Informacja o</a:t>
                      </a:r>
                      <a:r>
                        <a:rPr lang="pl-PL" altLang="pl-PL" sz="20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 ofercie edukacyjnej.</a:t>
                      </a: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 </a:t>
                      </a:r>
                      <a:endParaRPr lang="pl-PL" altLang="pl-PL" sz="20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Lato Black" panose="020F0502020204030203" pitchFamily="34" charset="0"/>
                        <a:cs typeface="Lato Black" panose="020F0502020204030203" pitchFamily="34" charset="0"/>
                      </a:endParaRPr>
                    </a:p>
                    <a:p>
                      <a:pPr marL="0" algn="l" defTabSz="13716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endParaRPr lang="pl-PL" altLang="pl-PL" sz="20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Lato Black" panose="020F0502020204030203" pitchFamily="34" charset="0"/>
                        <a:cs typeface="Lato Black" panose="020F0502020204030203" pitchFamily="34" charset="0"/>
                      </a:endParaRPr>
                    </a:p>
                  </a:txBody>
                  <a:tcPr marL="60959" marR="60959" marT="30479" marB="30479"/>
                </a:tc>
                <a:extLst>
                  <a:ext uri="{0D108BD9-81ED-4DB2-BD59-A6C34878D82A}">
                    <a16:rowId xmlns="" xmlns:a16="http://schemas.microsoft.com/office/drawing/2014/main" val="3152605194"/>
                  </a:ext>
                </a:extLst>
              </a:tr>
              <a:tr h="681248">
                <a:tc>
                  <a:txBody>
                    <a:bodyPr/>
                    <a:lstStyle/>
                    <a:p>
                      <a:pPr marL="0" algn="r" defTabSz="13716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r>
                        <a:rPr lang="pl-PL" altLang="pl-PL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6.</a:t>
                      </a:r>
                    </a:p>
                  </a:txBody>
                  <a:tcPr marL="61200" marR="61200" marT="90000" marB="28800"/>
                </a:tc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Wykład.</a:t>
                      </a:r>
                    </a:p>
                    <a:p>
                      <a:pPr marL="0" algn="l" defTabSz="13716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endParaRPr lang="pl-PL" altLang="pl-PL" sz="20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Lato Black" panose="020F0502020204030203" pitchFamily="34" charset="0"/>
                        <a:cs typeface="Lato Black" panose="020F0502020204030203" pitchFamily="34" charset="0"/>
                      </a:endParaRPr>
                    </a:p>
                  </a:txBody>
                  <a:tcPr marL="60959" marR="60959" marT="30479" marB="3047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02107">
                <a:tc>
                  <a:txBody>
                    <a:bodyPr/>
                    <a:lstStyle/>
                    <a:p>
                      <a:pPr marL="0" algn="r" defTabSz="13716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r>
                        <a:rPr lang="pl-PL" altLang="pl-PL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7.</a:t>
                      </a:r>
                      <a:endParaRPr lang="pl-PL" altLang="pl-PL" sz="18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Lato Black" panose="020F0502020204030203" pitchFamily="34" charset="0"/>
                        <a:cs typeface="Lato Black" panose="020F0502020204030203" pitchFamily="34" charset="0"/>
                      </a:endParaRPr>
                    </a:p>
                  </a:txBody>
                  <a:tcPr marL="61200" marR="61200" marT="90000" marB="28800"/>
                </a:tc>
                <a:tc>
                  <a:txBody>
                    <a:bodyPr/>
                    <a:lstStyle/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Podsumowanie.</a:t>
                      </a:r>
                    </a:p>
                    <a:p>
                      <a:pPr marL="0" algn="l" defTabSz="13716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endParaRPr lang="pl-PL" altLang="pl-PL" sz="20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Lato Black" panose="020F0502020204030203" pitchFamily="34" charset="0"/>
                        <a:cs typeface="Lato Black" panose="020F0502020204030203" pitchFamily="34" charset="0"/>
                      </a:endParaRPr>
                    </a:p>
                  </a:txBody>
                  <a:tcPr marL="60959" marR="60959" marT="30479" marB="30479"/>
                </a:tc>
                <a:extLst>
                  <a:ext uri="{0D108BD9-81ED-4DB2-BD59-A6C34878D82A}">
                    <a16:rowId xmlns="" xmlns:a16="http://schemas.microsoft.com/office/drawing/2014/main" val="2025987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078233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886700" cy="1656184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WYNIKI I WNIOSKI </a:t>
            </a: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Z NADZORU 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PEDAGOGICZNEGO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060848"/>
            <a:ext cx="8424936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600" spc="-100" dirty="0" smtClean="0"/>
              <a:t>Najczęściej w WNP kontrolę doraźną podejmowano na wniosek:</a:t>
            </a:r>
          </a:p>
          <a:p>
            <a:r>
              <a:rPr lang="pl-PL" sz="2600" dirty="0" smtClean="0"/>
              <a:t>rodziców – 74 (często z udziałem Rzecznika Praw Dziecka)</a:t>
            </a:r>
          </a:p>
          <a:p>
            <a:r>
              <a:rPr lang="pl-PL" sz="2600" dirty="0" smtClean="0"/>
              <a:t>Rzecznika Praw Dziecka - 11</a:t>
            </a:r>
          </a:p>
          <a:p>
            <a:r>
              <a:rPr lang="pl-PL" sz="2600" dirty="0" smtClean="0"/>
              <a:t>Ministerstwa Edukacji Narodowej - 8</a:t>
            </a:r>
          </a:p>
          <a:p>
            <a:pPr marL="0" indent="0">
              <a:buNone/>
            </a:pPr>
            <a:endParaRPr lang="pl-PL" sz="2600" dirty="0" smtClean="0"/>
          </a:p>
          <a:p>
            <a:pPr marL="0" indent="0">
              <a:buNone/>
            </a:pPr>
            <a:r>
              <a:rPr lang="pl-PL" sz="2600" dirty="0" smtClean="0"/>
              <a:t>Na zlecenie komórki rozpatrującej skargi  (</a:t>
            </a:r>
            <a:r>
              <a:rPr lang="pl-PL" sz="2600" dirty="0" err="1" smtClean="0"/>
              <a:t>IOiS</a:t>
            </a:r>
            <a:r>
              <a:rPr lang="pl-PL" sz="2600" dirty="0" smtClean="0"/>
              <a:t>) - 28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27837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591269"/>
            <a:ext cx="78867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WYNIKI I WNIOSKI Z KONTROLI DORAŹNYCH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101998"/>
            <a:ext cx="8191822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spc="-100" dirty="0" smtClean="0"/>
              <a:t>Szkoły </a:t>
            </a:r>
            <a:r>
              <a:rPr lang="pl-PL" sz="2400" spc="-100" dirty="0"/>
              <a:t>i przedszkola udzielając pomocy psychologiczno-pedagogicznej </a:t>
            </a:r>
            <a:r>
              <a:rPr lang="pl-PL" sz="2400" b="1" dirty="0"/>
              <a:t>nie </a:t>
            </a:r>
            <a:r>
              <a:rPr lang="pl-PL" sz="2400" b="1" dirty="0" smtClean="0"/>
              <a:t>zawsze</a:t>
            </a:r>
            <a:r>
              <a:rPr lang="pl-PL" sz="2400" dirty="0" smtClean="0"/>
              <a:t>:</a:t>
            </a:r>
          </a:p>
          <a:p>
            <a:pPr algn="just"/>
            <a:r>
              <a:rPr lang="pl-PL" sz="2400" spc="-100" dirty="0" smtClean="0"/>
              <a:t>dokonywały </a:t>
            </a:r>
            <a:r>
              <a:rPr lang="pl-PL" sz="2400" b="1" spc="-100" dirty="0"/>
              <a:t>oceny efektywności udzielanej pomocy </a:t>
            </a:r>
            <a:r>
              <a:rPr lang="pl-PL" sz="2400" spc="-100" dirty="0" smtClean="0"/>
              <a:t>i </a:t>
            </a:r>
            <a:r>
              <a:rPr lang="pl-PL" sz="2400" spc="-100" dirty="0"/>
              <a:t>formułowały </a:t>
            </a:r>
            <a:r>
              <a:rPr lang="pl-PL" sz="2400" dirty="0"/>
              <a:t>wnioski dotyczące dalszych działań  </a:t>
            </a:r>
            <a:r>
              <a:rPr lang="pl-PL" sz="2400" dirty="0" smtClean="0"/>
              <a:t>mających </a:t>
            </a:r>
            <a:r>
              <a:rPr lang="pl-PL" sz="2400" dirty="0"/>
              <a:t>na celu poprawę funkcjonowania </a:t>
            </a:r>
            <a:r>
              <a:rPr lang="pl-PL" sz="2400" dirty="0" smtClean="0"/>
              <a:t>ucznia;</a:t>
            </a:r>
          </a:p>
          <a:p>
            <a:pPr algn="just"/>
            <a:r>
              <a:rPr lang="pl-PL" sz="2400" b="1" dirty="0" smtClean="0"/>
              <a:t>dokumentowały </a:t>
            </a:r>
            <a:r>
              <a:rPr lang="pl-PL" sz="2400" b="1" dirty="0"/>
              <a:t>w dziennikach </a:t>
            </a:r>
            <a:r>
              <a:rPr lang="pl-PL" sz="2400" dirty="0"/>
              <a:t>realizację </a:t>
            </a:r>
            <a:r>
              <a:rPr lang="pl-PL" sz="2400" dirty="0" smtClean="0"/>
              <a:t>zajęć;</a:t>
            </a:r>
            <a:endParaRPr lang="pl-PL" sz="2400" dirty="0"/>
          </a:p>
          <a:p>
            <a:r>
              <a:rPr lang="pl-PL" sz="2400" b="1" dirty="0" smtClean="0"/>
              <a:t>liczba </a:t>
            </a:r>
            <a:r>
              <a:rPr lang="pl-PL" sz="2400" b="1" dirty="0"/>
              <a:t>uczestników</a:t>
            </a:r>
            <a:r>
              <a:rPr lang="pl-PL" sz="2400" dirty="0"/>
              <a:t> poszczególnych form pomocy </a:t>
            </a:r>
            <a:r>
              <a:rPr lang="pl-PL" sz="2400" dirty="0" smtClean="0"/>
              <a:t>była zgodna </a:t>
            </a:r>
            <a:br>
              <a:rPr lang="pl-PL" sz="2400" dirty="0" smtClean="0"/>
            </a:br>
            <a:r>
              <a:rPr lang="pl-PL" sz="2400" dirty="0" smtClean="0"/>
              <a:t>z prawem.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123925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86700" cy="1080120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WYNIKI I WNIOSKI Z EWALUACJI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55514"/>
            <a:ext cx="8496944" cy="495380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2400" dirty="0" smtClean="0"/>
              <a:t>Łącznie </a:t>
            </a:r>
            <a:r>
              <a:rPr lang="pl-PL" sz="2400" dirty="0"/>
              <a:t>w szkołach i placówkach przeprowadzono </a:t>
            </a:r>
            <a:r>
              <a:rPr lang="pl-PL" sz="2400" b="1" dirty="0"/>
              <a:t>53 </a:t>
            </a:r>
            <a:r>
              <a:rPr lang="pl-PL" sz="2400" b="1" dirty="0" smtClean="0">
                <a:solidFill>
                  <a:srgbClr val="FF0000"/>
                </a:solidFill>
              </a:rPr>
              <a:t>(</a:t>
            </a:r>
            <a:r>
              <a:rPr lang="pl-PL" sz="2400" b="1" dirty="0">
                <a:solidFill>
                  <a:srgbClr val="FF0000"/>
                </a:solidFill>
              </a:rPr>
              <a:t>WNP </a:t>
            </a:r>
            <a:r>
              <a:rPr lang="pl-PL" sz="2400" b="1" dirty="0" smtClean="0">
                <a:solidFill>
                  <a:srgbClr val="FF0000"/>
                </a:solidFill>
              </a:rPr>
              <a:t>19) </a:t>
            </a:r>
            <a:r>
              <a:rPr lang="pl-PL" sz="2400" b="1" dirty="0" smtClean="0"/>
              <a:t>ewaluacje zewnętrzne </a:t>
            </a:r>
            <a:r>
              <a:rPr lang="pl-PL" sz="2400" dirty="0" smtClean="0"/>
              <a:t>w </a:t>
            </a:r>
            <a:r>
              <a:rPr lang="pl-PL" sz="2400" dirty="0"/>
              <a:t>zakresie wymagań wskazanych przez </a:t>
            </a:r>
            <a:r>
              <a:rPr lang="pl-PL" sz="2400" b="1" dirty="0" smtClean="0"/>
              <a:t>MEN, w różnych typach </a:t>
            </a:r>
            <a:r>
              <a:rPr lang="pl-PL" sz="2400" b="1" dirty="0"/>
              <a:t>szkół (reprezentatywna próba poddana badaniu</a:t>
            </a:r>
            <a:r>
              <a:rPr lang="pl-PL" sz="2400" b="1" dirty="0" smtClean="0"/>
              <a:t>) i placówek.</a:t>
            </a:r>
            <a:br>
              <a:rPr lang="pl-PL" sz="2400" b="1" dirty="0" smtClean="0"/>
            </a:br>
            <a:endParaRPr lang="pl-PL" sz="800" b="1" dirty="0" smtClean="0"/>
          </a:p>
          <a:p>
            <a:pPr marL="0" indent="0">
              <a:buNone/>
            </a:pPr>
            <a:r>
              <a:rPr lang="pl-PL" sz="2400" b="1" dirty="0" smtClean="0"/>
              <a:t>Wymagania dla szkół</a:t>
            </a:r>
            <a:endParaRPr lang="pl-PL" sz="2400" b="1" dirty="0"/>
          </a:p>
          <a:p>
            <a:pPr lvl="0"/>
            <a:r>
              <a:rPr lang="pl-PL" sz="2400" i="1" dirty="0"/>
              <a:t>Uczniowie nabywają wiadomości i umiejętności określone </a:t>
            </a: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2400" i="1" dirty="0" smtClean="0"/>
              <a:t>w </a:t>
            </a:r>
            <a:r>
              <a:rPr lang="pl-PL" sz="2400" i="1" dirty="0"/>
              <a:t>podstawie </a:t>
            </a:r>
            <a:r>
              <a:rPr lang="pl-PL" sz="2400" i="1" dirty="0" smtClean="0"/>
              <a:t>programowej;</a:t>
            </a:r>
            <a:endParaRPr lang="pl-PL" sz="2400" i="1" dirty="0"/>
          </a:p>
          <a:p>
            <a:pPr lvl="0"/>
            <a:r>
              <a:rPr lang="pl-PL" sz="2400" i="1" dirty="0"/>
              <a:t>Uczniowie są </a:t>
            </a:r>
            <a:r>
              <a:rPr lang="pl-PL" sz="2400" i="1" dirty="0" smtClean="0"/>
              <a:t>aktywni;</a:t>
            </a:r>
            <a:endParaRPr lang="pl-PL" sz="2400" i="1" dirty="0"/>
          </a:p>
          <a:p>
            <a:pPr lvl="0"/>
            <a:r>
              <a:rPr lang="pl-PL" sz="2400" i="1" dirty="0"/>
              <a:t>Szkoła lub placówka współpracuje ze środowiskiem lokalnym </a:t>
            </a: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2400" i="1" dirty="0" smtClean="0"/>
              <a:t>na </a:t>
            </a:r>
            <a:r>
              <a:rPr lang="pl-PL" sz="2400" i="1" dirty="0"/>
              <a:t>rzecz wzajemnego </a:t>
            </a:r>
            <a:r>
              <a:rPr lang="pl-PL" sz="2400" i="1" dirty="0" smtClean="0"/>
              <a:t>rozwoju.</a:t>
            </a:r>
            <a:endParaRPr lang="pl-PL" sz="2400" i="1" dirty="0"/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35156843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WYNIKI I WNIOSKI Z EWALUACJI</a:t>
            </a:r>
            <a:endParaRPr lang="pl-PL" sz="36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628800"/>
            <a:ext cx="7886700" cy="4824536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Wymaganie: </a:t>
            </a:r>
          </a:p>
          <a:p>
            <a:pPr marL="0" indent="0" algn="just">
              <a:buNone/>
              <a:tabLst>
                <a:tab pos="90488" algn="l"/>
              </a:tabLst>
            </a:pPr>
            <a:r>
              <a:rPr lang="pl-PL" b="1" i="1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Uczniowie nabywają wiadomości i umiejętności określone </a:t>
            </a:r>
            <a:r>
              <a:rPr lang="pl-PL" b="1" i="1" dirty="0">
                <a:ea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pl-PL" b="1" i="1" dirty="0"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pl-PL" b="1" i="1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w</a:t>
            </a:r>
            <a:r>
              <a:rPr lang="pl-PL" b="1" i="1" dirty="0"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l-PL" b="1" i="1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podstawie programowej </a:t>
            </a:r>
          </a:p>
          <a:p>
            <a:pPr marL="342900" indent="-342900" algn="just">
              <a:buNone/>
            </a:pPr>
            <a:endParaRPr lang="pl-PL" sz="1100" b="1" i="1" dirty="0" smtClean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pl-PL" dirty="0" smtClean="0">
                <a:cs typeface="Times New Roman" panose="02020603050405020304" pitchFamily="18" charset="0"/>
              </a:rPr>
              <a:t>Podstawa programowa realizowana jest z wykorzystaniem warunków i sposobów jej realizacji.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pl-PL" spc="-100" dirty="0" smtClean="0">
                <a:cs typeface="Times New Roman" panose="02020603050405020304" pitchFamily="18" charset="0"/>
              </a:rPr>
              <a:t>Nauczyciele </a:t>
            </a:r>
            <a:r>
              <a:rPr lang="pl-PL" u="sng" spc="-100" dirty="0" smtClean="0">
                <a:cs typeface="Times New Roman" panose="02020603050405020304" pitchFamily="18" charset="0"/>
              </a:rPr>
              <a:t>podczas zajęć edukacyjnych w niewielkim stopniu </a:t>
            </a:r>
            <a:r>
              <a:rPr lang="pl-PL" u="sng" dirty="0" smtClean="0">
                <a:cs typeface="Times New Roman" panose="02020603050405020304" pitchFamily="18" charset="0"/>
              </a:rPr>
              <a:t>rozwijają umiejętności: pracy zespołowej, rozwiązywania </a:t>
            </a:r>
            <a:r>
              <a:rPr lang="pl-PL" u="sng" spc="-130" dirty="0" smtClean="0">
                <a:cs typeface="Times New Roman" panose="02020603050405020304" pitchFamily="18" charset="0"/>
              </a:rPr>
              <a:t>problemów</a:t>
            </a:r>
            <a:r>
              <a:rPr lang="pl-PL" spc="-130" dirty="0" smtClean="0">
                <a:cs typeface="Times New Roman" panose="02020603050405020304" pitchFamily="18" charset="0"/>
              </a:rPr>
              <a:t>, rozumowania naukowego, prowadzenia doświadczeń</a:t>
            </a:r>
            <a:r>
              <a:rPr lang="pl-PL" dirty="0" smtClean="0">
                <a:cs typeface="Times New Roman" panose="02020603050405020304" pitchFamily="18" charset="0"/>
              </a:rPr>
              <a:t>, </a:t>
            </a:r>
            <a:r>
              <a:rPr lang="pl-PL" spc="-100" dirty="0" smtClean="0">
                <a:cs typeface="Times New Roman" panose="02020603050405020304" pitchFamily="18" charset="0"/>
              </a:rPr>
              <a:t>eksperymentów, obserwacji przyrodniczych, </a:t>
            </a:r>
            <a:r>
              <a:rPr lang="pl-PL" u="sng" spc="-100" dirty="0" smtClean="0">
                <a:cs typeface="Times New Roman" panose="02020603050405020304" pitchFamily="18" charset="0"/>
              </a:rPr>
              <a:t>wnioskowania</a:t>
            </a:r>
            <a:r>
              <a:rPr lang="pl-PL" u="sng" dirty="0" smtClean="0">
                <a:cs typeface="Times New Roman" panose="02020603050405020304" pitchFamily="18" charset="0"/>
              </a:rPr>
              <a:t>, argumentowania</a:t>
            </a:r>
            <a:r>
              <a:rPr lang="pl-PL" dirty="0" smtClean="0">
                <a:cs typeface="Times New Roman" panose="02020603050405020304" pitchFamily="18" charset="0"/>
              </a:rPr>
              <a:t>, stosowania narzędzi informatyki oraz matematyki w życiu codziennym oraz komunikowania się w języku obcym.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934558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WYNIKI I WNIOSKI Z EWALUACJI</a:t>
            </a:r>
            <a:endParaRPr lang="pl-PL" sz="36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Wymaganie: </a:t>
            </a:r>
          </a:p>
          <a:p>
            <a:pPr>
              <a:buNone/>
            </a:pPr>
            <a:r>
              <a:rPr lang="pl-PL" sz="2400" b="1" i="1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Uczniowie są aktywni</a:t>
            </a:r>
          </a:p>
          <a:p>
            <a:pPr>
              <a:buNone/>
            </a:pPr>
            <a:endParaRPr lang="pl-PL" sz="1000" b="1" i="1" dirty="0" smtClean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2400" dirty="0">
                <a:cs typeface="Times New Roman" panose="02020603050405020304" pitchFamily="18" charset="0"/>
              </a:rPr>
              <a:t>Nauczyciele podczas zajęć lekcyjnych nie zawsze stwarzają </a:t>
            </a:r>
            <a:r>
              <a:rPr lang="pl-PL" sz="2400" spc="-100" dirty="0">
                <a:cs typeface="Times New Roman" panose="02020603050405020304" pitchFamily="18" charset="0"/>
              </a:rPr>
              <a:t>uczniom sytuacje, które sprzyjają ich aktywności, współpracy </a:t>
            </a:r>
            <a:r>
              <a:rPr lang="pl-PL" sz="2400" spc="-100" dirty="0" smtClean="0">
                <a:cs typeface="Times New Roman" panose="02020603050405020304" pitchFamily="18" charset="0"/>
              </a:rPr>
              <a:t/>
            </a:r>
            <a:br>
              <a:rPr lang="pl-PL" sz="2400" spc="-100" dirty="0" smtClean="0">
                <a:cs typeface="Times New Roman" panose="02020603050405020304" pitchFamily="18" charset="0"/>
              </a:rPr>
            </a:br>
            <a:r>
              <a:rPr lang="pl-PL" sz="2400" dirty="0" smtClean="0">
                <a:cs typeface="Times New Roman" panose="02020603050405020304" pitchFamily="18" charset="0"/>
              </a:rPr>
              <a:t>i </a:t>
            </a:r>
            <a:r>
              <a:rPr lang="pl-PL" sz="2400" dirty="0">
                <a:cs typeface="Times New Roman" panose="02020603050405020304" pitchFamily="18" charset="0"/>
              </a:rPr>
              <a:t>zaangażowaniu.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2400" spc="-100" dirty="0" smtClean="0">
                <a:cs typeface="Times New Roman" panose="02020603050405020304" pitchFamily="18" charset="0"/>
              </a:rPr>
              <a:t>Uczniowie współpracują ze sobą w inicjowaniu i realizowaniu </a:t>
            </a:r>
            <a:r>
              <a:rPr lang="pl-PL" sz="2400" dirty="0" smtClean="0">
                <a:cs typeface="Times New Roman" panose="02020603050405020304" pitchFamily="18" charset="0"/>
              </a:rPr>
              <a:t>przedsięwzięć prospołecznych, zwłaszcza charytatywnych.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200" dirty="0" smtClean="0"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002160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WYNIKI I WNIOSKI Z EWALUACJI</a:t>
            </a:r>
            <a:endParaRPr lang="pl-PL" sz="36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Wymaganie: </a:t>
            </a:r>
          </a:p>
          <a:p>
            <a:pPr>
              <a:buNone/>
            </a:pPr>
            <a:r>
              <a:rPr lang="pl-PL" sz="2400" b="1" i="1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Szkoła lub placówka współpracuje ze środowiskiem lokalnym na rzecz wzajemnego rozwoju</a:t>
            </a:r>
          </a:p>
          <a:p>
            <a:pPr>
              <a:buNone/>
            </a:pPr>
            <a:endParaRPr lang="pl-PL" sz="800" b="1" i="1" dirty="0" smtClean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2400" spc="-100" dirty="0" smtClean="0">
                <a:cs typeface="Times New Roman" panose="02020603050405020304" pitchFamily="18" charset="0"/>
              </a:rPr>
              <a:t>Szkoły w sposób celowy, zgodny z potrzebami i oczekiwaniami środowiska lokalnego współpracują z różnorodnymi instytucjami </a:t>
            </a:r>
            <a:br>
              <a:rPr lang="pl-PL" sz="2400" spc="-100" dirty="0" smtClean="0">
                <a:cs typeface="Times New Roman" panose="02020603050405020304" pitchFamily="18" charset="0"/>
              </a:rPr>
            </a:br>
            <a:r>
              <a:rPr lang="pl-PL" sz="2400" dirty="0" smtClean="0">
                <a:cs typeface="Times New Roman" panose="02020603050405020304" pitchFamily="18" charset="0"/>
              </a:rPr>
              <a:t>i organizacjami.  </a:t>
            </a:r>
          </a:p>
          <a:p>
            <a:pPr marL="342900" indent="-342900" algn="just">
              <a:buFont typeface="+mj-lt"/>
              <a:buAutoNum type="arabicPeriod"/>
            </a:pPr>
            <a:endParaRPr lang="pl-PL" sz="800" dirty="0" smtClean="0"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2400" dirty="0" smtClean="0">
                <a:cs typeface="Times New Roman" panose="02020603050405020304" pitchFamily="18" charset="0"/>
              </a:rPr>
              <a:t>Młodzież szkolna działając na rzecz środowiska lokalnego </a:t>
            </a:r>
            <a:r>
              <a:rPr lang="pl-PL" sz="2400" spc="-100" dirty="0" smtClean="0">
                <a:cs typeface="Times New Roman" panose="02020603050405020304" pitchFamily="18" charset="0"/>
              </a:rPr>
              <a:t>rozwija swoją wrażliwość, odpowiedzialność oraz umiejętności </a:t>
            </a:r>
            <a:r>
              <a:rPr lang="pl-PL" sz="2400" dirty="0" smtClean="0">
                <a:cs typeface="Times New Roman" panose="02020603050405020304" pitchFamily="18" charset="0"/>
              </a:rPr>
              <a:t>organizacyjne.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737655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591269"/>
            <a:ext cx="78867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WYNIKI I WNIOSKI Z </a:t>
            </a: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EWALUACJI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844824"/>
            <a:ext cx="8047806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 smtClean="0"/>
              <a:t>Wymaganie wskazane </a:t>
            </a:r>
            <a:r>
              <a:rPr lang="pl-PL" sz="2400" dirty="0" smtClean="0"/>
              <a:t>przez </a:t>
            </a:r>
            <a:r>
              <a:rPr lang="pl-PL" sz="2400" b="1" dirty="0"/>
              <a:t>Wielkopolskiego Kuratora Oświaty </a:t>
            </a:r>
            <a:r>
              <a:rPr lang="pl-PL" sz="2400" dirty="0"/>
              <a:t>w</a:t>
            </a:r>
            <a:r>
              <a:rPr lang="pl-PL" sz="2400" b="1" dirty="0"/>
              <a:t> </a:t>
            </a:r>
            <a:r>
              <a:rPr lang="pl-PL" sz="2400" dirty="0"/>
              <a:t>publicznych szkołach podstawowych, liceach ogólnokształcących i </a:t>
            </a:r>
            <a:r>
              <a:rPr lang="pl-PL" sz="2400" dirty="0" smtClean="0"/>
              <a:t>technikach (ł</a:t>
            </a:r>
            <a:r>
              <a:rPr lang="pl-PL" sz="2400" spc="-100" dirty="0" smtClean="0"/>
              <a:t>ącznie </a:t>
            </a:r>
            <a:r>
              <a:rPr lang="pl-PL" sz="2400" spc="-100" dirty="0"/>
              <a:t>przeprowadzono 36 </a:t>
            </a:r>
            <a:r>
              <a:rPr lang="pl-PL" sz="2400" spc="-100" dirty="0" smtClean="0"/>
              <a:t> ewaluacji; </a:t>
            </a:r>
            <a:r>
              <a:rPr lang="pl-PL" sz="2400" spc="-100" dirty="0" smtClean="0">
                <a:solidFill>
                  <a:srgbClr val="FF0000"/>
                </a:solidFill>
              </a:rPr>
              <a:t>WNP - 12</a:t>
            </a:r>
            <a:r>
              <a:rPr lang="pl-PL" sz="2400" spc="-100" dirty="0">
                <a:solidFill>
                  <a:srgbClr val="FF0000"/>
                </a:solidFill>
              </a:rPr>
              <a:t>) </a:t>
            </a:r>
            <a:endParaRPr lang="pl-PL" sz="2400" dirty="0"/>
          </a:p>
          <a:p>
            <a:pPr marL="0" indent="0">
              <a:buNone/>
            </a:pPr>
            <a:r>
              <a:rPr lang="pl-PL" sz="2400" i="1" dirty="0"/>
              <a:t>Kształtowane są postawy i respektowane normy społeczne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l-PL" sz="2600" dirty="0" smtClean="0"/>
              <a:t>Zaburzone relacje rówieśnicze, szczególnie w szkołach </a:t>
            </a:r>
            <a:r>
              <a:rPr lang="pl-PL" sz="2600" spc="-100" dirty="0" smtClean="0"/>
              <a:t>podstawowych,  wpływają na poziom </a:t>
            </a:r>
            <a:r>
              <a:rPr lang="pl-PL" sz="2600" b="1" spc="-100" dirty="0" smtClean="0"/>
              <a:t>agresji werbalnej </a:t>
            </a:r>
            <a:br>
              <a:rPr lang="pl-PL" sz="2600" b="1" spc="-100" dirty="0" smtClean="0"/>
            </a:br>
            <a:r>
              <a:rPr lang="pl-PL" sz="2600" dirty="0" smtClean="0"/>
              <a:t>i brak </a:t>
            </a:r>
            <a:r>
              <a:rPr lang="pl-PL" sz="2600" b="1" dirty="0" smtClean="0"/>
              <a:t>poczucia bezpieczeństwa </a:t>
            </a:r>
            <a:r>
              <a:rPr lang="pl-PL" sz="2600" dirty="0" smtClean="0"/>
              <a:t>uczniów.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l-PL" sz="2600" dirty="0" smtClean="0"/>
              <a:t>Rodzice i uczniowie rzadko lub wcale nie zgłaszają </a:t>
            </a:r>
            <a:r>
              <a:rPr lang="pl-PL" sz="2600" b="1" spc="-140" dirty="0" smtClean="0"/>
              <a:t>propozycji modyfikacji</a:t>
            </a:r>
            <a:r>
              <a:rPr lang="pl-PL" sz="2600" spc="-140" dirty="0" smtClean="0"/>
              <a:t> działań wychowawczo-profilaktycznych.</a:t>
            </a:r>
            <a:endParaRPr lang="pl-PL" sz="2600" spc="-140" dirty="0"/>
          </a:p>
        </p:txBody>
      </p:sp>
    </p:spTree>
    <p:extLst>
      <p:ext uri="{BB962C8B-B14F-4D97-AF65-F5344CB8AC3E}">
        <p14:creationId xmlns:p14="http://schemas.microsoft.com/office/powerpoint/2010/main" xmlns="" val="4262542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200" b="1" dirty="0">
                <a:latin typeface="+mn-lt"/>
              </a:rPr>
              <a:t>OBSZARY WYMAGAJĄCE JAKOŚCIOWEJ ZMIANY</a:t>
            </a:r>
            <a:br>
              <a:rPr lang="pl-PL" sz="3200" b="1" dirty="0">
                <a:latin typeface="+mn-lt"/>
              </a:rPr>
            </a:br>
            <a:endParaRPr lang="pl-PL" sz="32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5112568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pl-PL" b="1" dirty="0" smtClean="0"/>
              <a:t>Kształcenie </a:t>
            </a:r>
            <a:r>
              <a:rPr lang="pl-PL" b="1" dirty="0"/>
              <a:t>uczniów z niepełnosprawnościami według Indywidualnego Programu </a:t>
            </a:r>
            <a:r>
              <a:rPr lang="pl-PL" b="1" dirty="0" smtClean="0"/>
              <a:t>Edukacyjno-Terapeutycznego </a:t>
            </a:r>
            <a:br>
              <a:rPr lang="pl-PL" b="1" dirty="0" smtClean="0"/>
            </a:br>
            <a:r>
              <a:rPr lang="pl-PL" b="1" dirty="0" smtClean="0"/>
              <a:t>w </a:t>
            </a:r>
            <a:r>
              <a:rPr lang="pl-PL" b="1" dirty="0"/>
              <a:t>szkołach ogólnodostępnych (edukacja włączająca</a:t>
            </a:r>
            <a:r>
              <a:rPr lang="pl-PL" b="1" dirty="0" smtClean="0"/>
              <a:t>) – często przepisy prawa stosowane są wybiórczo</a:t>
            </a:r>
            <a:endParaRPr lang="pl-PL" b="1" dirty="0"/>
          </a:p>
          <a:p>
            <a:pPr algn="just">
              <a:lnSpc>
                <a:spcPct val="120000"/>
              </a:lnSpc>
            </a:pPr>
            <a:r>
              <a:rPr lang="pl-PL" dirty="0"/>
              <a:t>współpraca z </a:t>
            </a:r>
            <a:r>
              <a:rPr lang="pl-PL" dirty="0" smtClean="0"/>
              <a:t>rodzicami</a:t>
            </a:r>
          </a:p>
          <a:p>
            <a:pPr algn="just">
              <a:buFontTx/>
              <a:buChar char="-"/>
            </a:pPr>
            <a:r>
              <a:rPr lang="pl-PL" dirty="0" smtClean="0"/>
              <a:t>ustala </a:t>
            </a:r>
            <a:r>
              <a:rPr lang="pl-PL" dirty="0"/>
              <a:t>się program bez </a:t>
            </a:r>
            <a:r>
              <a:rPr lang="pl-PL" dirty="0" smtClean="0"/>
              <a:t>udziału rodziców</a:t>
            </a:r>
          </a:p>
          <a:p>
            <a:pPr algn="just">
              <a:buFontTx/>
              <a:buChar char="-"/>
            </a:pPr>
            <a:r>
              <a:rPr lang="pl-PL" dirty="0" smtClean="0"/>
              <a:t>nie określa się </a:t>
            </a:r>
            <a:r>
              <a:rPr lang="pl-PL" dirty="0"/>
              <a:t>zakresu współpracy nauczycieli i specjalistów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rodzicami</a:t>
            </a:r>
            <a:endParaRPr lang="pl-PL" dirty="0"/>
          </a:p>
          <a:p>
            <a:pPr algn="just"/>
            <a:r>
              <a:rPr lang="pl-PL" dirty="0"/>
              <a:t>brak oceny </a:t>
            </a:r>
            <a:r>
              <a:rPr lang="pl-PL" dirty="0" smtClean="0"/>
              <a:t>efektywności </a:t>
            </a:r>
            <a:r>
              <a:rPr lang="pl-PL" dirty="0"/>
              <a:t>programu, ewentualnej modyfikacji,</a:t>
            </a:r>
          </a:p>
          <a:p>
            <a:pPr algn="just"/>
            <a:r>
              <a:rPr lang="pl-PL" dirty="0"/>
              <a:t>możliwość odwołania się w tym zakresie do doświadczeń szkół </a:t>
            </a:r>
            <a:r>
              <a:rPr lang="pl-PL" dirty="0" smtClean="0"/>
              <a:t>specjalnych</a:t>
            </a:r>
          </a:p>
          <a:p>
            <a:pPr marL="0" indent="0" algn="just">
              <a:buNone/>
            </a:pPr>
            <a:endParaRPr lang="pl-PL" sz="1400" dirty="0" smtClean="0"/>
          </a:p>
          <a:p>
            <a:pPr marL="0" indent="0" algn="just">
              <a:buNone/>
            </a:pPr>
            <a:r>
              <a:rPr lang="pl-PL" i="1" dirty="0" smtClean="0"/>
              <a:t>Planowana kontrola w roku szkolnym 2019/2020</a:t>
            </a:r>
            <a:endParaRPr lang="pl-PL" i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6044496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800" b="1" dirty="0">
                <a:latin typeface="+mn-lt"/>
              </a:rPr>
              <a:t>OBSZARY WYMAGAJĄCE JAKOŚCIOWEJ </a:t>
            </a:r>
            <a:r>
              <a:rPr lang="pl-PL" sz="2800" b="1" dirty="0" smtClean="0">
                <a:latin typeface="+mn-lt"/>
              </a:rPr>
              <a:t>ZMIANY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08912" cy="50405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pl-PL" sz="2600" b="1" dirty="0"/>
              <a:t>Pomoc psychologiczno-pedagogiczna </a:t>
            </a:r>
            <a:r>
              <a:rPr lang="pl-PL" sz="2600" dirty="0" smtClean="0"/>
              <a:t>(kontrole planowe 86, doraźne </a:t>
            </a:r>
            <a:r>
              <a:rPr lang="pl-PL" sz="2600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40</a:t>
            </a:r>
            <a:r>
              <a:rPr lang="pl-PL" sz="2600" dirty="0" smtClean="0"/>
              <a:t>)</a:t>
            </a:r>
            <a:endParaRPr lang="pl-PL" sz="2600" dirty="0"/>
          </a:p>
          <a:p>
            <a:pPr lvl="0" algn="just"/>
            <a:r>
              <a:rPr lang="pl-PL" sz="2600" b="1" dirty="0"/>
              <a:t>współpraca z rodzicami </a:t>
            </a:r>
            <a:r>
              <a:rPr lang="pl-PL" sz="2600" dirty="0"/>
              <a:t>uczniów </a:t>
            </a:r>
            <a:r>
              <a:rPr lang="pl-PL" sz="2600" dirty="0" smtClean="0"/>
              <a:t>(wymagana prawem) </a:t>
            </a:r>
            <a:br>
              <a:rPr lang="pl-PL" sz="2600" dirty="0" smtClean="0"/>
            </a:br>
            <a:r>
              <a:rPr lang="pl-PL" sz="2600" spc="-110" dirty="0" smtClean="0"/>
              <a:t>na etapie planowania, udzielania i wprowadzania ewentualnych </a:t>
            </a:r>
            <a:r>
              <a:rPr lang="pl-PL" sz="2600" dirty="0" smtClean="0"/>
              <a:t>zmian</a:t>
            </a:r>
            <a:endParaRPr lang="pl-PL" sz="2600" dirty="0">
              <a:solidFill>
                <a:srgbClr val="FF0000"/>
              </a:solidFill>
            </a:endParaRPr>
          </a:p>
          <a:p>
            <a:pPr lvl="0" algn="just"/>
            <a:r>
              <a:rPr lang="pl-PL" sz="2600" dirty="0" smtClean="0"/>
              <a:t>ocena </a:t>
            </a:r>
            <a:r>
              <a:rPr lang="pl-PL" sz="2600" dirty="0"/>
              <a:t>efektywności działań, wprowadzenia ewentualnej </a:t>
            </a:r>
            <a:r>
              <a:rPr lang="pl-PL" sz="2600" dirty="0" smtClean="0"/>
              <a:t>modyfikacji</a:t>
            </a:r>
          </a:p>
          <a:p>
            <a:pPr algn="just"/>
            <a:r>
              <a:rPr lang="pl-PL" sz="2600" dirty="0"/>
              <a:t>w przypadku niepowodzenia w pracy z dzieckiem brak </a:t>
            </a:r>
            <a:r>
              <a:rPr lang="pl-PL" sz="2600" spc="-100" dirty="0"/>
              <a:t>wystąpienia z wnioskiem do właściwej poradni </a:t>
            </a:r>
            <a:r>
              <a:rPr lang="pl-PL" sz="2600" spc="-100" dirty="0" smtClean="0"/>
              <a:t>psychologiczno- </a:t>
            </a:r>
            <a:r>
              <a:rPr lang="pl-PL" sz="2600" dirty="0" smtClean="0"/>
              <a:t>pedagogicznej </a:t>
            </a:r>
            <a:r>
              <a:rPr lang="pl-PL" sz="2600" dirty="0"/>
              <a:t>o przeprowadzenie diagnozy i wskazanie sposobu rozwiązania problemu ucznia (za zgodą rodziców</a:t>
            </a:r>
            <a:r>
              <a:rPr lang="pl-PL" sz="2600" dirty="0" smtClean="0"/>
              <a:t>)</a:t>
            </a:r>
          </a:p>
          <a:p>
            <a:pPr marL="0" indent="0" algn="just">
              <a:buNone/>
            </a:pPr>
            <a:endParaRPr lang="pl-PL" i="1" dirty="0"/>
          </a:p>
          <a:p>
            <a:pPr lvl="0"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251753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886700" cy="104764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100" b="1" dirty="0">
                <a:latin typeface="+mn-lt"/>
              </a:rPr>
              <a:t>OBSZARY WYMAGAJĄCE JAKOŚCIOWEJ ZMIANY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12776"/>
            <a:ext cx="7903790" cy="476418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pl-PL" sz="2600" b="1" dirty="0"/>
              <a:t>Pomoc </a:t>
            </a:r>
            <a:r>
              <a:rPr lang="pl-PL" sz="2600" b="1" dirty="0" smtClean="0"/>
              <a:t>psychologiczno-pedagogiczna cd.</a:t>
            </a:r>
            <a:endParaRPr lang="pl-PL" sz="2600" dirty="0">
              <a:solidFill>
                <a:srgbClr val="FF0000"/>
              </a:solidFill>
            </a:endParaRPr>
          </a:p>
          <a:p>
            <a:pPr lvl="0" algn="just"/>
            <a:r>
              <a:rPr lang="pl-PL" sz="2600" b="1" dirty="0" smtClean="0"/>
              <a:t>współpraca </a:t>
            </a:r>
            <a:r>
              <a:rPr lang="pl-PL" sz="2600" b="1" dirty="0"/>
              <a:t>z poradnią psychologiczno-pedagogiczną </a:t>
            </a:r>
            <a:r>
              <a:rPr lang="pl-PL" sz="2600" dirty="0"/>
              <a:t>najczęściej o charakterze formalnym (szkolenia rad pedagogicznych, rzadko wsparcie w indywidualnych przypadkach uczniów</a:t>
            </a:r>
            <a:r>
              <a:rPr lang="pl-PL" sz="2600" dirty="0" smtClean="0"/>
              <a:t>)</a:t>
            </a:r>
          </a:p>
          <a:p>
            <a:pPr algn="just"/>
            <a:r>
              <a:rPr lang="pl-PL" sz="2600" dirty="0"/>
              <a:t>rzadko wykorzystywana zindywidualizowana ścieżka </a:t>
            </a:r>
            <a:r>
              <a:rPr lang="pl-PL" sz="2600" spc="-100" dirty="0"/>
              <a:t>kształcenia dla uczniów z trudnościami w funkcjonowaniu </a:t>
            </a:r>
          </a:p>
          <a:p>
            <a:pPr lvl="0" algn="just"/>
            <a:r>
              <a:rPr lang="pl-PL" sz="2600" b="1" spc="-100" dirty="0"/>
              <a:t>wsparcie dla uczniów szczególnie uzdolnionych – </a:t>
            </a:r>
            <a:r>
              <a:rPr lang="pl-PL" sz="2600" b="1" spc="-100" dirty="0" smtClean="0"/>
              <a:t>marginalne</a:t>
            </a:r>
          </a:p>
          <a:p>
            <a:pPr marL="0" indent="0" algn="just">
              <a:buNone/>
            </a:pPr>
            <a:endParaRPr lang="pl-PL" i="1" dirty="0" smtClean="0"/>
          </a:p>
          <a:p>
            <a:pPr lvl="0" algn="just"/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229415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50358"/>
          </a:xfrm>
        </p:spPr>
        <p:txBody>
          <a:bodyPr/>
          <a:lstStyle/>
          <a:p>
            <a:pPr>
              <a:defRPr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endParaRPr lang="pl-PL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04004306"/>
              </p:ext>
            </p:extLst>
          </p:nvPr>
        </p:nvGraphicFramePr>
        <p:xfrm>
          <a:off x="0" y="0"/>
          <a:ext cx="9188801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774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765188">
                <a:tc gridSpan="2">
                  <a:txBody>
                    <a:bodyPr/>
                    <a:lstStyle/>
                    <a:p>
                      <a:pPr algn="l"/>
                      <a:endParaRPr lang="pl-PL" sz="3200" dirty="0"/>
                    </a:p>
                    <a:p>
                      <a:pPr algn="l"/>
                      <a:r>
                        <a:rPr lang="pl-PL" sz="3200" dirty="0"/>
                        <a:t>Plan</a:t>
                      </a:r>
                      <a:r>
                        <a:rPr lang="pl-PL" sz="3200" baseline="0" dirty="0"/>
                        <a:t>  spotkania</a:t>
                      </a:r>
                    </a:p>
                    <a:p>
                      <a:pPr algn="l"/>
                      <a:endParaRPr lang="pl-PL" sz="3200" dirty="0"/>
                    </a:p>
                  </a:txBody>
                  <a:tcPr marL="486000" marR="61200" marT="108000" marB="28800">
                    <a:solidFill>
                      <a:srgbClr val="25AA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5928">
                <a:tc>
                  <a:txBody>
                    <a:bodyPr/>
                    <a:lstStyle/>
                    <a:p>
                      <a:pPr marL="0" algn="r" defTabSz="13716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r>
                        <a:rPr lang="pl-PL" altLang="pl-PL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1.</a:t>
                      </a:r>
                    </a:p>
                  </a:txBody>
                  <a:tcPr marL="61200" marR="61200" marT="90000" marB="28800"/>
                </a:tc>
                <a:tc>
                  <a:txBody>
                    <a:bodyPr/>
                    <a:lstStyle/>
                    <a:p>
                      <a:pPr marL="0" algn="l" defTabSz="13716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Wprowadzenie</a:t>
                      </a:r>
                      <a:r>
                        <a:rPr lang="pl-PL" altLang="pl-PL" sz="20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. </a:t>
                      </a:r>
                    </a:p>
                  </a:txBody>
                  <a:tcPr marL="60959" marR="60959" marT="30479" marB="3047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6959">
                <a:tc>
                  <a:txBody>
                    <a:bodyPr/>
                    <a:lstStyle/>
                    <a:p>
                      <a:pPr marL="0" algn="r" defTabSz="13716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r>
                        <a:rPr lang="pl-PL" altLang="pl-PL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2.</a:t>
                      </a:r>
                    </a:p>
                  </a:txBody>
                  <a:tcPr marL="61200" marR="61200" marT="90000" marB="28800"/>
                </a:tc>
                <a:tc>
                  <a:txBody>
                    <a:bodyPr/>
                    <a:lstStyle/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Wykład.</a:t>
                      </a:r>
                      <a:endParaRPr lang="pl-PL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60959" marR="60959" marT="30479" marB="3047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9455">
                <a:tc>
                  <a:txBody>
                    <a:bodyPr/>
                    <a:lstStyle/>
                    <a:p>
                      <a:pPr marL="0" algn="r" defTabSz="13716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r>
                        <a:rPr lang="pl-PL" altLang="pl-PL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3.</a:t>
                      </a:r>
                    </a:p>
                  </a:txBody>
                  <a:tcPr marL="61200" marR="61200" marT="90000" marB="28800"/>
                </a:tc>
                <a:tc>
                  <a:txBody>
                    <a:bodyPr/>
                    <a:lstStyle/>
                    <a:p>
                      <a:pPr marL="0" algn="l" defTabSz="13716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Informacja o</a:t>
                      </a:r>
                      <a:r>
                        <a:rPr lang="pl-PL" altLang="pl-PL" sz="20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 ofercie edukacyjnej.</a:t>
                      </a: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 </a:t>
                      </a:r>
                      <a:endParaRPr lang="pl-PL" altLang="pl-PL" sz="20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Lato Black" panose="020F0502020204030203" pitchFamily="34" charset="0"/>
                        <a:cs typeface="Lato Black" panose="020F0502020204030203" pitchFamily="34" charset="0"/>
                      </a:endParaRPr>
                    </a:p>
                  </a:txBody>
                  <a:tcPr marL="60959" marR="60959" marT="30479" marB="30479"/>
                </a:tc>
                <a:extLst>
                  <a:ext uri="{0D108BD9-81ED-4DB2-BD59-A6C34878D82A}">
                    <a16:rowId xmlns="" xmlns:a16="http://schemas.microsoft.com/office/drawing/2014/main" val="937440401"/>
                  </a:ext>
                </a:extLst>
              </a:tr>
              <a:tr h="739862">
                <a:tc>
                  <a:txBody>
                    <a:bodyPr/>
                    <a:lstStyle/>
                    <a:p>
                      <a:pPr marL="0" algn="r" defTabSz="13716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r>
                        <a:rPr lang="pl-PL" altLang="pl-PL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4. </a:t>
                      </a:r>
                    </a:p>
                  </a:txBody>
                  <a:tcPr marL="61200" marR="61200" marT="90000" marB="28800"/>
                </a:tc>
                <a:tc>
                  <a:txBody>
                    <a:bodyPr/>
                    <a:lstStyle/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Polityka oświatowa państwa, priorytety</a:t>
                      </a:r>
                      <a:r>
                        <a:rPr lang="pl-PL" altLang="pl-PL" sz="20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 </a:t>
                      </a: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i projekt planu</a:t>
                      </a:r>
                      <a:r>
                        <a:rPr lang="pl-PL" altLang="pl-PL" sz="20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 </a:t>
                      </a: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nadzoru.</a:t>
                      </a:r>
                    </a:p>
                    <a:p>
                      <a:pPr marL="0" algn="l" defTabSz="13716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endParaRPr lang="pl-PL" altLang="pl-PL" sz="20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Lato Black" panose="020F0502020204030203" pitchFamily="34" charset="0"/>
                        <a:cs typeface="Lato Black" panose="020F0502020204030203" pitchFamily="34" charset="0"/>
                      </a:endParaRPr>
                    </a:p>
                  </a:txBody>
                  <a:tcPr marL="60959" marR="60959" marT="30479" marB="30479"/>
                </a:tc>
                <a:extLst>
                  <a:ext uri="{0D108BD9-81ED-4DB2-BD59-A6C34878D82A}">
                    <a16:rowId xmlns="" xmlns:a16="http://schemas.microsoft.com/office/drawing/2014/main" val="390362722"/>
                  </a:ext>
                </a:extLst>
              </a:tr>
              <a:tr h="739862">
                <a:tc>
                  <a:txBody>
                    <a:bodyPr/>
                    <a:lstStyle/>
                    <a:p>
                      <a:pPr marL="0" algn="r" defTabSz="13716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r>
                        <a:rPr lang="pl-PL" altLang="pl-PL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5.</a:t>
                      </a:r>
                    </a:p>
                  </a:txBody>
                  <a:tcPr marL="61200" marR="61200" marT="90000" marB="28800"/>
                </a:tc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Wyniki i wnioski </a:t>
                      </a:r>
                      <a:r>
                        <a:rPr lang="pl-PL" sz="2000" b="1" dirty="0" smtClean="0">
                          <a:solidFill>
                            <a:srgbClr val="1C1C4E"/>
                          </a:solidFill>
                        </a:rPr>
                        <a:t>ze</a:t>
                      </a:r>
                      <a:r>
                        <a:rPr lang="pl-PL" sz="2000" b="1" dirty="0" smtClean="0"/>
                        <a:t> </a:t>
                      </a:r>
                      <a:r>
                        <a:rPr lang="pl-PL" sz="2000" b="1" dirty="0" smtClean="0">
                          <a:solidFill>
                            <a:srgbClr val="002060"/>
                          </a:solidFill>
                        </a:rPr>
                        <a:t>sprawowanego nadzoru pedagogicznego.</a:t>
                      </a:r>
                      <a:endParaRPr lang="pl-PL" altLang="pl-PL" sz="2000" b="1" kern="1200" baseline="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Lato Black" panose="020F0502020204030203" pitchFamily="34" charset="0"/>
                        <a:cs typeface="Lato Black" panose="020F0502020204030203" pitchFamily="34" charset="0"/>
                      </a:endParaRPr>
                    </a:p>
                    <a:p>
                      <a:pPr marL="0" algn="l" defTabSz="13716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endParaRPr lang="pl-PL" altLang="pl-PL" sz="20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Lato Black" panose="020F0502020204030203" pitchFamily="34" charset="0"/>
                        <a:cs typeface="Lato Black" panose="020F0502020204030203" pitchFamily="34" charset="0"/>
                      </a:endParaRPr>
                    </a:p>
                  </a:txBody>
                  <a:tcPr marL="60959" marR="60959" marT="30479" marB="30479"/>
                </a:tc>
                <a:extLst>
                  <a:ext uri="{0D108BD9-81ED-4DB2-BD59-A6C34878D82A}">
                    <a16:rowId xmlns="" xmlns:a16="http://schemas.microsoft.com/office/drawing/2014/main" val="3152605194"/>
                  </a:ext>
                </a:extLst>
              </a:tr>
              <a:tr h="684983">
                <a:tc>
                  <a:txBody>
                    <a:bodyPr/>
                    <a:lstStyle/>
                    <a:p>
                      <a:pPr marL="0" algn="r" defTabSz="13716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r>
                        <a:rPr lang="pl-PL" altLang="pl-PL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6.</a:t>
                      </a:r>
                    </a:p>
                  </a:txBody>
                  <a:tcPr marL="61200" marR="61200" marT="90000" marB="28800"/>
                </a:tc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Programy rządowe,</a:t>
                      </a:r>
                      <a:r>
                        <a:rPr lang="pl-PL" altLang="pl-PL" sz="20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 dotacje, inne działania.</a:t>
                      </a:r>
                      <a:endParaRPr lang="pl-PL" altLang="pl-PL" sz="20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Lato Black" panose="020F0502020204030203" pitchFamily="34" charset="0"/>
                        <a:cs typeface="Lato Black" panose="020F0502020204030203" pitchFamily="34" charset="0"/>
                      </a:endParaRPr>
                    </a:p>
                    <a:p>
                      <a:pPr marL="0" algn="l" defTabSz="13716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endParaRPr lang="pl-PL" altLang="pl-PL" sz="20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Lato Black" panose="020F0502020204030203" pitchFamily="34" charset="0"/>
                        <a:cs typeface="Lato Black" panose="020F0502020204030203" pitchFamily="34" charset="0"/>
                      </a:endParaRPr>
                    </a:p>
                  </a:txBody>
                  <a:tcPr marL="60959" marR="60959" marT="30479" marB="3047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15762">
                <a:tc>
                  <a:txBody>
                    <a:bodyPr/>
                    <a:lstStyle/>
                    <a:p>
                      <a:pPr marL="0" algn="r" defTabSz="13716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r>
                        <a:rPr lang="pl-PL" altLang="pl-PL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7.</a:t>
                      </a:r>
                      <a:endParaRPr lang="pl-PL" altLang="pl-PL" sz="18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Lato Black" panose="020F0502020204030203" pitchFamily="34" charset="0"/>
                        <a:cs typeface="Lato Black" panose="020F0502020204030203" pitchFamily="34" charset="0"/>
                      </a:endParaRPr>
                    </a:p>
                  </a:txBody>
                  <a:tcPr marL="61200" marR="61200" marT="90000" marB="28800"/>
                </a:tc>
                <a:tc>
                  <a:txBody>
                    <a:bodyPr/>
                    <a:lstStyle/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Podsumowanie.</a:t>
                      </a:r>
                    </a:p>
                    <a:p>
                      <a:pPr marL="0" algn="l" defTabSz="13716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endParaRPr lang="pl-PL" altLang="pl-PL" sz="20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Lato Black" panose="020F0502020204030203" pitchFamily="34" charset="0"/>
                        <a:cs typeface="Lato Black" panose="020F0502020204030203" pitchFamily="34" charset="0"/>
                      </a:endParaRPr>
                    </a:p>
                  </a:txBody>
                  <a:tcPr marL="60959" marR="60959" marT="30479" marB="30479"/>
                </a:tc>
                <a:extLst>
                  <a:ext uri="{0D108BD9-81ED-4DB2-BD59-A6C34878D82A}">
                    <a16:rowId xmlns="" xmlns:a16="http://schemas.microsoft.com/office/drawing/2014/main" val="2025987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07823359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7649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latin typeface="+mn-lt"/>
              </a:rPr>
              <a:t>OBSZARY WYMAGAJĄCE JAKOŚCIOWEJ ZMIANY</a:t>
            </a: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62017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3"/>
            </a:pPr>
            <a:r>
              <a:rPr lang="pl-PL" sz="2600" b="1" dirty="0"/>
              <a:t>Bezpieczeństwo uczniów w szkole (godność ucznia, prawo do szacunku, wolność od przemocy, w tym rówieśniczej</a:t>
            </a:r>
            <a:r>
              <a:rPr lang="pl-PL" sz="2600" b="1" dirty="0" smtClean="0"/>
              <a:t>)</a:t>
            </a:r>
          </a:p>
          <a:p>
            <a:pPr algn="just"/>
            <a:r>
              <a:rPr lang="pl-PL" sz="2600" spc="-100" dirty="0" smtClean="0"/>
              <a:t>uczniowie przejawiający zachowania agresywne (werbalne </a:t>
            </a:r>
            <a:br>
              <a:rPr lang="pl-PL" sz="2600" spc="-100" dirty="0" smtClean="0"/>
            </a:br>
            <a:r>
              <a:rPr lang="pl-PL" sz="2600" dirty="0" smtClean="0"/>
              <a:t>i niewerbalne), nieradzący sobie z emocjami</a:t>
            </a:r>
          </a:p>
          <a:p>
            <a:pPr algn="just"/>
            <a:r>
              <a:rPr lang="pl-PL" sz="2600" dirty="0" smtClean="0"/>
              <a:t>naruszenie praw uczniów przez nauczycieli  </a:t>
            </a:r>
            <a:endParaRPr lang="pl-PL" sz="2600" dirty="0"/>
          </a:p>
          <a:p>
            <a:pPr marL="0" indent="0">
              <a:buNone/>
            </a:pPr>
            <a:r>
              <a:rPr lang="pl-PL" sz="2600" spc="-100" dirty="0" smtClean="0"/>
              <a:t>Liczba </a:t>
            </a:r>
            <a:r>
              <a:rPr lang="pl-PL" sz="2600" spc="-100" dirty="0"/>
              <a:t>spraw w tym zakresie kierowana do </a:t>
            </a:r>
            <a:r>
              <a:rPr lang="pl-PL" sz="2600" spc="-100" dirty="0" smtClean="0"/>
              <a:t>WNP - </a:t>
            </a:r>
            <a:r>
              <a:rPr lang="pl-PL" sz="2600" spc="-100" dirty="0"/>
              <a:t>tendencja </a:t>
            </a:r>
            <a:r>
              <a:rPr lang="pl-PL" sz="2600" dirty="0" smtClean="0"/>
              <a:t>wzrostowa (76 kontroli doraźnych; w roku ubiegłym 58).</a:t>
            </a:r>
            <a:endParaRPr lang="pl-PL" sz="2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364629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latin typeface="+mn-lt"/>
              </a:rPr>
              <a:t>OBSZARY WYMAGAJĄCE JAKOŚCIOWEJ ZMIANY</a:t>
            </a: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825626"/>
            <a:ext cx="7975798" cy="4351338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4"/>
            </a:pPr>
            <a:r>
              <a:rPr lang="pl-PL" b="1" dirty="0"/>
              <a:t>Ocenianie uczniów</a:t>
            </a:r>
          </a:p>
          <a:p>
            <a:pPr lvl="0" algn="just"/>
            <a:r>
              <a:rPr lang="pl-PL" sz="2600" spc="-100" dirty="0"/>
              <a:t>procedura odwołania od oceny przewidywanej i końcowej </a:t>
            </a:r>
            <a:r>
              <a:rPr lang="pl-PL" sz="2600" dirty="0" smtClean="0"/>
              <a:t>(procedura weryfikacyjna) – </a:t>
            </a:r>
            <a:r>
              <a:rPr lang="pl-PL" sz="2600" dirty="0"/>
              <a:t>słaba </a:t>
            </a:r>
            <a:r>
              <a:rPr lang="pl-PL" sz="2600" dirty="0" smtClean="0"/>
              <a:t>strona pracy szkół</a:t>
            </a:r>
            <a:endParaRPr lang="pl-PL" sz="2600" dirty="0"/>
          </a:p>
          <a:p>
            <a:pPr marL="0" indent="0" algn="just">
              <a:buNone/>
            </a:pPr>
            <a:r>
              <a:rPr lang="pl-PL" sz="2600" dirty="0" smtClean="0"/>
              <a:t>Liczba </a:t>
            </a:r>
            <a:r>
              <a:rPr lang="pl-PL" sz="2600" dirty="0"/>
              <a:t>spraw kierowanych do WNP – </a:t>
            </a:r>
            <a:r>
              <a:rPr lang="pl-PL" sz="2600" dirty="0" smtClean="0"/>
              <a:t>utrzymuje się na podobnym poziomie (liczba kontroli doraźnych 29; w roku ubiegłym 17).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xmlns="" val="32851374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latin typeface="+mn-lt"/>
              </a:rPr>
              <a:t>OBSZARY WYMAGAJĄCE JAKOŚCIOWEJ ZMIANY</a:t>
            </a: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825626"/>
            <a:ext cx="8064896" cy="435133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5"/>
            </a:pPr>
            <a:r>
              <a:rPr lang="pl-PL" sz="2600" b="1" dirty="0"/>
              <a:t>Relacje szkoła – </a:t>
            </a:r>
            <a:r>
              <a:rPr lang="pl-PL" sz="2600" b="1" dirty="0" smtClean="0"/>
              <a:t>rodzice; zmiana oczekiwań rodziców</a:t>
            </a:r>
            <a:endParaRPr lang="pl-PL" sz="2600" b="1" dirty="0"/>
          </a:p>
          <a:p>
            <a:pPr lvl="0" algn="just"/>
            <a:r>
              <a:rPr lang="pl-PL" sz="2600" spc="-100" dirty="0"/>
              <a:t>brak </a:t>
            </a:r>
            <a:r>
              <a:rPr lang="pl-PL" sz="2600" spc="-100" dirty="0" smtClean="0"/>
              <a:t>poczucia </a:t>
            </a:r>
            <a:r>
              <a:rPr lang="pl-PL" sz="2600" spc="-100" dirty="0"/>
              <a:t>wpływu i sprawstwa rodziców w odniesieniu </a:t>
            </a:r>
            <a:r>
              <a:rPr lang="pl-PL" sz="2600" spc="-100" dirty="0" smtClean="0"/>
              <a:t/>
            </a:r>
            <a:br>
              <a:rPr lang="pl-PL" sz="2600" spc="-100" dirty="0" smtClean="0"/>
            </a:br>
            <a:r>
              <a:rPr lang="pl-PL" sz="2600" dirty="0" smtClean="0"/>
              <a:t>do </a:t>
            </a:r>
            <a:r>
              <a:rPr lang="pl-PL" sz="2600" dirty="0"/>
              <a:t>procesu </a:t>
            </a:r>
            <a:r>
              <a:rPr lang="pl-PL" sz="2600" dirty="0" smtClean="0"/>
              <a:t>edukacyjnego i wychowawczego</a:t>
            </a:r>
            <a:endParaRPr lang="pl-PL" sz="2600" dirty="0"/>
          </a:p>
          <a:p>
            <a:pPr lvl="0" algn="just"/>
            <a:r>
              <a:rPr lang="pl-PL" sz="2600" spc="-100" dirty="0"/>
              <a:t>rodzice skonfliktowani, walczący o dziecko – szkoła nie jest </a:t>
            </a:r>
            <a:r>
              <a:rPr lang="pl-PL" sz="2600" dirty="0"/>
              <a:t>stroną w </a:t>
            </a:r>
            <a:r>
              <a:rPr lang="pl-PL" sz="2600" dirty="0" smtClean="0"/>
              <a:t>konflikcie</a:t>
            </a:r>
          </a:p>
          <a:p>
            <a:pPr marL="0" lvl="0" indent="0" algn="just">
              <a:buNone/>
            </a:pPr>
            <a:r>
              <a:rPr lang="pl-PL" sz="2600" dirty="0" smtClean="0"/>
              <a:t>Realizacja </a:t>
            </a:r>
            <a:r>
              <a:rPr lang="pl-PL" sz="2600" dirty="0"/>
              <a:t>prawa </a:t>
            </a:r>
            <a:r>
              <a:rPr lang="pl-PL" sz="2600" dirty="0" smtClean="0"/>
              <a:t>dziecka do </a:t>
            </a:r>
            <a:r>
              <a:rPr lang="pl-PL" sz="2600" dirty="0"/>
              <a:t>nauki </a:t>
            </a:r>
            <a:r>
              <a:rPr lang="pl-PL" sz="2600" dirty="0" smtClean="0"/>
              <a:t>wartością nadrzędną (</a:t>
            </a:r>
            <a:r>
              <a:rPr lang="pl-PL" sz="2600" dirty="0"/>
              <a:t>wybór </a:t>
            </a:r>
            <a:r>
              <a:rPr lang="pl-PL" sz="2600" dirty="0" smtClean="0"/>
              <a:t>szkoły - szkoły podstawowe i ponadpodstawowe).</a:t>
            </a:r>
            <a:endParaRPr lang="pl-PL" sz="2600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108569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latin typeface="+mn-lt"/>
              </a:rPr>
              <a:t>OBSZARY WYMAGAJĄCE JAKOŚCIOWEJ ZMIANY</a:t>
            </a: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825626"/>
            <a:ext cx="7975798" cy="4351338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6"/>
            </a:pPr>
            <a:r>
              <a:rPr lang="pl-PL" sz="2600" b="1" dirty="0"/>
              <a:t>Spójność działań nauczycieli poszczególnych szkół </a:t>
            </a:r>
            <a:r>
              <a:rPr lang="pl-PL" sz="2600" b="1" dirty="0" smtClean="0"/>
              <a:t/>
            </a:r>
            <a:br>
              <a:rPr lang="pl-PL" sz="2600" b="1" dirty="0" smtClean="0"/>
            </a:br>
            <a:r>
              <a:rPr lang="pl-PL" sz="2600" b="1" dirty="0" smtClean="0"/>
              <a:t>i placówek</a:t>
            </a:r>
          </a:p>
          <a:p>
            <a:pPr algn="just"/>
            <a:r>
              <a:rPr lang="pl-PL" sz="2600" spc="-100" dirty="0" smtClean="0"/>
              <a:t>przestrzeganie prawa przez wszystkich nauczycieli; lojalność </a:t>
            </a:r>
            <a:br>
              <a:rPr lang="pl-PL" sz="2600" spc="-100" dirty="0" smtClean="0"/>
            </a:br>
            <a:r>
              <a:rPr lang="pl-PL" sz="2600" dirty="0" smtClean="0"/>
              <a:t>i respektowanie przyjętych w szkole zasad</a:t>
            </a:r>
            <a:endParaRPr lang="pl-PL" sz="2600" dirty="0"/>
          </a:p>
          <a:p>
            <a:pPr lvl="0" algn="just"/>
            <a:r>
              <a:rPr lang="pl-PL" sz="2600" dirty="0"/>
              <a:t>znajomości kompetencji rady </a:t>
            </a:r>
            <a:r>
              <a:rPr lang="pl-PL" sz="2600" dirty="0" smtClean="0"/>
              <a:t>pedagogicznej</a:t>
            </a:r>
            <a:r>
              <a:rPr lang="pl-PL" sz="2600" dirty="0"/>
              <a:t> </a:t>
            </a:r>
            <a:r>
              <a:rPr lang="pl-PL" sz="2600" dirty="0" smtClean="0"/>
              <a:t>oraz zakresu zadań </a:t>
            </a:r>
            <a:r>
              <a:rPr lang="pl-PL" sz="2600" dirty="0"/>
              <a:t>i </a:t>
            </a:r>
            <a:r>
              <a:rPr lang="pl-PL" sz="2600" dirty="0" smtClean="0"/>
              <a:t>odpowiedzialności </a:t>
            </a:r>
            <a:r>
              <a:rPr lang="pl-PL" sz="2600" dirty="0"/>
              <a:t>dyrektora </a:t>
            </a:r>
            <a:r>
              <a:rPr lang="pl-PL" sz="2600" dirty="0" smtClean="0"/>
              <a:t>szkoły</a:t>
            </a:r>
          </a:p>
          <a:p>
            <a:pPr marL="0" lvl="0" indent="0" algn="just">
              <a:buNone/>
            </a:pPr>
            <a:r>
              <a:rPr lang="pl-PL" sz="2600" b="1" dirty="0" smtClean="0"/>
              <a:t>przydatne szczególnie w sytuacji kryzysowej</a:t>
            </a:r>
            <a:endParaRPr lang="pl-PL" sz="2600" b="1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757640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908720"/>
            <a:ext cx="9144000" cy="5256584"/>
          </a:xfrm>
        </p:spPr>
        <p:txBody>
          <a:bodyPr/>
          <a:lstStyle/>
          <a:p>
            <a:pPr algn="ctr"/>
            <a:r>
              <a:rPr lang="pl-PL" b="1" dirty="0"/>
              <a:t>PROGRAMY RZĄDOWE</a:t>
            </a:r>
          </a:p>
        </p:txBody>
      </p:sp>
    </p:spTree>
    <p:extLst>
      <p:ext uri="{BB962C8B-B14F-4D97-AF65-F5344CB8AC3E}">
        <p14:creationId xmlns:p14="http://schemas.microsoft.com/office/powerpoint/2010/main" xmlns="" val="3998962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951258"/>
            <a:ext cx="6984776" cy="405183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Programy rządowe </a:t>
            </a:r>
            <a:r>
              <a:rPr lang="pl-PL" dirty="0"/>
              <a:t/>
            </a:r>
            <a:br>
              <a:rPr lang="pl-PL" dirty="0"/>
            </a:b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356440"/>
            <a:ext cx="8640960" cy="4820523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l-PL" sz="5100" dirty="0"/>
              <a:t>Program wieloletni „Narodowy Program Rozwoju Czytelnictwa”  - Priorytet 3 (NPRC)</a:t>
            </a:r>
          </a:p>
          <a:p>
            <a:pPr algn="just">
              <a:lnSpc>
                <a:spcPct val="120000"/>
              </a:lnSpc>
            </a:pPr>
            <a:r>
              <a:rPr lang="pl-PL" sz="5100" dirty="0"/>
              <a:t>Rządowy program pomocy uczniom w 2019 - „Wyprawka szkolna”</a:t>
            </a:r>
          </a:p>
          <a:p>
            <a:pPr algn="just">
              <a:lnSpc>
                <a:spcPct val="120000"/>
              </a:lnSpc>
            </a:pPr>
            <a:r>
              <a:rPr lang="pl-PL" sz="5100" dirty="0"/>
              <a:t>Wieloletni rządowy program „Posiłek w szkole i w domu” –     moduł 3.</a:t>
            </a:r>
          </a:p>
          <a:p>
            <a:pPr algn="just">
              <a:lnSpc>
                <a:spcPct val="120000"/>
              </a:lnSpc>
            </a:pPr>
            <a:r>
              <a:rPr lang="pl-PL" sz="5100" dirty="0"/>
              <a:t>Rządowy program pomocy dzieciom i uczniom w formie zasiłku losowego na cele edukacyjne, pomocy uczniom w formie wyjazdów terapeutyczno-edukacyjnych oraz pomocy dzieciom          i uczniom w formie zajęć opiekuńczych i zajęć terapeutyczno-edukacyjnych w latach 2019-2021 („Burza”)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973984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951258"/>
            <a:ext cx="6984776" cy="405183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Dotacje </a:t>
            </a:r>
            <a:r>
              <a:rPr lang="pl-PL" dirty="0"/>
              <a:t/>
            </a:r>
            <a:br>
              <a:rPr lang="pl-PL" dirty="0"/>
            </a:b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392488"/>
          </a:xfrm>
        </p:spPr>
        <p:txBody>
          <a:bodyPr>
            <a:normAutofit/>
          </a:bodyPr>
          <a:lstStyle/>
          <a:p>
            <a:r>
              <a:rPr lang="pl-PL" sz="2500" dirty="0"/>
              <a:t>Dotacja celowa na zakup podręczników i materiałów edukacyjnych oraz materiałów ćwiczeniowych </a:t>
            </a:r>
            <a:br>
              <a:rPr lang="pl-PL" sz="2500" dirty="0"/>
            </a:br>
            <a:r>
              <a:rPr lang="pl-PL" sz="2500" dirty="0"/>
              <a:t>tzw. „dotacja podręcznikowa”</a:t>
            </a:r>
          </a:p>
          <a:p>
            <a:r>
              <a:rPr lang="pl-PL" sz="2500" dirty="0"/>
              <a:t>Dotacja celowa udzielana z budżetu państwa na dofinansowanie zadań własnych gminy w zakresie wychowania przedszkolnego tzw. „dotacja przedszkolna”</a:t>
            </a:r>
          </a:p>
          <a:p>
            <a:r>
              <a:rPr lang="pl-PL" sz="2500" dirty="0"/>
              <a:t>Pomoc materialna dla uczniów - świadczenie pomocy </a:t>
            </a:r>
            <a:br>
              <a:rPr lang="pl-PL" sz="2500" dirty="0"/>
            </a:br>
            <a:r>
              <a:rPr lang="pl-PL" sz="2500" dirty="0"/>
              <a:t>o charakterze socjalnym - dotacja przeznaczona </a:t>
            </a:r>
            <a:br>
              <a:rPr lang="pl-PL" sz="2500" dirty="0"/>
            </a:br>
            <a:r>
              <a:rPr lang="pl-PL" sz="2500" dirty="0"/>
              <a:t>na wypłaty stypendiów i zasiłków szkolnych</a:t>
            </a:r>
          </a:p>
        </p:txBody>
      </p:sp>
    </p:spTree>
    <p:extLst>
      <p:ext uri="{BB962C8B-B14F-4D97-AF65-F5344CB8AC3E}">
        <p14:creationId xmlns:p14="http://schemas.microsoft.com/office/powerpoint/2010/main" xmlns="" val="1650777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951258"/>
            <a:ext cx="6984776" cy="405183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Inne działania</a:t>
            </a:r>
            <a:r>
              <a:rPr lang="pl-PL" dirty="0"/>
              <a:t/>
            </a:r>
            <a:br>
              <a:rPr lang="pl-PL" dirty="0"/>
            </a:b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620172"/>
          </a:xfrm>
        </p:spPr>
        <p:txBody>
          <a:bodyPr>
            <a:noAutofit/>
          </a:bodyPr>
          <a:lstStyle/>
          <a:p>
            <a:r>
              <a:rPr lang="pl-PL" sz="2400" dirty="0"/>
              <a:t>Stypendium Prezesa Rady Ministrów - świadczenie </a:t>
            </a:r>
            <a:br>
              <a:rPr lang="pl-PL" sz="2400" dirty="0"/>
            </a:br>
            <a:r>
              <a:rPr lang="pl-PL" sz="2400" dirty="0"/>
              <a:t>o charakterze motywacyjnym - umożliwienie uczniom rozwoju swoich pasji, zainteresowań oraz dalszej edukacji</a:t>
            </a:r>
          </a:p>
          <a:p>
            <a:r>
              <a:rPr lang="pl-PL" sz="2400" dirty="0"/>
              <a:t>Stypendium ministra właściwego do spraw oświaty </a:t>
            </a:r>
            <a:br>
              <a:rPr lang="pl-PL" sz="2400" dirty="0"/>
            </a:br>
            <a:r>
              <a:rPr lang="pl-PL" sz="2400" dirty="0"/>
              <a:t>i wychowania dla uczniów uzyskujących wybitne osiągnięcia edukacyjne i sportowe - świadczenie o charakterze motywacyjnym</a:t>
            </a:r>
          </a:p>
          <a:p>
            <a:r>
              <a:rPr lang="pl-PL" sz="2400" dirty="0"/>
              <a:t>Dofinansowanie organizacji letniego wypoczynku dzieci </a:t>
            </a:r>
            <a:br>
              <a:rPr lang="pl-PL" sz="2400" dirty="0"/>
            </a:br>
            <a:r>
              <a:rPr lang="pl-PL" sz="2400" dirty="0"/>
              <a:t>i młodzieży z województwa wielkopolskiego</a:t>
            </a:r>
          </a:p>
          <a:p>
            <a:r>
              <a:rPr lang="pl-PL" sz="2400" dirty="0"/>
              <a:t>Powierzenie organizacji letniego wypoczynku dzieci i młodzieży z województwa wielkopolskiego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35838258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2FDB94A-B678-4CE9-95DE-701210A7A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Ważniejsze konferencje</a:t>
            </a:r>
            <a:br>
              <a:rPr lang="pl-PL" b="1" dirty="0"/>
            </a:br>
            <a:r>
              <a:rPr lang="pl-PL" sz="3200" b="1" dirty="0"/>
              <a:t>rok szkolny 2018/2019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FCA5AA4-D69D-44AB-88F8-08701FC6D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88840"/>
            <a:ext cx="8568952" cy="4351338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Wielkopolski Kongres Zawodowy - 27 marca 2019 r., Centrum Badań i Rozwoju Nowoczesnych Technologii                                           w </a:t>
            </a:r>
            <a:r>
              <a:rPr lang="pl-PL" dirty="0" err="1"/>
              <a:t>Grzymysławicach</a:t>
            </a:r>
            <a:r>
              <a:rPr lang="pl-PL" dirty="0"/>
              <a:t> k. Wrześni.</a:t>
            </a:r>
          </a:p>
          <a:p>
            <a:r>
              <a:rPr lang="pl-PL" dirty="0"/>
              <a:t>4 konferencje metodyczne dla nauczycieli szkół ponadpodstawowych z zakresu matematyki, chemii                                    (4 czerwca 2019 r.) oraz języka polskiego i fizyki (12 czerwca 2019 r.).</a:t>
            </a:r>
          </a:p>
          <a:p>
            <a:r>
              <a:rPr lang="pl-PL" dirty="0"/>
              <a:t>„Partnerzy w kształceniu zawodowym z wykorzystaniem nowej podstawy programowej” konferencja we Wronkach </a:t>
            </a:r>
          </a:p>
          <a:p>
            <a:r>
              <a:rPr lang="pl-PL" dirty="0"/>
              <a:t>„Wdrożenie nowej podstawy programowej kształcenia </a:t>
            </a:r>
            <a:r>
              <a:rPr lang="pl-PL" dirty="0" smtClean="0"/>
              <a:t>ogólnego w </a:t>
            </a:r>
            <a:r>
              <a:rPr lang="pl-PL" dirty="0"/>
              <a:t>szkole ponadpodstawowej” – konferencja dla </a:t>
            </a:r>
            <a:r>
              <a:rPr lang="pl-PL" dirty="0" smtClean="0"/>
              <a:t>dyrektorów </a:t>
            </a:r>
            <a:r>
              <a:rPr lang="pl-PL" dirty="0"/>
              <a:t>oraz cykl konferencji </a:t>
            </a:r>
            <a:r>
              <a:rPr lang="pl-PL" dirty="0" smtClean="0"/>
              <a:t>i </a:t>
            </a:r>
            <a:r>
              <a:rPr lang="pl-PL" dirty="0"/>
              <a:t>warsztatów dla nauczycieli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562458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12577557"/>
              </p:ext>
            </p:extLst>
          </p:nvPr>
        </p:nvGraphicFramePr>
        <p:xfrm>
          <a:off x="-36511" y="0"/>
          <a:ext cx="9180511" cy="8196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59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245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658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24" marR="48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 </a:t>
                      </a:r>
                      <a:r>
                        <a:rPr lang="pl-PL" sz="3200" dirty="0">
                          <a:effectLst/>
                        </a:rPr>
                        <a:t>PODSTAWOWE KIERUNKI REALIZACJI POLITYKI OŚWIATOWEJ PAŃSTWA W ROKU SZKOLNYM 2019/2020</a:t>
                      </a:r>
                      <a:endParaRPr lang="pl-PL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24" marR="48324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107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1.</a:t>
                      </a:r>
                      <a:endParaRPr lang="pl-P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24" marR="48324" marT="0" marB="0"/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Profilaktyka uzależnień w szkołach i placówkach oświatowych.</a:t>
                      </a:r>
                    </a:p>
                  </a:txBody>
                  <a:tcPr marL="48324" marR="4832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2.</a:t>
                      </a:r>
                      <a:endParaRPr lang="pl-P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24" marR="48324" marT="0" marB="0"/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Wychowanie do wartości przez kształtowanie postaw obywatelskich i patriotycznych.</a:t>
                      </a:r>
                    </a:p>
                  </a:txBody>
                  <a:tcPr marL="48324" marR="4832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3. </a:t>
                      </a:r>
                      <a:endParaRPr lang="pl-P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24" marR="48324" marT="0" marB="0"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pl-PL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Wdrażanie nowej podstawy programowej kształcenia ogólnego        w szkołach podstawowych i ponadpodstawowych.</a:t>
                      </a:r>
                    </a:p>
                  </a:txBody>
                  <a:tcPr marL="48324" marR="4832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43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4.</a:t>
                      </a:r>
                      <a:endParaRPr lang="pl-P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24" marR="48324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Rozwijanie kompetencji matematycznych uczniów.</a:t>
                      </a:r>
                    </a:p>
                  </a:txBody>
                  <a:tcPr marL="48324" marR="48324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7755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48324" marR="48324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Rozwijanie kreatywności, przedsiębiorczości i kompetencji cyfrowych uczniów.</a:t>
                      </a:r>
                    </a:p>
                  </a:txBody>
                  <a:tcPr marL="48324" marR="48324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70303870"/>
                  </a:ext>
                </a:extLst>
              </a:tr>
              <a:tr h="67755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48324" marR="48324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Tworzenie oferty programowej w kształceniu zawodowym. Wdrażanie nowych podstaw programowych kształcenia w zawodach szkolnictwa branżowego.</a:t>
                      </a:r>
                    </a:p>
                  </a:txBody>
                  <a:tcPr marL="48324" marR="48324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571807610"/>
                  </a:ext>
                </a:extLst>
              </a:tr>
              <a:tr h="130662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24" marR="48324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24" marR="48324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389303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3960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 PLANU NADZORU PEDAGOGICZNEGO </a:t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 SZKOŁAMI I PLACÓWKAMI WOJEWÓDZTWA WIELKOPOLSKIEGO </a:t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ROKU SZKOLNYM 2019/2020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xmlns="" val="11615010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501724" y="216024"/>
            <a:ext cx="7886700" cy="1196752"/>
          </a:xfrm>
        </p:spPr>
        <p:txBody>
          <a:bodyPr>
            <a:noAutofit/>
          </a:bodyPr>
          <a:lstStyle/>
          <a:p>
            <a:pPr lvl="0" defTabSz="914400" eaLnBrk="0" fontAlgn="base" hangingPunct="0">
              <a:lnSpc>
                <a:spcPct val="100000"/>
              </a:lnSpc>
              <a:spcAft>
                <a:spcPct val="0"/>
              </a:spcAft>
              <a:tabLst>
                <a:tab pos="180975" algn="l"/>
              </a:tabLst>
            </a:pPr>
            <a:r>
              <a:rPr lang="pl-PL" altLang="pl-PL" sz="32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W zakresie kontroli planowych</a:t>
            </a:r>
            <a:r>
              <a:rPr lang="pl-PL" altLang="pl-PL" sz="3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:</a:t>
            </a:r>
            <a:r>
              <a:rPr lang="pl-PL" altLang="pl-PL" sz="6000" dirty="0"/>
              <a:t/>
            </a:r>
            <a:br>
              <a:rPr lang="pl-PL" altLang="pl-PL" sz="6000" dirty="0"/>
            </a:br>
            <a:endParaRPr lang="pl-PL" sz="6000" dirty="0"/>
          </a:p>
        </p:txBody>
      </p:sp>
      <p:graphicFrame>
        <p:nvGraphicFramePr>
          <p:cNvPr id="9" name="Symbol zastępczy zawartości 8">
            <a:extLst>
              <a:ext uri="{FF2B5EF4-FFF2-40B4-BE49-F238E27FC236}">
                <a16:creationId xmlns="" xmlns:a16="http://schemas.microsoft.com/office/drawing/2014/main" id="{C423C9BC-BF3D-4D9A-AF6F-06E714B92E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39669349"/>
              </p:ext>
            </p:extLst>
          </p:nvPr>
        </p:nvGraphicFramePr>
        <p:xfrm>
          <a:off x="0" y="620688"/>
          <a:ext cx="9144001" cy="6095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188">
                  <a:extLst>
                    <a:ext uri="{9D8B030D-6E8A-4147-A177-3AD203B41FA5}">
                      <a16:colId xmlns="" xmlns:a16="http://schemas.microsoft.com/office/drawing/2014/main" val="1213127344"/>
                    </a:ext>
                  </a:extLst>
                </a:gridCol>
                <a:gridCol w="4080421">
                  <a:extLst>
                    <a:ext uri="{9D8B030D-6E8A-4147-A177-3AD203B41FA5}">
                      <a16:colId xmlns="" xmlns:a16="http://schemas.microsoft.com/office/drawing/2014/main" val="106157113"/>
                    </a:ext>
                  </a:extLst>
                </a:gridCol>
                <a:gridCol w="2313196">
                  <a:extLst>
                    <a:ext uri="{9D8B030D-6E8A-4147-A177-3AD203B41FA5}">
                      <a16:colId xmlns="" xmlns:a16="http://schemas.microsoft.com/office/drawing/2014/main" val="3381903037"/>
                    </a:ext>
                  </a:extLst>
                </a:gridCol>
                <a:gridCol w="2313196">
                  <a:extLst>
                    <a:ext uri="{9D8B030D-6E8A-4147-A177-3AD203B41FA5}">
                      <a16:colId xmlns="" xmlns:a16="http://schemas.microsoft.com/office/drawing/2014/main" val="1004974828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pl-PL" sz="1400" b="0" dirty="0"/>
                        <a:t>Lp.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Kierunki realizacji zadań </a:t>
                      </a:r>
                      <a:br>
                        <a:rPr lang="pl-PL" sz="1400" b="0" dirty="0"/>
                      </a:br>
                      <a:r>
                        <a:rPr lang="pl-PL" sz="1400" b="0" dirty="0"/>
                        <a:t>z zakresu nadzoru pedagogicznego </a:t>
                      </a:r>
                    </a:p>
                    <a:p>
                      <a:endParaRPr lang="pl-PL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Typ szkoły/rodzaj placówki</a:t>
                      </a:r>
                    </a:p>
                    <a:p>
                      <a:endParaRPr lang="pl-PL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uwagi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0004786"/>
                  </a:ext>
                </a:extLst>
              </a:tr>
              <a:tr h="761216">
                <a:tc>
                  <a:txBody>
                    <a:bodyPr/>
                    <a:lstStyle/>
                    <a:p>
                      <a:r>
                        <a:rPr lang="pl-PL" sz="1400" b="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b="0" dirty="0"/>
                        <a:t>Zgodność z przepisami prawa funkcjonowania monitoringu wizyjnego w szkołach.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publiczne szkoły podstawowe, publiczne szkoły ponadpodstawowe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5% </a:t>
                      </a:r>
                    </a:p>
                    <a:p>
                      <a:r>
                        <a:rPr lang="pl-PL" sz="1400" b="0" dirty="0"/>
                        <a:t>luty – czerwiec 2020</a:t>
                      </a:r>
                    </a:p>
                    <a:p>
                      <a:endParaRPr lang="pl-PL" sz="14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5159381"/>
                  </a:ext>
                </a:extLst>
              </a:tr>
              <a:tr h="1306408">
                <a:tc>
                  <a:txBody>
                    <a:bodyPr/>
                    <a:lstStyle/>
                    <a:p>
                      <a:r>
                        <a:rPr lang="pl-PL" sz="1400" b="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b="0" dirty="0"/>
                        <a:t>Zgodność z przepisami prawa organizowania zajęć           w grupie do pięciu uczniów lub w formie indywidualnej oraz udzielania uczniom pomocy psychologiczno-pedagogicznej w formie zindywidualizowanej ścieżki kształcenia.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szkoły ogólnodostępne, </a:t>
                      </a:r>
                    </a:p>
                    <a:p>
                      <a:r>
                        <a:rPr lang="pl-PL" sz="1400" b="0" dirty="0"/>
                        <a:t>szkoły integracyjne</a:t>
                      </a:r>
                    </a:p>
                    <a:p>
                      <a:endParaRPr lang="pl-PL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5% </a:t>
                      </a:r>
                    </a:p>
                    <a:p>
                      <a:r>
                        <a:rPr lang="pl-PL" sz="1400" b="0" dirty="0"/>
                        <a:t>styczeń – marzec 2020</a:t>
                      </a:r>
                    </a:p>
                    <a:p>
                      <a:endParaRPr lang="pl-PL" sz="14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22823938"/>
                  </a:ext>
                </a:extLst>
              </a:tr>
              <a:tr h="1711453">
                <a:tc>
                  <a:txBody>
                    <a:bodyPr/>
                    <a:lstStyle/>
                    <a:p>
                      <a:r>
                        <a:rPr lang="pl-PL" sz="1400" b="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b="0" dirty="0"/>
                        <a:t>Zgodność z przepisami prawa wydawania orzeczeń            o potrzebie kształcenia specjalnego w zakresie dotyczącym organizacji zajęć w grupie do pięciu uczniów lub w formie indywidualnej oraz opinii w sprawie objęcia ucznia pomocą psychologiczno-pedagogiczną w formie zindywidualizowanej ścieżki kształcenia.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publiczne poradnie psychologiczno-pedagogiczne</a:t>
                      </a:r>
                    </a:p>
                    <a:p>
                      <a:endParaRPr lang="pl-PL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50%</a:t>
                      </a:r>
                    </a:p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/>
                        <a:t>styczeń – marzec 2020</a:t>
                      </a:r>
                    </a:p>
                    <a:p>
                      <a:endParaRPr lang="pl-PL" sz="14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07589254"/>
                  </a:ext>
                </a:extLst>
              </a:tr>
              <a:tr h="872210">
                <a:tc>
                  <a:txBody>
                    <a:bodyPr/>
                    <a:lstStyle/>
                    <a:p>
                      <a:r>
                        <a:rPr lang="pl-PL" sz="1400" b="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b="0" dirty="0"/>
                        <a:t>Zgodność oferty kształcenia zawodowego z nową klasyfikacją zawodów szkolnictwa branżowego.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branżowe szkoły I stopnia, technika, </a:t>
                      </a:r>
                    </a:p>
                    <a:p>
                      <a:r>
                        <a:rPr lang="pl-PL" sz="1400" b="0" dirty="0"/>
                        <a:t>szkoły policealne</a:t>
                      </a:r>
                    </a:p>
                    <a:p>
                      <a:endParaRPr lang="pl-PL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15% szkół publicznych i 50% szkół niepublicznych prowadzących od 1 września 2019 r. kształcenie w zawodach w klasach/semestrach pierwszych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3464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119565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9871346"/>
              </p:ext>
            </p:extLst>
          </p:nvPr>
        </p:nvGraphicFramePr>
        <p:xfrm>
          <a:off x="0" y="764703"/>
          <a:ext cx="9144000" cy="7965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2827">
                  <a:extLst>
                    <a:ext uri="{9D8B030D-6E8A-4147-A177-3AD203B41FA5}">
                      <a16:colId xmlns="" xmlns:a16="http://schemas.microsoft.com/office/drawing/2014/main" val="826162466"/>
                    </a:ext>
                  </a:extLst>
                </a:gridCol>
                <a:gridCol w="3461173">
                  <a:extLst>
                    <a:ext uri="{9D8B030D-6E8A-4147-A177-3AD203B41FA5}">
                      <a16:colId xmlns="" xmlns:a16="http://schemas.microsoft.com/office/drawing/2014/main" val="3647246097"/>
                    </a:ext>
                  </a:extLst>
                </a:gridCol>
              </a:tblGrid>
              <a:tr h="332337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pl-P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Ewaluacje problemowe wskazane przez Ministra Edukacji Narodowej 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pl-P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(60% wszystkich ewaluacji w roku szkolnym)</a:t>
                      </a:r>
                    </a:p>
                  </a:txBody>
                  <a:tcPr marL="180000" marR="4674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4999656"/>
                  </a:ext>
                </a:extLst>
              </a:tr>
              <a:tr h="4158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Wymagania</a:t>
                      </a:r>
                    </a:p>
                  </a:txBody>
                  <a:tcPr marL="144000" marR="46749" marT="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828675" indent="-8286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 szkoły/rodzaj placówki</a:t>
                      </a:r>
                    </a:p>
                  </a:txBody>
                  <a:tcPr marL="46749" marR="46749" marT="0" marB="0" anchor="ctr"/>
                </a:tc>
                <a:extLst>
                  <a:ext uri="{0D108BD9-81ED-4DB2-BD59-A6C34878D82A}">
                    <a16:rowId xmlns="" xmlns:a16="http://schemas.microsoft.com/office/drawing/2014/main" val="1671321004"/>
                  </a:ext>
                </a:extLst>
              </a:tr>
              <a:tr h="699986">
                <a:tc rowSpan="3">
                  <a:txBody>
                    <a:bodyPr/>
                    <a:lstStyle/>
                    <a:p>
                      <a:pPr marL="285796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Procesy wspomagania rozwoju i edukacji dzieci są zorganizowane w sposób sprzyjający uczeniu się.</a:t>
                      </a:r>
                    </a:p>
                    <a:p>
                      <a:pPr marL="285796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Przedszkole wspomaga rozwój dzieci,                                           z uwzględnieniem ich indywidualnej sytuacji.</a:t>
                      </a:r>
                    </a:p>
                    <a:p>
                      <a:pPr marL="285796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Rodzice są partnerami przedszkola.</a:t>
                      </a:r>
                    </a:p>
                    <a:p>
                      <a:pPr marL="285796" lvl="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pl-P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marR="46749" marT="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przedszkola</a:t>
                      </a:r>
                    </a:p>
                  </a:txBody>
                  <a:tcPr marL="46749" marR="46749" marT="0" marB="0" anchor="ctr"/>
                </a:tc>
                <a:extLst>
                  <a:ext uri="{0D108BD9-81ED-4DB2-BD59-A6C34878D82A}">
                    <a16:rowId xmlns="" xmlns:a16="http://schemas.microsoft.com/office/drawing/2014/main" val="2925910903"/>
                  </a:ext>
                </a:extLst>
              </a:tr>
              <a:tr h="10081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oddziały przedszkolne w szkołach podstawowych</a:t>
                      </a:r>
                    </a:p>
                  </a:txBody>
                  <a:tcPr marL="46749" marR="46749" marT="0" marB="0" anchor="ctr"/>
                </a:tc>
                <a:extLst>
                  <a:ext uri="{0D108BD9-81ED-4DB2-BD59-A6C34878D82A}">
                    <a16:rowId xmlns="" xmlns:a16="http://schemas.microsoft.com/office/drawing/2014/main" val="3782645467"/>
                  </a:ext>
                </a:extLst>
              </a:tr>
              <a:tr h="108012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inne formy wychowania przedszkolnego</a:t>
                      </a:r>
                    </a:p>
                  </a:txBody>
                  <a:tcPr marL="46749" marR="46749" marT="0" marB="0" anchor="ctr"/>
                </a:tc>
                <a:extLst>
                  <a:ext uri="{0D108BD9-81ED-4DB2-BD59-A6C34878D82A}">
                    <a16:rowId xmlns="" xmlns:a16="http://schemas.microsoft.com/office/drawing/2014/main" val="4211021161"/>
                  </a:ext>
                </a:extLst>
              </a:tr>
              <a:tr h="1152128">
                <a:tc rowSpan="2">
                  <a:txBody>
                    <a:bodyPr/>
                    <a:lstStyle/>
                    <a:p>
                      <a:pPr marL="5580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Kształtowane są postawy i respektowane normy społeczne.</a:t>
                      </a:r>
                    </a:p>
                    <a:p>
                      <a:pPr marL="5580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Szkoła lub placówka wspomaga rozwój uczniów,                          z uwzględnieniem ich indywidualnej sytuacji.</a:t>
                      </a:r>
                    </a:p>
                    <a:p>
                      <a:pPr marL="5580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Rodzice są partnerami szkoły lub placówki.</a:t>
                      </a:r>
                    </a:p>
                    <a:p>
                      <a:pPr marL="5580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l-P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marR="46749" marT="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szkoły podstawowe</a:t>
                      </a:r>
                    </a:p>
                  </a:txBody>
                  <a:tcPr marL="46749" marR="46749" marT="0" marB="0" anchor="ctr"/>
                </a:tc>
                <a:extLst>
                  <a:ext uri="{0D108BD9-81ED-4DB2-BD59-A6C34878D82A}">
                    <a16:rowId xmlns="" xmlns:a16="http://schemas.microsoft.com/office/drawing/2014/main" val="2136459549"/>
                  </a:ext>
                </a:extLst>
              </a:tr>
              <a:tr h="13681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szkoły ponadpodstawowe dla młodzieży</a:t>
                      </a:r>
                    </a:p>
                  </a:txBody>
                  <a:tcPr marL="46749" marR="46749" marT="0" marB="0" anchor="ctr"/>
                </a:tc>
                <a:extLst>
                  <a:ext uri="{0D108BD9-81ED-4DB2-BD59-A6C34878D82A}">
                    <a16:rowId xmlns="" xmlns:a16="http://schemas.microsoft.com/office/drawing/2014/main" val="1577373598"/>
                  </a:ext>
                </a:extLst>
              </a:tr>
              <a:tr h="161054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l-P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marR="46749" marT="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49" marR="46749" marT="0" marB="0" anchor="ctr"/>
                </a:tc>
                <a:extLst>
                  <a:ext uri="{0D108BD9-81ED-4DB2-BD59-A6C34878D82A}">
                    <a16:rowId xmlns="" xmlns:a16="http://schemas.microsoft.com/office/drawing/2014/main" val="306984021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16632"/>
            <a:ext cx="48965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lang="pl-PL" altLang="pl-PL" sz="3200" b="1" dirty="0">
                <a:solidFill>
                  <a:schemeClr val="dk1"/>
                </a:solidFill>
                <a:latin typeface="+mn-lt"/>
              </a:rPr>
              <a:t>W zakresie ewaluacji:</a:t>
            </a:r>
          </a:p>
        </p:txBody>
      </p:sp>
    </p:spTree>
    <p:extLst>
      <p:ext uri="{BB962C8B-B14F-4D97-AF65-F5344CB8AC3E}">
        <p14:creationId xmlns:p14="http://schemas.microsoft.com/office/powerpoint/2010/main" xmlns="" val="3833778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22098385"/>
              </p:ext>
            </p:extLst>
          </p:nvPr>
        </p:nvGraphicFramePr>
        <p:xfrm>
          <a:off x="0" y="764703"/>
          <a:ext cx="9144000" cy="7965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2827">
                  <a:extLst>
                    <a:ext uri="{9D8B030D-6E8A-4147-A177-3AD203B41FA5}">
                      <a16:colId xmlns="" xmlns:a16="http://schemas.microsoft.com/office/drawing/2014/main" val="826162466"/>
                    </a:ext>
                  </a:extLst>
                </a:gridCol>
                <a:gridCol w="3461173">
                  <a:extLst>
                    <a:ext uri="{9D8B030D-6E8A-4147-A177-3AD203B41FA5}">
                      <a16:colId xmlns="" xmlns:a16="http://schemas.microsoft.com/office/drawing/2014/main" val="3647246097"/>
                    </a:ext>
                  </a:extLst>
                </a:gridCol>
              </a:tblGrid>
              <a:tr h="332337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pl-P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Ewaluacje problemowe wskazane przez Ministra Edukacji Narodowej 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pl-P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(60% wszystkich ewaluacji w roku szkolnym)</a:t>
                      </a:r>
                    </a:p>
                  </a:txBody>
                  <a:tcPr marL="180000" marR="4674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4999656"/>
                  </a:ext>
                </a:extLst>
              </a:tr>
              <a:tr h="4158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Wymagania</a:t>
                      </a:r>
                    </a:p>
                  </a:txBody>
                  <a:tcPr marL="144000" marR="46749" marT="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828675" indent="-8286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 szkoły/rodzaj placówki</a:t>
                      </a:r>
                    </a:p>
                  </a:txBody>
                  <a:tcPr marL="46749" marR="46749" marT="0" marB="0" anchor="ctr"/>
                </a:tc>
                <a:extLst>
                  <a:ext uri="{0D108BD9-81ED-4DB2-BD59-A6C34878D82A}">
                    <a16:rowId xmlns="" xmlns:a16="http://schemas.microsoft.com/office/drawing/2014/main" val="1671321004"/>
                  </a:ext>
                </a:extLst>
              </a:tr>
              <a:tr h="2788218">
                <a:tc>
                  <a:txBody>
                    <a:bodyPr/>
                    <a:lstStyle/>
                    <a:p>
                      <a:pPr marL="285796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Procesy edukacyjne są zorganizowane w sposób sprzyjający uczeniu się.</a:t>
                      </a:r>
                    </a:p>
                    <a:p>
                      <a:pPr marL="285796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Uczniowie nabywają wiadomości  i umiejętności określone w podstawie programowej.</a:t>
                      </a:r>
                    </a:p>
                    <a:p>
                      <a:pPr marL="285796" lvl="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pl-P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marR="46749" marT="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szkoły dla dorosłych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49" marR="46749" marT="0" marB="0" anchor="ctr"/>
                </a:tc>
                <a:extLst>
                  <a:ext uri="{0D108BD9-81ED-4DB2-BD59-A6C34878D82A}">
                    <a16:rowId xmlns="" xmlns:a16="http://schemas.microsoft.com/office/drawing/2014/main" val="2925910903"/>
                  </a:ext>
                </a:extLst>
              </a:tr>
              <a:tr h="2520280">
                <a:tc>
                  <a:txBody>
                    <a:bodyPr/>
                    <a:lstStyle/>
                    <a:p>
                      <a:pPr marL="228691" lv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Placówka zaspokaja potrzeby osób, instytucji                             i organizacji korzystających z oferty placówki.</a:t>
                      </a:r>
                    </a:p>
                    <a:p>
                      <a:pPr marL="228691" lv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Placówka współpracuje ze środowiskiem lokalnym       na rzecz wzajemnego rozwoju.</a:t>
                      </a:r>
                    </a:p>
                    <a:p>
                      <a:pPr marL="228691" lv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Zarządzanie placówką służy jej rozwojowi.</a:t>
                      </a:r>
                    </a:p>
                    <a:p>
                      <a:pPr marL="5580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l-P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marR="46749" marT="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biblioteki pedagogiczne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49" marR="46749" marT="0" marB="0" anchor="ctr"/>
                </a:tc>
                <a:extLst>
                  <a:ext uri="{0D108BD9-81ED-4DB2-BD59-A6C34878D82A}">
                    <a16:rowId xmlns="" xmlns:a16="http://schemas.microsoft.com/office/drawing/2014/main" val="2136459549"/>
                  </a:ext>
                </a:extLst>
              </a:tr>
              <a:tr h="161054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l-P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marR="46749" marT="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49" marR="46749" marT="0" marB="0" anchor="ctr"/>
                </a:tc>
                <a:extLst>
                  <a:ext uri="{0D108BD9-81ED-4DB2-BD59-A6C34878D82A}">
                    <a16:rowId xmlns="" xmlns:a16="http://schemas.microsoft.com/office/drawing/2014/main" val="306984021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16632"/>
            <a:ext cx="48965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lang="pl-PL" altLang="pl-PL" sz="3200" b="1" dirty="0">
                <a:solidFill>
                  <a:schemeClr val="dk1"/>
                </a:solidFill>
                <a:latin typeface="+mn-lt"/>
              </a:rPr>
              <a:t>W zakresie ewaluacji:</a:t>
            </a:r>
          </a:p>
        </p:txBody>
      </p:sp>
    </p:spTree>
    <p:extLst>
      <p:ext uri="{BB962C8B-B14F-4D97-AF65-F5344CB8AC3E}">
        <p14:creationId xmlns:p14="http://schemas.microsoft.com/office/powerpoint/2010/main" xmlns="" val="16600363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72065063"/>
              </p:ext>
            </p:extLst>
          </p:nvPr>
        </p:nvGraphicFramePr>
        <p:xfrm>
          <a:off x="0" y="1196751"/>
          <a:ext cx="9144000" cy="56840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6096">
                  <a:extLst>
                    <a:ext uri="{9D8B030D-6E8A-4147-A177-3AD203B41FA5}">
                      <a16:colId xmlns="" xmlns:a16="http://schemas.microsoft.com/office/drawing/2014/main" val="826162466"/>
                    </a:ext>
                  </a:extLst>
                </a:gridCol>
                <a:gridCol w="3707904">
                  <a:extLst>
                    <a:ext uri="{9D8B030D-6E8A-4147-A177-3AD203B41FA5}">
                      <a16:colId xmlns="" xmlns:a16="http://schemas.microsoft.com/office/drawing/2014/main" val="3647246097"/>
                    </a:ext>
                  </a:extLst>
                </a:gridCol>
              </a:tblGrid>
              <a:tr h="1925961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pl-PL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Ewaluacje problemowe wskazane przez Wielkopolskiego Kuratora Oświaty</a:t>
                      </a:r>
                      <a:r>
                        <a:rPr lang="pl-PL" sz="2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(40% wszystkich ewaluacji w roku szkolnym)</a:t>
                      </a:r>
                    </a:p>
                  </a:txBody>
                  <a:tcPr marL="252000" marR="4680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4999656"/>
                  </a:ext>
                </a:extLst>
              </a:tr>
              <a:tr h="9338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Wymagania</a:t>
                      </a:r>
                    </a:p>
                  </a:txBody>
                  <a:tcPr marL="90000" marR="46800" marT="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828675" indent="-8286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 szkoły/rodzaj placówki</a:t>
                      </a:r>
                    </a:p>
                  </a:txBody>
                  <a:tcPr marL="162000" marR="46800" marT="0" marB="0" anchor="ctr"/>
                </a:tc>
                <a:extLst>
                  <a:ext uri="{0D108BD9-81ED-4DB2-BD59-A6C34878D82A}">
                    <a16:rowId xmlns="" xmlns:a16="http://schemas.microsoft.com/office/drawing/2014/main" val="1671321004"/>
                  </a:ext>
                </a:extLst>
              </a:tr>
              <a:tr h="956642">
                <a:tc rowSpan="2">
                  <a:txBody>
                    <a:bodyPr/>
                    <a:lstStyle/>
                    <a:p>
                      <a:pPr marL="285796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Procesy edukacyjne są zorganizowane w sposób sprzyjający uczeniu się.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pl-P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00" marR="46800" marT="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828675" indent="-8286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l-PL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szkoły podstawowe</a:t>
                      </a:r>
                    </a:p>
                  </a:txBody>
                  <a:tcPr marL="162000" marR="46800" marT="0" marB="0" anchor="ctr"/>
                </a:tc>
                <a:extLst>
                  <a:ext uri="{0D108BD9-81ED-4DB2-BD59-A6C34878D82A}">
                    <a16:rowId xmlns="" xmlns:a16="http://schemas.microsoft.com/office/drawing/2014/main" val="3497141422"/>
                  </a:ext>
                </a:extLst>
              </a:tr>
              <a:tr h="186764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pl-P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49" marR="46749" marT="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828675" indent="-8286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l-PL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szkoły ponadpodstawowe</a:t>
                      </a:r>
                    </a:p>
                  </a:txBody>
                  <a:tcPr marL="162000" marR="46800" marT="0" marB="0" anchor="ctr"/>
                </a:tc>
                <a:extLst>
                  <a:ext uri="{0D108BD9-81ED-4DB2-BD59-A6C34878D82A}">
                    <a16:rowId xmlns="" xmlns:a16="http://schemas.microsoft.com/office/drawing/2014/main" val="162141962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79929"/>
            <a:ext cx="53297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lang="pl-PL" altLang="pl-PL" sz="3200" b="1" dirty="0">
                <a:solidFill>
                  <a:schemeClr val="dk1"/>
                </a:solidFill>
                <a:latin typeface="+mn-lt"/>
              </a:rPr>
              <a:t>W zakresie ewaluacji:</a:t>
            </a:r>
          </a:p>
        </p:txBody>
      </p:sp>
    </p:spTree>
    <p:extLst>
      <p:ext uri="{BB962C8B-B14F-4D97-AF65-F5344CB8AC3E}">
        <p14:creationId xmlns:p14="http://schemas.microsoft.com/office/powerpoint/2010/main" xmlns="" val="8014908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2304</TotalTime>
  <Words>1681</Words>
  <Application>Microsoft Office PowerPoint</Application>
  <PresentationFormat>Pokaz na ekranie (4:3)</PresentationFormat>
  <Paragraphs>320</Paragraphs>
  <Slides>38</Slides>
  <Notes>2</Notes>
  <HiddenSlides>1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39" baseType="lpstr">
      <vt:lpstr>Motyw pakietu Office</vt:lpstr>
      <vt:lpstr>Slajd 1</vt:lpstr>
      <vt:lpstr>   </vt:lpstr>
      <vt:lpstr>   </vt:lpstr>
      <vt:lpstr>Slajd 4</vt:lpstr>
      <vt:lpstr> </vt:lpstr>
      <vt:lpstr>W zakresie kontroli planowych: </vt:lpstr>
      <vt:lpstr>Slajd 7</vt:lpstr>
      <vt:lpstr>Slajd 8</vt:lpstr>
      <vt:lpstr>Slajd 9</vt:lpstr>
      <vt:lpstr>W ZAKRESIE MONITOROWANIA </vt:lpstr>
      <vt:lpstr>W ZAKRESIE MONITOROWANIA </vt:lpstr>
      <vt:lpstr> </vt:lpstr>
      <vt:lpstr>WYNIKI I WNIOSKI Z KONTROLI PLANOWYCH</vt:lpstr>
      <vt:lpstr>WYNIKI I WNIOSKI Z KONTROLI PLANOWYCH</vt:lpstr>
      <vt:lpstr>WYNIKI I WNIOSKI Z KONTROLI PLANOWYCH</vt:lpstr>
      <vt:lpstr>WYNIKI I WNIOSKI Z KONTROLI PLANOWYCH</vt:lpstr>
      <vt:lpstr>WYNIKI I WNIOSKI Z KONTROLI PLANOWYCH</vt:lpstr>
      <vt:lpstr>WYNIKI I WNIOSKI Z KONTROLI PLANOWYCH</vt:lpstr>
      <vt:lpstr>WYNIKI I WNIOSKI Z KONTROLI DORAŹNYCH </vt:lpstr>
      <vt:lpstr>WYNIKI I WNIOSKI Z NADZORU PEDAGOGICZNEGO  </vt:lpstr>
      <vt:lpstr>WYNIKI I WNIOSKI Z KONTROLI DORAŹNYCH</vt:lpstr>
      <vt:lpstr>WYNIKI I WNIOSKI Z EWALUACJI</vt:lpstr>
      <vt:lpstr>WYNIKI I WNIOSKI Z EWALUACJI</vt:lpstr>
      <vt:lpstr>WYNIKI I WNIOSKI Z EWALUACJI</vt:lpstr>
      <vt:lpstr>WYNIKI I WNIOSKI Z EWALUACJI</vt:lpstr>
      <vt:lpstr>WYNIKI I WNIOSKI Z EWALUACJI</vt:lpstr>
      <vt:lpstr>OBSZARY WYMAGAJĄCE JAKOŚCIOWEJ ZMIANY </vt:lpstr>
      <vt:lpstr>OBSZARY WYMAGAJĄCE JAKOŚCIOWEJ ZMIANY </vt:lpstr>
      <vt:lpstr>OBSZARY WYMAGAJĄCE JAKOŚCIOWEJ ZMIANY </vt:lpstr>
      <vt:lpstr>OBSZARY WYMAGAJĄCE JAKOŚCIOWEJ ZMIANY</vt:lpstr>
      <vt:lpstr>OBSZARY WYMAGAJĄCE JAKOŚCIOWEJ ZMIANY</vt:lpstr>
      <vt:lpstr>OBSZARY WYMAGAJĄCE JAKOŚCIOWEJ ZMIANY</vt:lpstr>
      <vt:lpstr>OBSZARY WYMAGAJĄCE JAKOŚCIOWEJ ZMIANY</vt:lpstr>
      <vt:lpstr>PROGRAMY RZĄDOWE</vt:lpstr>
      <vt:lpstr>Programy rządowe  </vt:lpstr>
      <vt:lpstr>Dotacje  </vt:lpstr>
      <vt:lpstr>Inne działania </vt:lpstr>
      <vt:lpstr>Ważniejsze konferencje rok szkolny 2018/2019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Agnieszka Sobocka</cp:lastModifiedBy>
  <cp:revision>181</cp:revision>
  <cp:lastPrinted>2019-08-28T11:51:07Z</cp:lastPrinted>
  <dcterms:created xsi:type="dcterms:W3CDTF">2018-01-23T11:11:11Z</dcterms:created>
  <dcterms:modified xsi:type="dcterms:W3CDTF">2019-09-19T12:54:59Z</dcterms:modified>
</cp:coreProperties>
</file>