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5pPr>
    <a:lvl6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6pPr>
    <a:lvl7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7pPr>
    <a:lvl8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8pPr>
    <a:lvl9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720000"/>
        </a:solidFill>
        <a:effectLst/>
        <a:uFillTx/>
        <a:latin typeface="Tahoma"/>
        <a:ea typeface="Tahoma"/>
        <a:cs typeface="Tahoma"/>
        <a:sym typeface="Tahoma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CCA"/>
          </a:solidFill>
        </a:fill>
      </a:tcStyle>
    </a:wholeTbl>
    <a:band2H>
      <a:tcTxStyle/>
      <a:tcStyle>
        <a:tcBdr/>
        <a:fill>
          <a:solidFill>
            <a:srgbClr val="FFE7E6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B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72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720000"/>
              </a:solidFill>
              <a:prstDash val="solid"/>
              <a:round/>
            </a:ln>
          </a:top>
          <a:bottom>
            <a:ln w="25400" cap="flat">
              <a:solidFill>
                <a:srgbClr val="72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20000"/>
              </a:solidFill>
              <a:prstDash val="solid"/>
              <a:round/>
            </a:ln>
          </a:top>
          <a:bottom>
            <a:ln w="25400" cap="flat">
              <a:solidFill>
                <a:srgbClr val="72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Tahoma"/>
          <a:ea typeface="Tahoma"/>
          <a:cs typeface="Tahoma"/>
        </a:font>
        <a:srgbClr val="72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ACA"/>
          </a:solidFill>
        </a:fill>
      </a:tcStyle>
    </a:wholeTbl>
    <a:band2H>
      <a:tcTxStyle/>
      <a:tcStyle>
        <a:tcBdr/>
        <a:fill>
          <a:solidFill>
            <a:srgbClr val="EBE6E6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20000"/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20000"/>
          </a:solidFill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72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Tahoma"/>
          <a:ea typeface="Tahoma"/>
          <a:cs typeface="Tahom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FFFF">
              <a:alpha val="20000"/>
            </a:srgbClr>
          </a:solidFill>
        </a:fill>
      </a:tcStyle>
    </a:firstCol>
    <a:la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508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Tahoma Bold"/>
          <a:ea typeface="Tahoma Bold"/>
          <a:cs typeface="Tahoma Bold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138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5" name="Shape 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spcBef>
        <a:spcPts val="400"/>
      </a:spcBef>
      <a:defRPr sz="1200">
        <a:latin typeface="+mj-lt"/>
        <a:ea typeface="+mj-ea"/>
        <a:cs typeface="+mj-cs"/>
        <a:sym typeface="Calibri"/>
      </a:defRPr>
    </a:lvl1pPr>
    <a:lvl2pPr indent="228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2pPr>
    <a:lvl3pPr indent="457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3pPr>
    <a:lvl4pPr indent="685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4pPr>
    <a:lvl5pPr indent="9144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5pPr>
    <a:lvl6pPr indent="11430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6pPr>
    <a:lvl7pPr indent="13716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7pPr>
    <a:lvl8pPr indent="16002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8pPr>
    <a:lvl9pPr indent="1828800" latinLnBrk="0">
      <a:spcBef>
        <a:spcPts val="400"/>
      </a:spcBef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Numer slajdu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 tytułowy"/>
          <p:cNvSpPr txBox="1">
            <a:spLocks noGrp="1"/>
          </p:cNvSpPr>
          <p:nvPr>
            <p:ph type="title"/>
          </p:nvPr>
        </p:nvSpPr>
        <p:spPr>
          <a:xfrm>
            <a:off x="457200" y="92074"/>
            <a:ext cx="82296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/>
          <a:lstStyle/>
          <a:p>
            <a:r>
              <a:t>Tekst tytułowy</a:t>
            </a:r>
          </a:p>
        </p:txBody>
      </p:sp>
      <p:sp>
        <p:nvSpPr>
          <p:cNvPr id="3" name="Treść - poziom 1…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/>
          <a:lstStyle/>
          <a:p>
            <a:r>
              <a:t>Treść - poziom 1</a:t>
            </a:r>
          </a:p>
          <a:p>
            <a:pPr lvl="1"/>
            <a:r>
              <a:t>Treść - poziom 2</a:t>
            </a:r>
          </a:p>
          <a:p>
            <a:pPr lvl="2"/>
            <a:r>
              <a:t>Treść - poziom 3</a:t>
            </a:r>
          </a:p>
          <a:p>
            <a:pPr lvl="3"/>
            <a:r>
              <a:t>Treść - poziom 4</a:t>
            </a:r>
          </a:p>
          <a:p>
            <a:pPr lvl="4"/>
            <a:r>
              <a:t>Treść - poziom 5</a:t>
            </a:r>
          </a:p>
        </p:txBody>
      </p:sp>
      <p:sp>
        <p:nvSpPr>
          <p:cNvPr id="4" name="Numer slajdu"/>
          <p:cNvSpPr txBox="1">
            <a:spLocks noGrp="1"/>
          </p:cNvSpPr>
          <p:nvPr>
            <p:ph type="sldNum" sz="quarter" idx="2"/>
          </p:nvPr>
        </p:nvSpPr>
        <p:spPr>
          <a:xfrm>
            <a:off x="8416270" y="6436360"/>
            <a:ext cx="270531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 algn="r">
              <a:defRPr sz="1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ransition spd="med"/>
  <p:txStyles>
    <p:titleStyle>
      <a:lvl1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1pPr>
      <a:lvl2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2pPr>
      <a:lvl3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3pPr>
      <a:lvl4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4pPr>
      <a:lvl5pPr marL="0" marR="0" indent="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5pPr>
      <a:lvl6pPr marL="0" marR="0" indent="4572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6pPr>
      <a:lvl7pPr marL="0" marR="0" indent="9144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7pPr>
      <a:lvl8pPr marL="0" marR="0" indent="13716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8pPr>
      <a:lvl9pPr marL="0" marR="0" indent="1828800" algn="ct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FFFFCC"/>
          </a:solidFill>
          <a:uFillTx/>
          <a:latin typeface="Tahoma"/>
          <a:ea typeface="Tahoma"/>
          <a:cs typeface="Tahoma"/>
          <a:sym typeface="Tahoma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80000"/>
        <a:buFontTx/>
        <a:buChar char="▪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▪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–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4pPr>
      <a:lvl5pPr marL="22352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Tx/>
        <a:buChar char="▪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5pPr>
      <a:lvl6pPr marL="26924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6pPr>
      <a:lvl7pPr marL="31496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7pPr>
      <a:lvl8pPr marL="36068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8pPr>
      <a:lvl9pPr marL="4064000" marR="0" indent="-4064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>
          <a:srgbClr val="FFCC66"/>
        </a:buClr>
        <a:buSzPct val="100000"/>
        <a:buFont typeface="Wingdings"/>
        <a:buChar char=""/>
        <a:tabLst/>
        <a:defRPr sz="3200" b="0" i="0" u="none" strike="noStrike" cap="none" spc="0" baseline="0">
          <a:solidFill>
            <a:srgbClr val="FFFFFF"/>
          </a:solidFill>
          <a:uFillTx/>
          <a:latin typeface="Tahoma"/>
          <a:ea typeface="Tahoma"/>
          <a:cs typeface="Tahoma"/>
          <a:sym typeface="Tahoma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5pPr>
      <a:lvl6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6pPr>
      <a:lvl7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7pPr>
      <a:lvl8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8pPr>
      <a:lvl9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effectLst>
            <a:outerShdw blurRad="12700" dist="25400" dir="2700000" rotWithShape="0">
              <a:srgbClr val="000000"/>
            </a:outerShdw>
          </a:effectLst>
          <a:uFillTx/>
          <a:latin typeface="+mn-lt"/>
          <a:ea typeface="+mn-ea"/>
          <a:cs typeface="+mn-cs"/>
          <a:sym typeface="Tahoma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Kliknij dwukrotnie, aby edytować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</p:txBody>
      </p:sp>
      <p:sp>
        <p:nvSpPr>
          <p:cNvPr id="28" name="KONKURS WIEDZY…"/>
          <p:cNvSpPr txBox="1">
            <a:spLocks noGrp="1"/>
          </p:cNvSpPr>
          <p:nvPr>
            <p:ph type="body" sz="half" idx="4294967295"/>
          </p:nvPr>
        </p:nvSpPr>
        <p:spPr>
          <a:xfrm>
            <a:off x="1902756" y="3445638"/>
            <a:ext cx="5338488" cy="2916398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36600" indent="-236600" algn="ctr" defTabSz="630936">
              <a:buSzTx/>
              <a:buFont typeface="Wingdings"/>
              <a:buNone/>
              <a:defRPr sz="3036"/>
            </a:pPr>
            <a:r>
              <a:t>KONKURS WIEDZY </a:t>
            </a:r>
          </a:p>
          <a:p>
            <a:pPr marL="236600" indent="-236600" algn="ctr" defTabSz="630936">
              <a:buSzTx/>
              <a:buFont typeface="Wingdings"/>
              <a:buNone/>
              <a:defRPr sz="3036"/>
            </a:pPr>
            <a:r>
              <a:t>O</a:t>
            </a:r>
          </a:p>
          <a:p>
            <a:pPr marL="236600" indent="-236600" algn="ctr" defTabSz="630936">
              <a:buSzTx/>
              <a:buFont typeface="Wingdings"/>
              <a:buNone/>
              <a:defRPr sz="3036"/>
            </a:pPr>
            <a:r>
              <a:t>POWSTANIU WIELKOPOLSKIM</a:t>
            </a:r>
          </a:p>
          <a:p>
            <a:pPr marL="236600" indent="-236600" algn="ctr" defTabSz="630936">
              <a:spcBef>
                <a:spcPts val="500"/>
              </a:spcBef>
              <a:buSzTx/>
              <a:buFont typeface="Wingdings"/>
              <a:buNone/>
              <a:defRPr sz="3036"/>
            </a:pPr>
            <a:endParaRPr/>
          </a:p>
          <a:p>
            <a:pPr marL="236600" indent="-236600" algn="ctr" defTabSz="630936">
              <a:spcBef>
                <a:spcPts val="500"/>
              </a:spcBef>
              <a:buSzTx/>
              <a:buFont typeface="Wingdings"/>
              <a:buNone/>
              <a:defRPr sz="2208"/>
            </a:pPr>
            <a:r>
              <a:t>SKOKI, data </a:t>
            </a:r>
          </a:p>
        </p:txBody>
      </p:sp>
      <p:pic>
        <p:nvPicPr>
          <p:cNvPr id="29" name="grafa-v2.png" descr="grafa-v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691" y="325873"/>
            <a:ext cx="2592618" cy="317804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9. Jakiego frontu nie było podczas walk powstania wielkopolskiego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786384">
              <a:defRPr sz="3440">
                <a:effectLst>
                  <a:outerShdw blurRad="10922" dist="21844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9. </a:t>
            </a:r>
            <a:r>
              <a:rPr sz="2500" dirty="0" err="1"/>
              <a:t>Jakiego</a:t>
            </a:r>
            <a:r>
              <a:rPr sz="2500" dirty="0"/>
              <a:t> </a:t>
            </a:r>
            <a:r>
              <a:rPr sz="2500" dirty="0" err="1"/>
              <a:t>frontu</a:t>
            </a:r>
            <a:r>
              <a:rPr sz="2500" dirty="0"/>
              <a:t> </a:t>
            </a:r>
            <a:r>
              <a:rPr sz="2500" dirty="0" err="1"/>
              <a:t>nie</a:t>
            </a:r>
            <a:r>
              <a:rPr sz="2500" dirty="0"/>
              <a:t> </a:t>
            </a:r>
            <a:r>
              <a:rPr sz="2500" dirty="0" err="1"/>
              <a:t>było</a:t>
            </a:r>
            <a:r>
              <a:rPr sz="2500" dirty="0"/>
              <a:t> </a:t>
            </a:r>
            <a:r>
              <a:rPr sz="2500" dirty="0" err="1"/>
              <a:t>podczas</a:t>
            </a:r>
            <a:r>
              <a:rPr sz="2500" dirty="0"/>
              <a:t> walk </a:t>
            </a:r>
            <a:r>
              <a:rPr sz="2500" dirty="0" err="1"/>
              <a:t>powstania</a:t>
            </a:r>
            <a:r>
              <a:rPr sz="2500" dirty="0"/>
              <a:t> </a:t>
            </a:r>
            <a:r>
              <a:rPr sz="2500" dirty="0" err="1"/>
              <a:t>wielkopolskiego</a:t>
            </a:r>
            <a:endParaRPr sz="2500" dirty="0"/>
          </a:p>
        </p:txBody>
      </p:sp>
      <p:sp>
        <p:nvSpPr>
          <p:cNvPr id="65" name="Północnego…"/>
          <p:cNvSpPr txBox="1">
            <a:spLocks noGrp="1"/>
          </p:cNvSpPr>
          <p:nvPr>
            <p:ph type="body" sz="quarter" idx="4294967295"/>
          </p:nvPr>
        </p:nvSpPr>
        <p:spPr>
          <a:xfrm>
            <a:off x="3073791" y="1880754"/>
            <a:ext cx="4194176" cy="243998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Północnego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Południowego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Zachodniego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Wschodniego</a:t>
            </a:r>
            <a:r>
              <a:rPr sz="2500" dirty="0"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66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10. Który ciąg chronologiczny jest prawidłowy?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786384">
              <a:defRPr sz="3440">
                <a:effectLst>
                  <a:outerShdw blurRad="10922" dist="21844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10. </a:t>
            </a:r>
            <a:r>
              <a:rPr sz="2500" dirty="0" err="1"/>
              <a:t>Który</a:t>
            </a:r>
            <a:r>
              <a:rPr sz="2500" dirty="0"/>
              <a:t> </a:t>
            </a:r>
            <a:r>
              <a:rPr sz="2500" dirty="0" err="1"/>
              <a:t>ciąg</a:t>
            </a:r>
            <a:r>
              <a:rPr sz="2500" dirty="0"/>
              <a:t> </a:t>
            </a:r>
            <a:r>
              <a:rPr sz="2500" dirty="0" err="1"/>
              <a:t>chronologiczny</a:t>
            </a:r>
            <a:r>
              <a:rPr sz="2500" dirty="0"/>
              <a:t> jest </a:t>
            </a:r>
            <a:r>
              <a:rPr sz="2500" dirty="0" err="1"/>
              <a:t>prawidłowy</a:t>
            </a:r>
            <a:r>
              <a:rPr sz="2500" dirty="0"/>
              <a:t>?</a:t>
            </a:r>
          </a:p>
        </p:txBody>
      </p:sp>
      <p:sp>
        <p:nvSpPr>
          <p:cNvPr id="69" name="Zdobycie Ławicy, Przyjazd Paderewskiego do Poznania, Rozejm w Trewirze…"/>
          <p:cNvSpPr txBox="1">
            <a:spLocks noGrp="1"/>
          </p:cNvSpPr>
          <p:nvPr>
            <p:ph type="body" sz="half" idx="4294967295"/>
          </p:nvPr>
        </p:nvSpPr>
        <p:spPr>
          <a:xfrm>
            <a:off x="1412542" y="1610300"/>
            <a:ext cx="6687285" cy="3203476"/>
          </a:xfrm>
          <a:prstGeom prst="rect">
            <a:avLst/>
          </a:prstGeom>
        </p:spPr>
        <p:txBody>
          <a:bodyPr>
            <a:noAutofit/>
          </a:bodyPr>
          <a:lstStyle/>
          <a:p>
            <a:pPr marL="463295" indent="-463295" defTabSz="694944">
              <a:spcBef>
                <a:spcPts val="500"/>
              </a:spcBef>
              <a:buAutoNum type="alphaUcPeriod"/>
              <a:defRPr sz="2280">
                <a:effectLst>
                  <a:outerShdw blurRad="9652" dist="19304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Zdobycie</a:t>
            </a:r>
            <a:r>
              <a:rPr sz="2500" dirty="0"/>
              <a:t> </a:t>
            </a:r>
            <a:r>
              <a:rPr sz="2500" dirty="0" err="1"/>
              <a:t>Ławicy</a:t>
            </a:r>
            <a:r>
              <a:rPr sz="2500" dirty="0"/>
              <a:t>, </a:t>
            </a:r>
            <a:r>
              <a:rPr sz="2500" dirty="0" err="1"/>
              <a:t>Przyjazd</a:t>
            </a:r>
            <a:r>
              <a:rPr sz="2500" dirty="0"/>
              <a:t> </a:t>
            </a:r>
            <a:r>
              <a:rPr sz="2500" dirty="0" err="1"/>
              <a:t>Paderewskiego</a:t>
            </a:r>
            <a:r>
              <a:rPr sz="2500" dirty="0"/>
              <a:t> do </a:t>
            </a:r>
            <a:r>
              <a:rPr sz="2500" dirty="0" err="1"/>
              <a:t>Poznania</a:t>
            </a:r>
            <a:r>
              <a:rPr sz="2500" dirty="0"/>
              <a:t>, </a:t>
            </a:r>
            <a:r>
              <a:rPr sz="2500" dirty="0" err="1"/>
              <a:t>Rozejm</a:t>
            </a:r>
            <a:r>
              <a:rPr sz="2500" dirty="0"/>
              <a:t> w </a:t>
            </a:r>
            <a:r>
              <a:rPr sz="2500" dirty="0" err="1"/>
              <a:t>Trewirze</a:t>
            </a:r>
            <a:endParaRPr sz="2500" dirty="0"/>
          </a:p>
          <a:p>
            <a:pPr marL="463295" indent="-463295" defTabSz="694944">
              <a:spcBef>
                <a:spcPts val="500"/>
              </a:spcBef>
              <a:buAutoNum type="alphaUcPeriod"/>
              <a:defRPr sz="2280">
                <a:effectLst>
                  <a:outerShdw blurRad="9652" dist="19304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Objęcie</a:t>
            </a:r>
            <a:r>
              <a:rPr sz="2500" dirty="0"/>
              <a:t> </a:t>
            </a:r>
            <a:r>
              <a:rPr sz="2500" dirty="0" err="1"/>
              <a:t>dowództwa</a:t>
            </a:r>
            <a:r>
              <a:rPr sz="2500" dirty="0"/>
              <a:t> </a:t>
            </a:r>
            <a:r>
              <a:rPr sz="2500" dirty="0" err="1"/>
              <a:t>przez</a:t>
            </a:r>
            <a:r>
              <a:rPr sz="2500" dirty="0"/>
              <a:t> </a:t>
            </a:r>
            <a:r>
              <a:rPr sz="2500" dirty="0" err="1"/>
              <a:t>Stanisława</a:t>
            </a:r>
            <a:r>
              <a:rPr sz="2500" dirty="0"/>
              <a:t> </a:t>
            </a:r>
            <a:r>
              <a:rPr sz="2500" dirty="0" err="1"/>
              <a:t>Taczaka</a:t>
            </a:r>
            <a:r>
              <a:rPr sz="2500" dirty="0"/>
              <a:t>, </a:t>
            </a:r>
            <a:r>
              <a:rPr sz="2500" dirty="0" err="1"/>
              <a:t>zdobycie</a:t>
            </a:r>
            <a:r>
              <a:rPr sz="2500" dirty="0"/>
              <a:t> </a:t>
            </a:r>
            <a:r>
              <a:rPr sz="2500" dirty="0" err="1"/>
              <a:t>Ławicy</a:t>
            </a:r>
            <a:r>
              <a:rPr sz="2500" dirty="0"/>
              <a:t>, </a:t>
            </a:r>
            <a:r>
              <a:rPr sz="2500" dirty="0" err="1"/>
              <a:t>Objęcie</a:t>
            </a:r>
            <a:r>
              <a:rPr sz="2500" dirty="0"/>
              <a:t> </a:t>
            </a:r>
            <a:r>
              <a:rPr sz="2500" dirty="0" err="1"/>
              <a:t>dowództwa</a:t>
            </a:r>
            <a:r>
              <a:rPr sz="2500" dirty="0"/>
              <a:t> </a:t>
            </a:r>
            <a:r>
              <a:rPr sz="2500" dirty="0" err="1"/>
              <a:t>przez</a:t>
            </a:r>
            <a:r>
              <a:rPr sz="2500" dirty="0"/>
              <a:t> J. </a:t>
            </a:r>
            <a:r>
              <a:rPr sz="2500" dirty="0" err="1"/>
              <a:t>Dowbor-Muśnickieg</a:t>
            </a:r>
            <a:endParaRPr sz="2500" dirty="0"/>
          </a:p>
          <a:p>
            <a:pPr marL="463295" indent="-463295" defTabSz="694944">
              <a:spcBef>
                <a:spcPts val="500"/>
              </a:spcBef>
              <a:buAutoNum type="alphaUcPeriod"/>
              <a:defRPr sz="2280">
                <a:effectLst>
                  <a:outerShdw blurRad="9652" dist="19304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Objęcie</a:t>
            </a:r>
            <a:r>
              <a:rPr sz="2500" dirty="0"/>
              <a:t> </a:t>
            </a:r>
            <a:r>
              <a:rPr sz="2500" dirty="0" err="1"/>
              <a:t>dowództwa</a:t>
            </a:r>
            <a:r>
              <a:rPr sz="2500" dirty="0"/>
              <a:t> </a:t>
            </a:r>
            <a:r>
              <a:rPr sz="2500" dirty="0" err="1"/>
              <a:t>przez</a:t>
            </a:r>
            <a:r>
              <a:rPr sz="2500" dirty="0"/>
              <a:t> J. </a:t>
            </a:r>
            <a:r>
              <a:rPr sz="2500" dirty="0" err="1"/>
              <a:t>Dowbor-Muśnickieg</a:t>
            </a:r>
            <a:r>
              <a:rPr sz="2500" dirty="0"/>
              <a:t>, </a:t>
            </a:r>
            <a:r>
              <a:rPr sz="2500" dirty="0" err="1"/>
              <a:t>zdobycie</a:t>
            </a:r>
            <a:r>
              <a:rPr sz="2500" dirty="0"/>
              <a:t> </a:t>
            </a:r>
            <a:r>
              <a:rPr sz="2500" dirty="0" err="1"/>
              <a:t>Ławicy</a:t>
            </a:r>
            <a:r>
              <a:rPr sz="2500" dirty="0"/>
              <a:t>, </a:t>
            </a:r>
            <a:r>
              <a:rPr sz="2500" dirty="0" err="1"/>
              <a:t>Objęcie</a:t>
            </a:r>
            <a:r>
              <a:rPr sz="2500" dirty="0"/>
              <a:t> </a:t>
            </a:r>
            <a:r>
              <a:rPr sz="2500" dirty="0" err="1"/>
              <a:t>dowództwa</a:t>
            </a:r>
            <a:r>
              <a:rPr sz="2500" dirty="0"/>
              <a:t> </a:t>
            </a:r>
            <a:r>
              <a:rPr sz="2500" dirty="0" err="1"/>
              <a:t>przez</a:t>
            </a:r>
            <a:r>
              <a:rPr sz="2500" dirty="0"/>
              <a:t> </a:t>
            </a:r>
            <a:r>
              <a:rPr sz="2500" dirty="0" err="1"/>
              <a:t>Stanisława</a:t>
            </a:r>
            <a:r>
              <a:rPr sz="2500" dirty="0"/>
              <a:t> </a:t>
            </a:r>
            <a:r>
              <a:rPr sz="2500" dirty="0" err="1"/>
              <a:t>Taczaka</a:t>
            </a:r>
            <a:endParaRPr sz="2500" dirty="0"/>
          </a:p>
        </p:txBody>
      </p:sp>
      <p:pic>
        <p:nvPicPr>
          <p:cNvPr id="70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11. Akcją zdobycia Ławicy dowodził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11. </a:t>
            </a:r>
            <a:r>
              <a:rPr sz="2500" dirty="0" err="1"/>
              <a:t>Akcją</a:t>
            </a:r>
            <a:r>
              <a:rPr sz="2500" dirty="0"/>
              <a:t> </a:t>
            </a:r>
            <a:r>
              <a:rPr sz="2500" dirty="0" err="1"/>
              <a:t>zdobycia</a:t>
            </a:r>
            <a:r>
              <a:rPr sz="2500" dirty="0"/>
              <a:t> </a:t>
            </a:r>
            <a:r>
              <a:rPr sz="2500" dirty="0" err="1"/>
              <a:t>Ławicy</a:t>
            </a:r>
            <a:r>
              <a:rPr sz="2500" dirty="0"/>
              <a:t> </a:t>
            </a:r>
            <a:r>
              <a:rPr sz="2500" dirty="0" err="1"/>
              <a:t>dowodził</a:t>
            </a:r>
            <a:endParaRPr sz="2500" dirty="0"/>
          </a:p>
        </p:txBody>
      </p:sp>
      <p:sp>
        <p:nvSpPr>
          <p:cNvPr id="73" name="generał Józef Dowbor – Muśnicki…"/>
          <p:cNvSpPr txBox="1">
            <a:spLocks noGrp="1"/>
          </p:cNvSpPr>
          <p:nvPr>
            <p:ph type="body" sz="half" idx="4294967295"/>
          </p:nvPr>
        </p:nvSpPr>
        <p:spPr>
          <a:xfrm>
            <a:off x="1586922" y="1616569"/>
            <a:ext cx="7092234" cy="25433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542544" indent="-542544" defTabSz="813816">
              <a:spcBef>
                <a:spcPts val="600"/>
              </a:spcBef>
              <a:buAutoNum type="alphaUcPeriod"/>
              <a:defRPr sz="2848">
                <a:effectLst>
                  <a:outerShdw blurRad="11303" dist="22606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generał</a:t>
            </a:r>
            <a:r>
              <a:rPr sz="2500" dirty="0"/>
              <a:t> Józef </a:t>
            </a:r>
            <a:r>
              <a:rPr sz="2500" dirty="0" err="1"/>
              <a:t>Dowbor</a:t>
            </a:r>
            <a:r>
              <a:rPr sz="2500" dirty="0"/>
              <a:t> – </a:t>
            </a:r>
            <a:r>
              <a:rPr sz="2500" dirty="0" err="1"/>
              <a:t>Muśnicki</a:t>
            </a:r>
            <a:endParaRPr sz="2500" dirty="0"/>
          </a:p>
          <a:p>
            <a:pPr marL="542544" indent="-542544" defTabSz="813816">
              <a:spcBef>
                <a:spcPts val="600"/>
              </a:spcBef>
              <a:buAutoNum type="alphaUcPeriod"/>
              <a:defRPr sz="2848">
                <a:effectLst>
                  <a:outerShdw blurRad="11303" dist="22606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podporucznik</a:t>
            </a:r>
            <a:r>
              <a:rPr sz="2500" dirty="0"/>
              <a:t> Andrzej </a:t>
            </a:r>
            <a:r>
              <a:rPr sz="2500" dirty="0" err="1"/>
              <a:t>Kopa</a:t>
            </a:r>
            <a:endParaRPr sz="2500" dirty="0"/>
          </a:p>
          <a:p>
            <a:pPr marL="542544" indent="-542544" defTabSz="813816">
              <a:spcBef>
                <a:spcPts val="600"/>
              </a:spcBef>
              <a:buAutoNum type="alphaUcPeriod"/>
              <a:defRPr sz="2848">
                <a:effectLst>
                  <a:outerShdw blurRad="11303" dist="22606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podpułkownik</a:t>
            </a:r>
            <a:r>
              <a:rPr sz="2500" dirty="0"/>
              <a:t> Kazimierz </a:t>
            </a:r>
            <a:r>
              <a:rPr sz="2500" dirty="0" err="1"/>
              <a:t>Grudzielski</a:t>
            </a:r>
            <a:r>
              <a:rPr sz="2500" dirty="0"/>
              <a:t>. </a:t>
            </a:r>
          </a:p>
          <a:p>
            <a:pPr marL="542544" indent="-542544" defTabSz="813816">
              <a:spcBef>
                <a:spcPts val="600"/>
              </a:spcBef>
              <a:buAutoNum type="alphaUcPeriod"/>
              <a:defRPr sz="2848">
                <a:effectLst>
                  <a:outerShdw blurRad="11303" dist="22606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major </a:t>
            </a:r>
            <a:r>
              <a:rPr sz="2500" dirty="0" err="1"/>
              <a:t>Stanisław</a:t>
            </a:r>
            <a:r>
              <a:rPr sz="2500" dirty="0"/>
              <a:t> </a:t>
            </a:r>
            <a:r>
              <a:rPr sz="2500" dirty="0" err="1"/>
              <a:t>Taczak</a:t>
            </a:r>
            <a:endParaRPr sz="2500" dirty="0"/>
          </a:p>
        </p:txBody>
      </p:sp>
      <p:pic>
        <p:nvPicPr>
          <p:cNvPr id="74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12. Przed służbą w wojsku polskim generał Józef Dowbor – Muśnicki służył w armii"/>
          <p:cNvSpPr txBox="1">
            <a:spLocks noGrp="1"/>
          </p:cNvSpPr>
          <p:nvPr>
            <p:ph type="title" idx="4294967295"/>
          </p:nvPr>
        </p:nvSpPr>
        <p:spPr>
          <a:xfrm>
            <a:off x="426243" y="242846"/>
            <a:ext cx="8291514" cy="1570038"/>
          </a:xfrm>
          <a:prstGeom prst="rect">
            <a:avLst/>
          </a:prstGeom>
        </p:spPr>
        <p:txBody>
          <a:bodyPr>
            <a:normAutofit/>
          </a:bodyPr>
          <a:lstStyle>
            <a:lvl1pPr defTabSz="777240">
              <a:defRPr sz="3400">
                <a:effectLst>
                  <a:outerShdw blurRad="10795" dist="21590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12. </a:t>
            </a:r>
            <a:r>
              <a:rPr sz="2500" dirty="0" err="1"/>
              <a:t>Przed</a:t>
            </a:r>
            <a:r>
              <a:rPr sz="2500" dirty="0"/>
              <a:t> </a:t>
            </a:r>
            <a:r>
              <a:rPr sz="2500" dirty="0" err="1"/>
              <a:t>służbą</a:t>
            </a:r>
            <a:r>
              <a:rPr sz="2500" dirty="0"/>
              <a:t> w </a:t>
            </a:r>
            <a:r>
              <a:rPr sz="2500" dirty="0" err="1"/>
              <a:t>wojsku</a:t>
            </a:r>
            <a:r>
              <a:rPr sz="2500" dirty="0"/>
              <a:t> </a:t>
            </a:r>
            <a:r>
              <a:rPr sz="2500" dirty="0" err="1"/>
              <a:t>polskim</a:t>
            </a:r>
            <a:r>
              <a:rPr sz="2500" dirty="0"/>
              <a:t> </a:t>
            </a:r>
            <a:r>
              <a:rPr sz="2500" dirty="0" err="1"/>
              <a:t>generał</a:t>
            </a:r>
            <a:r>
              <a:rPr sz="2500" dirty="0"/>
              <a:t> Józef </a:t>
            </a:r>
            <a:r>
              <a:rPr sz="2500" dirty="0" err="1"/>
              <a:t>Dowbor</a:t>
            </a:r>
            <a:r>
              <a:rPr sz="2500" dirty="0"/>
              <a:t> – </a:t>
            </a:r>
            <a:r>
              <a:rPr sz="2500" dirty="0" err="1"/>
              <a:t>Muśnicki</a:t>
            </a:r>
            <a:r>
              <a:rPr sz="2500" dirty="0"/>
              <a:t> </a:t>
            </a:r>
            <a:r>
              <a:rPr sz="2500" dirty="0" err="1"/>
              <a:t>służył</a:t>
            </a:r>
            <a:r>
              <a:rPr sz="2500" dirty="0"/>
              <a:t> w </a:t>
            </a:r>
            <a:r>
              <a:rPr sz="2500" dirty="0" err="1"/>
              <a:t>armii</a:t>
            </a:r>
            <a:endParaRPr sz="2500" dirty="0"/>
          </a:p>
        </p:txBody>
      </p:sp>
      <p:sp>
        <p:nvSpPr>
          <p:cNvPr id="77" name="rosyjskiej…"/>
          <p:cNvSpPr txBox="1">
            <a:spLocks noGrp="1"/>
          </p:cNvSpPr>
          <p:nvPr>
            <p:ph type="body" sz="half" idx="4294967295"/>
          </p:nvPr>
        </p:nvSpPr>
        <p:spPr>
          <a:xfrm>
            <a:off x="3229304" y="1937306"/>
            <a:ext cx="6478589" cy="252095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rosyjskiej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niemieckiej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austriackiej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francuskiej</a:t>
            </a:r>
            <a:endParaRPr sz="2500" dirty="0"/>
          </a:p>
        </p:txBody>
      </p:sp>
      <p:pic>
        <p:nvPicPr>
          <p:cNvPr id="78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13. Rozejm kończący powstanie podpisano 16 II 1919 w"/>
          <p:cNvSpPr txBox="1">
            <a:spLocks noGrp="1"/>
          </p:cNvSpPr>
          <p:nvPr>
            <p:ph type="title" idx="4294967295"/>
          </p:nvPr>
        </p:nvSpPr>
        <p:spPr>
          <a:xfrm>
            <a:off x="1579806" y="284797"/>
            <a:ext cx="620776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786384">
              <a:defRPr sz="3440">
                <a:effectLst>
                  <a:outerShdw blurRad="10922" dist="21844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13. </a:t>
            </a:r>
            <a:r>
              <a:rPr sz="2500" dirty="0" err="1"/>
              <a:t>Rozejm</a:t>
            </a:r>
            <a:r>
              <a:rPr sz="2500" dirty="0"/>
              <a:t> </a:t>
            </a:r>
            <a:r>
              <a:rPr sz="2500" dirty="0" err="1"/>
              <a:t>kończący</a:t>
            </a:r>
            <a:r>
              <a:rPr sz="2500" dirty="0"/>
              <a:t> </a:t>
            </a:r>
            <a:r>
              <a:rPr sz="2500" dirty="0" err="1"/>
              <a:t>powstanie</a:t>
            </a:r>
            <a:r>
              <a:rPr sz="2500" dirty="0"/>
              <a:t> </a:t>
            </a:r>
            <a:r>
              <a:rPr sz="2500" dirty="0" err="1"/>
              <a:t>podpisano</a:t>
            </a:r>
            <a:r>
              <a:rPr sz="2500" dirty="0"/>
              <a:t> 16 II 1919 w</a:t>
            </a:r>
          </a:p>
        </p:txBody>
      </p:sp>
      <p:sp>
        <p:nvSpPr>
          <p:cNvPr id="81" name="Poznaniu…"/>
          <p:cNvSpPr txBox="1">
            <a:spLocks noGrp="1"/>
          </p:cNvSpPr>
          <p:nvPr>
            <p:ph type="body" sz="half" idx="4294967295"/>
          </p:nvPr>
        </p:nvSpPr>
        <p:spPr>
          <a:xfrm>
            <a:off x="3440990" y="1529238"/>
            <a:ext cx="5565776" cy="25193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Poznaniu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Compiegne </a:t>
            </a:r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Trewirze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Berlinie</a:t>
            </a:r>
            <a:endParaRPr sz="2500" dirty="0"/>
          </a:p>
        </p:txBody>
      </p:sp>
      <p:pic>
        <p:nvPicPr>
          <p:cNvPr id="82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14. Przedstawione odznaczenie to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4000"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14. </a:t>
            </a:r>
            <a:r>
              <a:rPr sz="2500" dirty="0" err="1"/>
              <a:t>Przedstawione</a:t>
            </a:r>
            <a:r>
              <a:rPr sz="2500" dirty="0"/>
              <a:t> </a:t>
            </a:r>
            <a:r>
              <a:rPr sz="2500" dirty="0" err="1"/>
              <a:t>odznaczenie</a:t>
            </a:r>
            <a:r>
              <a:rPr sz="2500" dirty="0"/>
              <a:t> to</a:t>
            </a:r>
          </a:p>
        </p:txBody>
      </p:sp>
      <p:sp>
        <p:nvSpPr>
          <p:cNvPr id="85" name="A. Wielkopolski Krzyż Zasługi…"/>
          <p:cNvSpPr txBox="1">
            <a:spLocks noGrp="1"/>
          </p:cNvSpPr>
          <p:nvPr>
            <p:ph type="body" sz="half" idx="4294967295"/>
          </p:nvPr>
        </p:nvSpPr>
        <p:spPr>
          <a:xfrm>
            <a:off x="2843212" y="1686193"/>
            <a:ext cx="5450332" cy="309810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469391" indent="-469391" defTabSz="804672">
              <a:lnSpc>
                <a:spcPct val="150000"/>
              </a:lnSpc>
              <a:spcBef>
                <a:spcPts val="500"/>
              </a:spcBef>
              <a:buSzTx/>
              <a:buFont typeface="Wingdings"/>
              <a:buNone/>
              <a:defRPr sz="2464">
                <a:effectLst>
                  <a:outerShdw blurRad="11176" dist="22352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A</a:t>
            </a:r>
            <a:r>
              <a:rPr sz="2500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sz="2500" dirty="0"/>
              <a:t>Wielkopolski </a:t>
            </a:r>
            <a:r>
              <a:rPr sz="2500" dirty="0" err="1"/>
              <a:t>Krzyż</a:t>
            </a:r>
            <a:r>
              <a:rPr sz="2500" dirty="0"/>
              <a:t> </a:t>
            </a:r>
            <a:r>
              <a:rPr sz="2500" dirty="0" err="1"/>
              <a:t>Zasługi</a:t>
            </a:r>
            <a:endParaRPr sz="2500" dirty="0"/>
          </a:p>
          <a:p>
            <a:pPr marL="469391" indent="-469391" defTabSz="804672">
              <a:lnSpc>
                <a:spcPct val="150000"/>
              </a:lnSpc>
              <a:spcBef>
                <a:spcPts val="500"/>
              </a:spcBef>
              <a:buSzTx/>
              <a:buFont typeface="Wingdings"/>
              <a:buNone/>
              <a:defRPr sz="2464">
                <a:effectLst>
                  <a:outerShdw blurRad="11176" dist="22352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B. Wielkopolski </a:t>
            </a:r>
            <a:r>
              <a:rPr sz="2500" dirty="0" err="1"/>
              <a:t>Krzyż</a:t>
            </a:r>
            <a:r>
              <a:rPr sz="2500" dirty="0"/>
              <a:t> </a:t>
            </a:r>
            <a:r>
              <a:rPr sz="2500" dirty="0" err="1"/>
              <a:t>Walecznych</a:t>
            </a:r>
            <a:endParaRPr sz="2500" dirty="0"/>
          </a:p>
          <a:p>
            <a:pPr marL="469391" indent="-469391" defTabSz="804672">
              <a:lnSpc>
                <a:spcPct val="150000"/>
              </a:lnSpc>
              <a:spcBef>
                <a:spcPts val="500"/>
              </a:spcBef>
              <a:buSzTx/>
              <a:buFont typeface="Wingdings"/>
              <a:buNone/>
              <a:defRPr sz="2464">
                <a:effectLst>
                  <a:outerShdw blurRad="11176" dist="22352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C. Wielkopolski </a:t>
            </a:r>
            <a:r>
              <a:rPr sz="2500" dirty="0" err="1"/>
              <a:t>Krzyż</a:t>
            </a:r>
            <a:r>
              <a:rPr sz="2500" dirty="0"/>
              <a:t> za </a:t>
            </a:r>
            <a:r>
              <a:rPr sz="2500" dirty="0" err="1"/>
              <a:t>Męstwo</a:t>
            </a:r>
            <a:endParaRPr sz="2500" dirty="0"/>
          </a:p>
          <a:p>
            <a:pPr marL="469391" indent="-469391" defTabSz="804672">
              <a:lnSpc>
                <a:spcPct val="150000"/>
              </a:lnSpc>
              <a:spcBef>
                <a:spcPts val="500"/>
              </a:spcBef>
              <a:buSzTx/>
              <a:buFont typeface="Wingdings"/>
              <a:buNone/>
              <a:defRPr sz="2464">
                <a:effectLst>
                  <a:outerShdw blurRad="11176" dist="22352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D. Wielkopolski </a:t>
            </a:r>
            <a:r>
              <a:rPr sz="2500" dirty="0" err="1"/>
              <a:t>Krzyż</a:t>
            </a:r>
            <a:r>
              <a:rPr sz="2500" dirty="0"/>
              <a:t> </a:t>
            </a:r>
            <a:r>
              <a:rPr sz="2500" dirty="0" err="1"/>
              <a:t>Powstańczy</a:t>
            </a:r>
            <a:endParaRPr sz="2500" dirty="0"/>
          </a:p>
        </p:txBody>
      </p:sp>
      <p:pic>
        <p:nvPicPr>
          <p:cNvPr id="86" name="Plik:Wielkopolski Krzy&amp;zdot; Powsta&amp;nacute;czy awers.JPG" descr="Plik:Wielkopolski Krzy&amp;zdot; Powsta&amp;nacute;czy awer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8312" y="1504042"/>
            <a:ext cx="2057401" cy="4084639"/>
          </a:xfrm>
          <a:prstGeom prst="rect">
            <a:avLst/>
          </a:prstGeom>
          <a:ln w="12700">
            <a:miter lim="400000"/>
          </a:ln>
        </p:spPr>
      </p:pic>
      <p:pic>
        <p:nvPicPr>
          <p:cNvPr id="87" name="PRS Question Icon" descr="PRS Question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15. Najdłużej żyjącym Powstańcem Wielkopolskim był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786384">
              <a:defRPr sz="3440">
                <a:effectLst>
                  <a:outerShdw blurRad="10922" dist="21844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15. </a:t>
            </a:r>
            <a:r>
              <a:rPr sz="2500" dirty="0" err="1"/>
              <a:t>Najdłużej</a:t>
            </a:r>
            <a:r>
              <a:rPr sz="2500" dirty="0"/>
              <a:t> </a:t>
            </a:r>
            <a:r>
              <a:rPr sz="2500" dirty="0" err="1"/>
              <a:t>żyjącym</a:t>
            </a:r>
            <a:r>
              <a:rPr sz="2500" dirty="0"/>
              <a:t> </a:t>
            </a:r>
            <a:r>
              <a:rPr sz="2500" dirty="0" err="1"/>
              <a:t>Powstańcem</a:t>
            </a:r>
            <a:r>
              <a:rPr sz="2500" dirty="0"/>
              <a:t> </a:t>
            </a:r>
            <a:r>
              <a:rPr sz="2500" dirty="0" err="1"/>
              <a:t>Wielkopolskim</a:t>
            </a:r>
            <a:r>
              <a:rPr sz="2500" dirty="0"/>
              <a:t> </a:t>
            </a:r>
            <a:r>
              <a:rPr sz="2500" dirty="0" err="1"/>
              <a:t>był</a:t>
            </a:r>
            <a:endParaRPr sz="2500" dirty="0"/>
          </a:p>
        </p:txBody>
      </p:sp>
      <p:sp>
        <p:nvSpPr>
          <p:cNvPr id="90" name="Kliknij dwukrotnie, aby edytować"/>
          <p:cNvSpPr txBox="1">
            <a:spLocks noGrp="1"/>
          </p:cNvSpPr>
          <p:nvPr>
            <p:ph type="body" sz="half" idx="4294967295"/>
          </p:nvPr>
        </p:nvSpPr>
        <p:spPr>
          <a:xfrm>
            <a:off x="468312" y="2420937"/>
            <a:ext cx="3198813" cy="4064001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■"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sp>
        <p:nvSpPr>
          <p:cNvPr id="91" name="A. Jerzy Połomski…"/>
          <p:cNvSpPr txBox="1"/>
          <p:nvPr/>
        </p:nvSpPr>
        <p:spPr>
          <a:xfrm>
            <a:off x="4041457" y="1789906"/>
            <a:ext cx="3425237" cy="25688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Autofit/>
          </a:bodyPr>
          <a:lstStyle/>
          <a:p>
            <a:pPr marL="442722" indent="-442722" defTabSz="758951">
              <a:lnSpc>
                <a:spcPct val="150000"/>
              </a:lnSpc>
              <a:spcBef>
                <a:spcPts val="500"/>
              </a:spcBef>
              <a:defRPr sz="2324">
                <a:solidFill>
                  <a:srgbClr val="FFFFFF"/>
                </a:solidFill>
                <a:effectLst>
                  <a:outerShdw blurRad="10541" dist="21082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A</a:t>
            </a:r>
            <a:r>
              <a:rPr sz="2500" dirty="0">
                <a:latin typeface="Tahoma"/>
                <a:ea typeface="Tahoma"/>
                <a:cs typeface="Tahoma"/>
                <a:sym typeface="Tahoma"/>
              </a:rPr>
              <a:t>. </a:t>
            </a:r>
            <a:r>
              <a:rPr sz="2500" dirty="0"/>
              <a:t>Jerzy </a:t>
            </a:r>
            <a:r>
              <a:rPr sz="2500" dirty="0" err="1"/>
              <a:t>Połomski</a:t>
            </a:r>
            <a:endParaRPr sz="2500" dirty="0"/>
          </a:p>
          <a:p>
            <a:pPr marL="442722" indent="-442722" defTabSz="758951">
              <a:lnSpc>
                <a:spcPct val="150000"/>
              </a:lnSpc>
              <a:spcBef>
                <a:spcPts val="500"/>
              </a:spcBef>
              <a:defRPr sz="2324">
                <a:solidFill>
                  <a:srgbClr val="FFFFFF"/>
                </a:solidFill>
                <a:effectLst>
                  <a:outerShdw blurRad="10541" dist="21082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B. Marcin </a:t>
            </a:r>
            <a:r>
              <a:rPr sz="2500" dirty="0" err="1"/>
              <a:t>Gettka</a:t>
            </a:r>
            <a:endParaRPr sz="2500" dirty="0"/>
          </a:p>
          <a:p>
            <a:pPr marL="442722" indent="-442722" defTabSz="758951">
              <a:lnSpc>
                <a:spcPct val="150000"/>
              </a:lnSpc>
              <a:spcBef>
                <a:spcPts val="500"/>
              </a:spcBef>
              <a:defRPr sz="2324">
                <a:solidFill>
                  <a:srgbClr val="FFFFFF"/>
                </a:solidFill>
                <a:effectLst>
                  <a:outerShdw blurRad="10541" dist="21082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C. </a:t>
            </a:r>
            <a:r>
              <a:rPr sz="2500" dirty="0" err="1"/>
              <a:t>Mieczysław</a:t>
            </a:r>
            <a:r>
              <a:rPr sz="2500" dirty="0"/>
              <a:t> Fogg</a:t>
            </a:r>
          </a:p>
          <a:p>
            <a:pPr marL="442722" indent="-442722" defTabSz="758951">
              <a:lnSpc>
                <a:spcPct val="150000"/>
              </a:lnSpc>
              <a:spcBef>
                <a:spcPts val="500"/>
              </a:spcBef>
              <a:defRPr sz="2324">
                <a:solidFill>
                  <a:srgbClr val="FFFFFF"/>
                </a:solidFill>
                <a:effectLst>
                  <a:outerShdw blurRad="10541" dist="21082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D. Jan </a:t>
            </a:r>
            <a:r>
              <a:rPr sz="2500" dirty="0" err="1"/>
              <a:t>Rzepa</a:t>
            </a:r>
            <a:endParaRPr sz="2500" dirty="0"/>
          </a:p>
        </p:txBody>
      </p:sp>
      <p:pic>
        <p:nvPicPr>
          <p:cNvPr id="92" name="Jan Rzepa" descr="Jan Rze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8249" y="1794699"/>
            <a:ext cx="2668595" cy="3268602"/>
          </a:xfrm>
          <a:prstGeom prst="rect">
            <a:avLst/>
          </a:prstGeom>
          <a:ln w="12700">
            <a:miter lim="400000"/>
          </a:ln>
        </p:spPr>
      </p:pic>
      <p:pic>
        <p:nvPicPr>
          <p:cNvPr id="93" name="PRS Question Icon" descr="PRS Question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16. Które z miast mimo zwycięskiego Powstania Wielkopolskiego  nie znalazło się w odrodzonym państwie polskim?"/>
          <p:cNvSpPr txBox="1">
            <a:spLocks noGrp="1"/>
          </p:cNvSpPr>
          <p:nvPr>
            <p:ph type="title" idx="4294967295"/>
          </p:nvPr>
        </p:nvSpPr>
        <p:spPr>
          <a:xfrm>
            <a:off x="801052" y="370056"/>
            <a:ext cx="7541895" cy="1143001"/>
          </a:xfrm>
          <a:prstGeom prst="rect">
            <a:avLst/>
          </a:prstGeom>
        </p:spPr>
        <p:txBody>
          <a:bodyPr>
            <a:noAutofit/>
          </a:bodyPr>
          <a:lstStyle/>
          <a:p>
            <a:pPr defTabSz="530351">
              <a:defRPr sz="2320">
                <a:effectLst>
                  <a:outerShdw blurRad="7366" dist="14732" dir="2700000" rotWithShape="0">
                    <a:srgbClr val="000000"/>
                  </a:outerShdw>
                </a:effectLst>
              </a:defRPr>
            </a:pPr>
            <a:r>
              <a:rPr sz="2500" dirty="0"/>
              <a:t>16. </a:t>
            </a:r>
            <a:r>
              <a:rPr sz="2500" dirty="0" err="1"/>
              <a:t>Które</a:t>
            </a:r>
            <a:r>
              <a:rPr sz="2500" dirty="0"/>
              <a:t> z </a:t>
            </a:r>
            <a:r>
              <a:rPr sz="2500" dirty="0" err="1"/>
              <a:t>miast</a:t>
            </a:r>
            <a:r>
              <a:rPr sz="2500" dirty="0"/>
              <a:t> </a:t>
            </a:r>
            <a:r>
              <a:rPr sz="2500" dirty="0" err="1"/>
              <a:t>mimo</a:t>
            </a:r>
            <a:r>
              <a:rPr sz="2500" dirty="0"/>
              <a:t> </a:t>
            </a:r>
            <a:r>
              <a:rPr sz="2500" dirty="0" err="1"/>
              <a:t>zwycięskiego</a:t>
            </a:r>
            <a:r>
              <a:rPr sz="2500" dirty="0"/>
              <a:t> </a:t>
            </a:r>
            <a:r>
              <a:rPr sz="2500" dirty="0" err="1"/>
              <a:t>Powstania</a:t>
            </a:r>
            <a:r>
              <a:rPr sz="2500" dirty="0"/>
              <a:t> </a:t>
            </a:r>
            <a:r>
              <a:rPr sz="2500" dirty="0" err="1"/>
              <a:t>Wielkopolskiego</a:t>
            </a:r>
            <a:r>
              <a:rPr sz="2500" dirty="0"/>
              <a:t> </a:t>
            </a:r>
            <a:r>
              <a:rPr sz="2500" dirty="0" err="1"/>
              <a:t>nie</a:t>
            </a:r>
            <a:r>
              <a:rPr sz="2500" dirty="0"/>
              <a:t> </a:t>
            </a:r>
            <a:r>
              <a:rPr sz="2500" dirty="0" err="1"/>
              <a:t>znalazło</a:t>
            </a:r>
            <a:r>
              <a:rPr sz="2500" dirty="0"/>
              <a:t> </a:t>
            </a:r>
            <a:r>
              <a:rPr sz="2500" dirty="0" err="1"/>
              <a:t>się</a:t>
            </a:r>
            <a:r>
              <a:rPr sz="2500" dirty="0"/>
              <a:t> w </a:t>
            </a:r>
            <a:r>
              <a:rPr sz="2500" dirty="0" err="1"/>
              <a:t>odrodzonym</a:t>
            </a:r>
            <a:r>
              <a:rPr sz="2500" dirty="0"/>
              <a:t> </a:t>
            </a:r>
            <a:r>
              <a:rPr sz="2500" dirty="0" err="1"/>
              <a:t>państwie</a:t>
            </a:r>
            <a:r>
              <a:rPr sz="2500" dirty="0"/>
              <a:t> </a:t>
            </a:r>
            <a:r>
              <a:rPr sz="2500" dirty="0" err="1"/>
              <a:t>polskim</a:t>
            </a:r>
            <a:r>
              <a:rPr sz="2500" dirty="0"/>
              <a:t>?</a:t>
            </a:r>
          </a:p>
        </p:txBody>
      </p:sp>
      <p:sp>
        <p:nvSpPr>
          <p:cNvPr id="96" name="Piła…"/>
          <p:cNvSpPr txBox="1">
            <a:spLocks noGrp="1"/>
          </p:cNvSpPr>
          <p:nvPr>
            <p:ph type="body" sz="half" idx="4294967295"/>
          </p:nvPr>
        </p:nvSpPr>
        <p:spPr>
          <a:xfrm>
            <a:off x="1912471" y="1832243"/>
            <a:ext cx="7704139" cy="247332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2209800" lvl="4" indent="-381000">
              <a:spcBef>
                <a:spcPts val="0"/>
              </a:spcBef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  </a:t>
            </a:r>
            <a:r>
              <a:rPr sz="2500" dirty="0" err="1"/>
              <a:t>Piła</a:t>
            </a:r>
            <a:endParaRPr sz="2500" dirty="0"/>
          </a:p>
          <a:p>
            <a:pPr marL="2209800" lvl="4" indent="-381000">
              <a:spcBef>
                <a:spcPts val="0"/>
              </a:spcBef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  </a:t>
            </a:r>
            <a:r>
              <a:rPr sz="2500" dirty="0" err="1"/>
              <a:t>Leszno</a:t>
            </a:r>
            <a:endParaRPr sz="2500" dirty="0"/>
          </a:p>
          <a:p>
            <a:pPr marL="2209800" lvl="4" indent="-381000">
              <a:spcBef>
                <a:spcPts val="0"/>
              </a:spcBef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  </a:t>
            </a:r>
            <a:r>
              <a:rPr sz="2500" dirty="0" err="1"/>
              <a:t>Konin</a:t>
            </a:r>
            <a:endParaRPr sz="2500" dirty="0"/>
          </a:p>
          <a:p>
            <a:pPr marL="2209800" lvl="4" indent="-381000">
              <a:spcBef>
                <a:spcPts val="0"/>
              </a:spcBef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  Kalisz</a:t>
            </a:r>
            <a:r>
              <a:rPr sz="2500" dirty="0">
                <a:latin typeface="Tahoma"/>
                <a:ea typeface="Tahoma"/>
                <a:cs typeface="Tahoma"/>
                <a:sym typeface="Tahoma"/>
              </a:rPr>
              <a:t>			</a:t>
            </a:r>
          </a:p>
        </p:txBody>
      </p:sp>
      <p:pic>
        <p:nvPicPr>
          <p:cNvPr id="97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1. WIELKOPOLSKA  W WYNIKU ROZBIORÓW STAŁA SIĘ CZĘŚCIĄ PAŃSTWA"/>
          <p:cNvSpPr txBox="1">
            <a:spLocks noGrp="1"/>
          </p:cNvSpPr>
          <p:nvPr>
            <p:ph type="title" idx="4294967295"/>
          </p:nvPr>
        </p:nvSpPr>
        <p:spPr>
          <a:xfrm>
            <a:off x="611187" y="788740"/>
            <a:ext cx="7773988" cy="1439863"/>
          </a:xfrm>
          <a:prstGeom prst="rect">
            <a:avLst/>
          </a:prstGeom>
        </p:spPr>
        <p:txBody>
          <a:bodyPr anchor="b">
            <a:noAutofit/>
          </a:bodyPr>
          <a:lstStyle/>
          <a:p>
            <a:pPr defTabSz="502920">
              <a:defRPr sz="2420">
                <a:effectLst>
                  <a:outerShdw blurRad="6985" dist="13970" dir="2700000" rotWithShape="0">
                    <a:srgbClr val="000000"/>
                  </a:outerShdw>
                </a:effectLst>
              </a:defRPr>
            </a:pPr>
            <a:r>
              <a:rPr sz="2500" dirty="0"/>
              <a:t>1. WIELKOPOLSKA </a:t>
            </a:r>
            <a:br>
              <a:rPr sz="2500" dirty="0"/>
            </a:br>
            <a:r>
              <a:rPr sz="2500" dirty="0"/>
              <a:t>W WYNIKU ROZBIORÓW STAŁA SIĘ CZĘŚCIĄ PAŃSTWA</a:t>
            </a:r>
            <a:br>
              <a:rPr sz="2500" dirty="0"/>
            </a:br>
            <a:endParaRPr sz="2500" dirty="0"/>
          </a:p>
        </p:txBody>
      </p:sp>
      <p:sp>
        <p:nvSpPr>
          <p:cNvPr id="32" name="pruskiego…"/>
          <p:cNvSpPr txBox="1">
            <a:spLocks noGrp="1"/>
          </p:cNvSpPr>
          <p:nvPr>
            <p:ph type="body" sz="half" idx="4294967295"/>
          </p:nvPr>
        </p:nvSpPr>
        <p:spPr>
          <a:xfrm>
            <a:off x="2771775" y="1912772"/>
            <a:ext cx="5000625" cy="266541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pruskiego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rosyjskiego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austriackiego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saskiego</a:t>
            </a:r>
            <a:endParaRPr sz="2500" dirty="0"/>
          </a:p>
        </p:txBody>
      </p:sp>
      <p:pic>
        <p:nvPicPr>
          <p:cNvPr id="33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2. Swój sukces powstanie zawdzięcza m.in. pracy organicznej XIX wiecznych Wielkopolan. Kto z poniższych postaci nie był wielkopolskim organicznikiem?"/>
          <p:cNvSpPr txBox="1">
            <a:spLocks noGrp="1"/>
          </p:cNvSpPr>
          <p:nvPr>
            <p:ph type="title" idx="4294967295"/>
          </p:nvPr>
        </p:nvSpPr>
        <p:spPr>
          <a:xfrm>
            <a:off x="324199" y="166834"/>
            <a:ext cx="8557515" cy="1691137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67512">
              <a:defRPr sz="2628">
                <a:effectLst>
                  <a:outerShdw blurRad="9271" dist="18542" dir="2700000" rotWithShape="0">
                    <a:srgbClr val="000000"/>
                  </a:outerShdw>
                </a:effectLst>
              </a:defRPr>
            </a:pPr>
            <a:r>
              <a:rPr sz="2500" dirty="0"/>
              <a:t>2. </a:t>
            </a:r>
            <a:r>
              <a:rPr sz="2500" dirty="0" err="1"/>
              <a:t>Swój</a:t>
            </a:r>
            <a:r>
              <a:rPr sz="2500" dirty="0"/>
              <a:t> </a:t>
            </a:r>
            <a:r>
              <a:rPr sz="2500" dirty="0" err="1"/>
              <a:t>sukces</a:t>
            </a:r>
            <a:r>
              <a:rPr sz="2500" dirty="0"/>
              <a:t> </a:t>
            </a:r>
            <a:r>
              <a:rPr sz="2500" dirty="0" err="1"/>
              <a:t>powstanie</a:t>
            </a:r>
            <a:r>
              <a:rPr sz="2500" dirty="0"/>
              <a:t> </a:t>
            </a:r>
            <a:r>
              <a:rPr sz="2500" dirty="0" err="1"/>
              <a:t>zawdzięcza</a:t>
            </a:r>
            <a:r>
              <a:rPr sz="2500" dirty="0"/>
              <a:t> m.in. </a:t>
            </a:r>
            <a:r>
              <a:rPr sz="2500" dirty="0" err="1"/>
              <a:t>pracy</a:t>
            </a:r>
            <a:r>
              <a:rPr sz="2500" dirty="0"/>
              <a:t> </a:t>
            </a:r>
            <a:r>
              <a:rPr sz="2500" dirty="0" err="1"/>
              <a:t>organicznej</a:t>
            </a:r>
            <a:r>
              <a:rPr sz="2500" dirty="0"/>
              <a:t> XIX </a:t>
            </a:r>
            <a:r>
              <a:rPr sz="2500" dirty="0" err="1"/>
              <a:t>wiecznych</a:t>
            </a:r>
            <a:r>
              <a:rPr sz="2500" dirty="0"/>
              <a:t> </a:t>
            </a:r>
            <a:r>
              <a:rPr sz="2500" dirty="0" err="1"/>
              <a:t>Wielkopolan</a:t>
            </a:r>
            <a:r>
              <a:rPr sz="2500" dirty="0"/>
              <a:t>. </a:t>
            </a:r>
            <a:r>
              <a:rPr sz="2500" dirty="0" err="1"/>
              <a:t>Kto</a:t>
            </a:r>
            <a:r>
              <a:rPr sz="2500" dirty="0"/>
              <a:t> z </a:t>
            </a:r>
            <a:r>
              <a:rPr sz="2500" dirty="0" err="1"/>
              <a:t>poniższych</a:t>
            </a:r>
            <a:r>
              <a:rPr sz="2500" dirty="0"/>
              <a:t> </a:t>
            </a:r>
            <a:r>
              <a:rPr sz="2500" dirty="0" err="1"/>
              <a:t>postaci</a:t>
            </a:r>
            <a:r>
              <a:rPr sz="2500" dirty="0"/>
              <a:t> </a:t>
            </a:r>
            <a:r>
              <a:rPr sz="2500" u="sng" dirty="0" err="1">
                <a:latin typeface="Tahoma Bold"/>
                <a:ea typeface="Tahoma Bold"/>
                <a:cs typeface="Tahoma Bold"/>
                <a:sym typeface="Tahoma Bold"/>
              </a:rPr>
              <a:t>nie</a:t>
            </a:r>
            <a:r>
              <a:rPr sz="2500" dirty="0"/>
              <a:t> </a:t>
            </a:r>
            <a:r>
              <a:rPr sz="2500" dirty="0" err="1"/>
              <a:t>był</a:t>
            </a:r>
            <a:r>
              <a:rPr sz="2500" dirty="0"/>
              <a:t> </a:t>
            </a:r>
            <a:r>
              <a:rPr sz="2500" dirty="0" err="1"/>
              <a:t>wielkopolskim</a:t>
            </a:r>
            <a:r>
              <a:rPr sz="2500" dirty="0"/>
              <a:t> </a:t>
            </a:r>
            <a:r>
              <a:rPr sz="2500" dirty="0" err="1"/>
              <a:t>organicznikiem</a:t>
            </a:r>
            <a:r>
              <a:rPr sz="2500" dirty="0"/>
              <a:t>?</a:t>
            </a:r>
          </a:p>
        </p:txBody>
      </p:sp>
      <p:sp>
        <p:nvSpPr>
          <p:cNvPr id="36" name="Józef Dowbor – Muśnicki…"/>
          <p:cNvSpPr txBox="1">
            <a:spLocks noGrp="1"/>
          </p:cNvSpPr>
          <p:nvPr>
            <p:ph type="body" sz="half" idx="4294967295"/>
          </p:nvPr>
        </p:nvSpPr>
        <p:spPr>
          <a:xfrm>
            <a:off x="1856430" y="2065131"/>
            <a:ext cx="7598386" cy="27277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Józef </a:t>
            </a:r>
            <a:r>
              <a:rPr sz="2500" dirty="0" err="1"/>
              <a:t>Dowbor</a:t>
            </a:r>
            <a:r>
              <a:rPr sz="2500" dirty="0"/>
              <a:t> – </a:t>
            </a:r>
            <a:r>
              <a:rPr sz="2500" dirty="0" err="1"/>
              <a:t>Muśnicki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Dezydery</a:t>
            </a:r>
            <a:r>
              <a:rPr sz="2500" dirty="0"/>
              <a:t> </a:t>
            </a:r>
            <a:r>
              <a:rPr sz="2500" dirty="0" err="1"/>
              <a:t>Chłapowski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Karol </a:t>
            </a:r>
            <a:r>
              <a:rPr sz="2500" dirty="0" err="1"/>
              <a:t>Marcinkowski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Hipolit</a:t>
            </a:r>
            <a:r>
              <a:rPr sz="2500" dirty="0"/>
              <a:t> </a:t>
            </a:r>
            <a:r>
              <a:rPr sz="2500" dirty="0" err="1"/>
              <a:t>Cegielski</a:t>
            </a:r>
            <a:endParaRPr sz="2500" dirty="0"/>
          </a:p>
        </p:txBody>
      </p:sp>
      <p:pic>
        <p:nvPicPr>
          <p:cNvPr id="37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3. Ignacy Jan Paderewski przybył do Poznania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 defTabSz="713231">
              <a:defRPr sz="3432">
                <a:effectLst>
                  <a:outerShdw blurRad="9906" dist="19812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3. </a:t>
            </a:r>
            <a:r>
              <a:rPr sz="2500" dirty="0" err="1"/>
              <a:t>Ignacy</a:t>
            </a:r>
            <a:r>
              <a:rPr sz="2500" dirty="0"/>
              <a:t> Jan Paderewski </a:t>
            </a:r>
            <a:r>
              <a:rPr sz="2500" dirty="0" err="1"/>
              <a:t>przybył</a:t>
            </a:r>
            <a:r>
              <a:rPr sz="2500" dirty="0"/>
              <a:t> do </a:t>
            </a:r>
            <a:r>
              <a:rPr sz="2500" dirty="0" err="1"/>
              <a:t>Poznania</a:t>
            </a:r>
            <a:endParaRPr sz="2500" dirty="0"/>
          </a:p>
        </p:txBody>
      </p:sp>
      <p:sp>
        <p:nvSpPr>
          <p:cNvPr id="40" name="Samolotem…"/>
          <p:cNvSpPr txBox="1">
            <a:spLocks noGrp="1"/>
          </p:cNvSpPr>
          <p:nvPr>
            <p:ph type="body" sz="quarter" idx="4294967295"/>
          </p:nvPr>
        </p:nvSpPr>
        <p:spPr>
          <a:xfrm>
            <a:off x="3071317" y="1938481"/>
            <a:ext cx="4194176" cy="2540001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Samolotem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Samochodem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Pociągiem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Karetą</a:t>
            </a:r>
            <a:r>
              <a:rPr sz="2500" dirty="0"/>
              <a:t> </a:t>
            </a:r>
          </a:p>
        </p:txBody>
      </p:sp>
      <p:pic>
        <p:nvPicPr>
          <p:cNvPr id="41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4. Ochotnicy do oddziałów powstańczych nie rekrutowali się z"/>
          <p:cNvSpPr txBox="1">
            <a:spLocks noGrp="1"/>
          </p:cNvSpPr>
          <p:nvPr>
            <p:ph type="title" idx="4294967295"/>
          </p:nvPr>
        </p:nvSpPr>
        <p:spPr>
          <a:xfrm>
            <a:off x="1518920" y="132397"/>
            <a:ext cx="6106160" cy="1143001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786384">
              <a:defRPr sz="3440">
                <a:effectLst>
                  <a:outerShdw blurRad="10922" dist="21844" dir="2700000" rotWithShape="0">
                    <a:srgbClr val="000000"/>
                  </a:outerShdw>
                </a:effectLst>
              </a:defRPr>
            </a:pPr>
            <a:r>
              <a:rPr sz="2500" dirty="0"/>
              <a:t>4. </a:t>
            </a:r>
            <a:r>
              <a:rPr sz="2500" dirty="0" err="1"/>
              <a:t>Ochotnicy</a:t>
            </a:r>
            <a:r>
              <a:rPr sz="2500" dirty="0"/>
              <a:t> do </a:t>
            </a:r>
            <a:r>
              <a:rPr sz="2500" dirty="0" err="1"/>
              <a:t>oddziałów</a:t>
            </a:r>
            <a:r>
              <a:rPr sz="2500" dirty="0"/>
              <a:t> </a:t>
            </a:r>
            <a:r>
              <a:rPr sz="2500" dirty="0" err="1"/>
              <a:t>powstańczych</a:t>
            </a:r>
            <a:r>
              <a:rPr sz="2500" dirty="0"/>
              <a:t> </a:t>
            </a:r>
            <a:r>
              <a:rPr sz="2500" u="sng" dirty="0" err="1"/>
              <a:t>nie</a:t>
            </a:r>
            <a:r>
              <a:rPr sz="2500" dirty="0"/>
              <a:t> </a:t>
            </a:r>
            <a:r>
              <a:rPr sz="2500" dirty="0" err="1"/>
              <a:t>rekrutowali</a:t>
            </a:r>
            <a:r>
              <a:rPr sz="2500" dirty="0"/>
              <a:t> </a:t>
            </a:r>
            <a:r>
              <a:rPr sz="2500" dirty="0" err="1"/>
              <a:t>się</a:t>
            </a:r>
            <a:r>
              <a:rPr sz="2500" dirty="0"/>
              <a:t> z</a:t>
            </a:r>
          </a:p>
        </p:txBody>
      </p:sp>
      <p:sp>
        <p:nvSpPr>
          <p:cNvPr id="44" name="Polskiej Organizacji Wojskowej Zaboru Pruskiego…"/>
          <p:cNvSpPr txBox="1">
            <a:spLocks noGrp="1"/>
          </p:cNvSpPr>
          <p:nvPr>
            <p:ph type="body" idx="4294967295"/>
          </p:nvPr>
        </p:nvSpPr>
        <p:spPr>
          <a:xfrm>
            <a:off x="1518920" y="1459238"/>
            <a:ext cx="7100092" cy="36226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lnSpc>
                <a:spcPct val="90000"/>
              </a:lnSpc>
              <a:buAutoNum type="alphaUcPeriod"/>
              <a:defRPr sz="2900"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Polskiej</a:t>
            </a:r>
            <a:r>
              <a:rPr sz="2500" dirty="0"/>
              <a:t> </a:t>
            </a:r>
            <a:r>
              <a:rPr sz="2500" dirty="0" err="1"/>
              <a:t>Organizacji</a:t>
            </a:r>
            <a:r>
              <a:rPr sz="2500" dirty="0"/>
              <a:t> </a:t>
            </a:r>
            <a:r>
              <a:rPr sz="2500" dirty="0" err="1"/>
              <a:t>Wojskowej</a:t>
            </a:r>
            <a:r>
              <a:rPr sz="2500" dirty="0"/>
              <a:t> </a:t>
            </a:r>
            <a:r>
              <a:rPr sz="2500" dirty="0" err="1"/>
              <a:t>Zaboru</a:t>
            </a:r>
            <a:r>
              <a:rPr sz="2500" dirty="0"/>
              <a:t> </a:t>
            </a:r>
            <a:r>
              <a:rPr sz="2500" dirty="0" err="1"/>
              <a:t>Pruskiego</a:t>
            </a:r>
            <a:endParaRPr sz="2500" dirty="0"/>
          </a:p>
          <a:p>
            <a:pPr marL="609600" indent="-609600">
              <a:lnSpc>
                <a:spcPct val="90000"/>
              </a:lnSpc>
              <a:buAutoNum type="alphaUcPeriod"/>
              <a:defRPr sz="2900"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Związku</a:t>
            </a:r>
            <a:r>
              <a:rPr sz="2500" dirty="0"/>
              <a:t> </a:t>
            </a:r>
            <a:r>
              <a:rPr sz="2500" dirty="0" err="1"/>
              <a:t>Harcerstwa</a:t>
            </a:r>
            <a:r>
              <a:rPr sz="2500" dirty="0"/>
              <a:t> </a:t>
            </a:r>
            <a:r>
              <a:rPr sz="2500" dirty="0" err="1"/>
              <a:t>Rzeczypospolitej</a:t>
            </a:r>
            <a:endParaRPr sz="2500" dirty="0"/>
          </a:p>
          <a:p>
            <a:pPr marL="609600" indent="-609600">
              <a:lnSpc>
                <a:spcPct val="90000"/>
              </a:lnSpc>
              <a:buAutoNum type="alphaUcPeriod"/>
              <a:defRPr sz="2900"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Towarzystwa</a:t>
            </a:r>
            <a:r>
              <a:rPr sz="2500" dirty="0"/>
              <a:t> </a:t>
            </a:r>
            <a:r>
              <a:rPr sz="2500" dirty="0" err="1"/>
              <a:t>Gimnastycznego</a:t>
            </a:r>
            <a:r>
              <a:rPr sz="2500" dirty="0"/>
              <a:t> „</a:t>
            </a:r>
            <a:r>
              <a:rPr sz="2500" dirty="0" err="1"/>
              <a:t>Sokół</a:t>
            </a:r>
            <a:r>
              <a:rPr sz="2500" dirty="0"/>
              <a:t>”</a:t>
            </a:r>
          </a:p>
          <a:p>
            <a:pPr marL="609600" indent="-609600">
              <a:lnSpc>
                <a:spcPct val="90000"/>
              </a:lnSpc>
              <a:buAutoNum type="alphaUcPeriod"/>
              <a:defRPr sz="2900"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Skautingu</a:t>
            </a:r>
            <a:endParaRPr sz="2500" dirty="0"/>
          </a:p>
        </p:txBody>
      </p:sp>
      <p:pic>
        <p:nvPicPr>
          <p:cNvPr id="45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5. Skrót NRL to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5. </a:t>
            </a:r>
            <a:r>
              <a:rPr sz="2500" dirty="0" err="1"/>
              <a:t>Skrót</a:t>
            </a:r>
            <a:r>
              <a:rPr sz="2500" dirty="0"/>
              <a:t> NRL to</a:t>
            </a:r>
          </a:p>
        </p:txBody>
      </p:sp>
      <p:sp>
        <p:nvSpPr>
          <p:cNvPr id="48" name="Narodowy Ruch Ludowy…"/>
          <p:cNvSpPr txBox="1">
            <a:spLocks noGrp="1"/>
          </p:cNvSpPr>
          <p:nvPr>
            <p:ph type="body" sz="half" idx="4294967295"/>
          </p:nvPr>
        </p:nvSpPr>
        <p:spPr>
          <a:xfrm>
            <a:off x="2218537" y="1511939"/>
            <a:ext cx="8064501" cy="2708276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Narodowy</a:t>
            </a:r>
            <a:r>
              <a:rPr sz="2500" dirty="0"/>
              <a:t> Ruch </a:t>
            </a:r>
            <a:r>
              <a:rPr sz="2500" dirty="0" err="1"/>
              <a:t>Ludowy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Naczelna</a:t>
            </a:r>
            <a:r>
              <a:rPr sz="2500" dirty="0"/>
              <a:t> Rada </a:t>
            </a:r>
            <a:r>
              <a:rPr sz="2500" dirty="0" err="1"/>
              <a:t>Ludowa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Nowy</a:t>
            </a:r>
            <a:r>
              <a:rPr sz="2500" dirty="0"/>
              <a:t> </a:t>
            </a:r>
            <a:r>
              <a:rPr sz="2500" dirty="0" err="1"/>
              <a:t>Rząd</a:t>
            </a:r>
            <a:r>
              <a:rPr sz="2500" dirty="0"/>
              <a:t> </a:t>
            </a:r>
            <a:r>
              <a:rPr sz="2500" dirty="0" err="1"/>
              <a:t>Lewicowy</a:t>
            </a:r>
            <a:endParaRPr sz="2500" dirty="0"/>
          </a:p>
          <a:p>
            <a:pPr marL="609600" indent="-609600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Niemiecka</a:t>
            </a:r>
            <a:r>
              <a:rPr sz="2500" dirty="0"/>
              <a:t> </a:t>
            </a:r>
            <a:r>
              <a:rPr sz="2500" dirty="0" err="1"/>
              <a:t>Reprezentacja</a:t>
            </a:r>
            <a:r>
              <a:rPr sz="2500" dirty="0"/>
              <a:t> </a:t>
            </a:r>
            <a:r>
              <a:rPr sz="2500" dirty="0" err="1"/>
              <a:t>Ludu</a:t>
            </a:r>
            <a:endParaRPr sz="2500" dirty="0"/>
          </a:p>
        </p:txBody>
      </p:sp>
      <p:pic>
        <p:nvPicPr>
          <p:cNvPr id="49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6. Przedstawiona postać to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>
                <a:effectLst>
                  <a:outerShdw blurRad="12700" dist="25400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6. </a:t>
            </a:r>
            <a:r>
              <a:rPr sz="2500" dirty="0" err="1"/>
              <a:t>Przedstawiona</a:t>
            </a:r>
            <a:r>
              <a:rPr sz="2500" dirty="0"/>
              <a:t> </a:t>
            </a:r>
            <a:r>
              <a:rPr sz="2500" dirty="0" err="1"/>
              <a:t>postać</a:t>
            </a:r>
            <a:r>
              <a:rPr sz="2500" dirty="0"/>
              <a:t> to</a:t>
            </a:r>
          </a:p>
        </p:txBody>
      </p:sp>
      <p:sp>
        <p:nvSpPr>
          <p:cNvPr id="52" name="Kliknij dwukrotnie, aby edytować"/>
          <p:cNvSpPr txBox="1">
            <a:spLocks noGrp="1"/>
          </p:cNvSpPr>
          <p:nvPr>
            <p:ph type="body" sz="half" idx="4294967295"/>
          </p:nvPr>
        </p:nvSpPr>
        <p:spPr>
          <a:xfrm>
            <a:off x="457199" y="1600200"/>
            <a:ext cx="3122614" cy="4495800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spcBef>
                <a:spcPts val="600"/>
              </a:spcBef>
              <a:buChar char="■"/>
              <a:defRPr sz="2800"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endParaRPr/>
          </a:p>
        </p:txBody>
      </p:sp>
      <p:sp>
        <p:nvSpPr>
          <p:cNvPr id="53" name="Stanisław Taczak…"/>
          <p:cNvSpPr txBox="1"/>
          <p:nvPr/>
        </p:nvSpPr>
        <p:spPr>
          <a:xfrm>
            <a:off x="4149090" y="1794349"/>
            <a:ext cx="4994910" cy="290671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pPr marL="533400" indent="-533400">
              <a:spcBef>
                <a:spcPts val="700"/>
              </a:spcBef>
              <a:buClr>
                <a:srgbClr val="FFCC66"/>
              </a:buClr>
              <a:buSzPct val="80000"/>
              <a:buAutoNum type="alphaUcPeriod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 err="1"/>
              <a:t>Stanisław</a:t>
            </a:r>
            <a:r>
              <a:rPr sz="2500" dirty="0"/>
              <a:t> </a:t>
            </a:r>
            <a:r>
              <a:rPr sz="2500" dirty="0" err="1"/>
              <a:t>Taczak</a:t>
            </a:r>
            <a:endParaRPr sz="2500" dirty="0"/>
          </a:p>
          <a:p>
            <a:pPr marL="533400" indent="-533400">
              <a:spcBef>
                <a:spcPts val="700"/>
              </a:spcBef>
              <a:buClr>
                <a:srgbClr val="FFCC66"/>
              </a:buClr>
              <a:buSzPct val="80000"/>
              <a:buAutoNum type="alphaUcPeriod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Wojciech </a:t>
            </a:r>
            <a:r>
              <a:rPr sz="2500" dirty="0" err="1"/>
              <a:t>Korfanty</a:t>
            </a:r>
            <a:endParaRPr sz="2500" dirty="0"/>
          </a:p>
          <a:p>
            <a:pPr marL="533400" indent="-533400">
              <a:spcBef>
                <a:spcPts val="700"/>
              </a:spcBef>
              <a:buClr>
                <a:srgbClr val="FFCC66"/>
              </a:buClr>
              <a:buSzPct val="80000"/>
              <a:buAutoNum type="alphaUcPeriod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Antoni </a:t>
            </a:r>
            <a:r>
              <a:rPr sz="2500" dirty="0" err="1"/>
              <a:t>Andrzejewski</a:t>
            </a:r>
            <a:endParaRPr sz="2500" dirty="0"/>
          </a:p>
          <a:p>
            <a:pPr marL="533400" indent="-533400">
              <a:spcBef>
                <a:spcPts val="700"/>
              </a:spcBef>
              <a:buClr>
                <a:srgbClr val="FFCC66"/>
              </a:buClr>
              <a:buSzPct val="80000"/>
              <a:buAutoNum type="alphaUcPeriod"/>
              <a:defRPr sz="3200">
                <a:solidFill>
                  <a:srgbClr val="FFFFFF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Franciszek </a:t>
            </a:r>
            <a:r>
              <a:rPr sz="2500" dirty="0" err="1"/>
              <a:t>Ratajczak</a:t>
            </a:r>
            <a:endParaRPr sz="2500" dirty="0"/>
          </a:p>
        </p:txBody>
      </p:sp>
      <p:pic>
        <p:nvPicPr>
          <p:cNvPr id="54" name="big_franciszek-ratajczak4eb9139f4ad90" descr="big_franciszek-ratajczak4eb9139f4ad9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478" y="1697552"/>
            <a:ext cx="2857501" cy="3619501"/>
          </a:xfrm>
          <a:prstGeom prst="rect">
            <a:avLst/>
          </a:prstGeom>
          <a:ln w="12700">
            <a:miter lim="400000"/>
          </a:ln>
        </p:spPr>
      </p:pic>
      <p:pic>
        <p:nvPicPr>
          <p:cNvPr id="55" name="PRS Question Icon" descr="PRS Question I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7. Powstanie Wielkopolskie 27 XII 1918 – 16 II 1919 trwało"/>
          <p:cNvSpPr txBox="1">
            <a:spLocks noGrp="1"/>
          </p:cNvSpPr>
          <p:nvPr>
            <p:ph type="title" idx="4294967295"/>
          </p:nvPr>
        </p:nvSpPr>
        <p:spPr>
          <a:xfrm>
            <a:off x="1581159" y="506404"/>
            <a:ext cx="5844910" cy="1132853"/>
          </a:xfrm>
          <a:prstGeom prst="rect">
            <a:avLst/>
          </a:prstGeom>
        </p:spPr>
        <p:txBody>
          <a:bodyPr>
            <a:normAutofit/>
          </a:bodyPr>
          <a:lstStyle/>
          <a:p>
            <a:pPr defTabSz="658368">
              <a:defRPr sz="3168">
                <a:effectLst>
                  <a:outerShdw blurRad="9144" dist="18288" dir="2700000" rotWithShape="0">
                    <a:srgbClr val="000000"/>
                  </a:outerShdw>
                </a:effectLst>
              </a:defRPr>
            </a:pPr>
            <a:r>
              <a:rPr sz="2500" dirty="0"/>
              <a:t>7. </a:t>
            </a:r>
            <a:r>
              <a:rPr sz="2500" dirty="0" err="1"/>
              <a:t>Powstanie</a:t>
            </a:r>
            <a:r>
              <a:rPr sz="2500" dirty="0"/>
              <a:t> </a:t>
            </a:r>
            <a:r>
              <a:rPr sz="2500" dirty="0" err="1"/>
              <a:t>Wielkopolskie</a:t>
            </a:r>
            <a:br>
              <a:rPr sz="2500" dirty="0"/>
            </a:br>
            <a:r>
              <a:rPr sz="2500" dirty="0"/>
              <a:t>27 XII 1918 – 16 II 1919 </a:t>
            </a:r>
            <a:r>
              <a:rPr sz="2500" dirty="0" err="1"/>
              <a:t>trwało</a:t>
            </a:r>
            <a:endParaRPr sz="2500" dirty="0"/>
          </a:p>
        </p:txBody>
      </p:sp>
      <p:sp>
        <p:nvSpPr>
          <p:cNvPr id="58" name="50 dni…"/>
          <p:cNvSpPr txBox="1">
            <a:spLocks noGrp="1"/>
          </p:cNvSpPr>
          <p:nvPr>
            <p:ph type="body" sz="half" idx="4294967295"/>
          </p:nvPr>
        </p:nvSpPr>
        <p:spPr>
          <a:xfrm>
            <a:off x="457199" y="1870264"/>
            <a:ext cx="8229601" cy="2395539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609600" indent="-609600" algn="ctr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50 </a:t>
            </a:r>
            <a:r>
              <a:rPr sz="2500" dirty="0" err="1"/>
              <a:t>dni</a:t>
            </a:r>
            <a:endParaRPr sz="2500" dirty="0"/>
          </a:p>
          <a:p>
            <a:pPr marL="609600" indent="-609600" algn="ctr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51 </a:t>
            </a:r>
            <a:r>
              <a:rPr sz="2500" dirty="0" err="1"/>
              <a:t>dni</a:t>
            </a:r>
            <a:endParaRPr sz="2500" dirty="0"/>
          </a:p>
          <a:p>
            <a:pPr marL="609600" indent="-609600" algn="ctr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52 </a:t>
            </a:r>
            <a:r>
              <a:rPr sz="2500" dirty="0" err="1"/>
              <a:t>dni</a:t>
            </a:r>
            <a:endParaRPr sz="2500" dirty="0"/>
          </a:p>
          <a:p>
            <a:pPr marL="609600" indent="-609600" algn="ctr">
              <a:buAutoNum type="alphaUcPeriod"/>
              <a:defRPr>
                <a:effectLst>
                  <a:outerShdw blurRad="12700" dist="25400" dir="2700000" rotWithShape="0">
                    <a:srgbClr val="000000"/>
                  </a:outerShdw>
                </a:effectLst>
                <a:latin typeface="Tahoma Bold"/>
                <a:ea typeface="Tahoma Bold"/>
                <a:cs typeface="Tahoma Bold"/>
                <a:sym typeface="Tahoma Bold"/>
              </a:defRPr>
            </a:pPr>
            <a:r>
              <a:rPr sz="2500" dirty="0"/>
              <a:t>53 </a:t>
            </a:r>
            <a:r>
              <a:rPr sz="2500" dirty="0" err="1"/>
              <a:t>dni</a:t>
            </a:r>
            <a:endParaRPr sz="2500" dirty="0"/>
          </a:p>
        </p:txBody>
      </p:sp>
      <p:pic>
        <p:nvPicPr>
          <p:cNvPr id="59" name="PRS Question Icon" descr="PRS Question I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500" y="6223000"/>
            <a:ext cx="304800" cy="3048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8. Oficerem, który przybył z generałem Józefem Dowbor-Musnickim, a zasłynął potem podczas II wojny światowej był"/>
          <p:cNvSpPr txBox="1">
            <a:spLocks noGrp="1"/>
          </p:cNvSpPr>
          <p:nvPr>
            <p:ph type="title" idx="4294967295"/>
          </p:nvPr>
        </p:nvSpPr>
        <p:spPr>
          <a:xfrm>
            <a:off x="1107557" y="308022"/>
            <a:ext cx="6928886" cy="1242815"/>
          </a:xfrm>
          <a:prstGeom prst="rect">
            <a:avLst/>
          </a:prstGeom>
        </p:spPr>
        <p:txBody>
          <a:bodyPr>
            <a:normAutofit/>
          </a:bodyPr>
          <a:lstStyle>
            <a:lvl1pPr defTabSz="521208">
              <a:defRPr sz="2508">
                <a:effectLst>
                  <a:outerShdw blurRad="7239" dist="14478" dir="2700000" rotWithShape="0">
                    <a:srgbClr val="000000"/>
                  </a:outerShdw>
                </a:effectLst>
              </a:defRPr>
            </a:lvl1pPr>
          </a:lstStyle>
          <a:p>
            <a:r>
              <a:rPr sz="2500" dirty="0"/>
              <a:t>8. </a:t>
            </a:r>
            <a:r>
              <a:rPr sz="2500" dirty="0" err="1"/>
              <a:t>Oficerem</a:t>
            </a:r>
            <a:r>
              <a:rPr sz="2500" dirty="0"/>
              <a:t>, </a:t>
            </a:r>
            <a:r>
              <a:rPr sz="2500" dirty="0" err="1"/>
              <a:t>który</a:t>
            </a:r>
            <a:r>
              <a:rPr sz="2500" dirty="0"/>
              <a:t> </a:t>
            </a:r>
            <a:r>
              <a:rPr sz="2500" dirty="0" err="1"/>
              <a:t>przybył</a:t>
            </a:r>
            <a:r>
              <a:rPr sz="2500" dirty="0"/>
              <a:t> z </a:t>
            </a:r>
            <a:r>
              <a:rPr sz="2500" dirty="0" err="1"/>
              <a:t>generałem</a:t>
            </a:r>
            <a:r>
              <a:rPr sz="2500" dirty="0"/>
              <a:t> </a:t>
            </a:r>
            <a:r>
              <a:rPr sz="2500" dirty="0" err="1"/>
              <a:t>Józefem</a:t>
            </a:r>
            <a:r>
              <a:rPr sz="2500" dirty="0"/>
              <a:t> </a:t>
            </a:r>
            <a:r>
              <a:rPr sz="2500" dirty="0" err="1"/>
              <a:t>Dowbor-Musnickim</a:t>
            </a:r>
            <a:r>
              <a:rPr sz="2500" dirty="0"/>
              <a:t>, a </a:t>
            </a:r>
            <a:r>
              <a:rPr sz="2500" dirty="0" err="1"/>
              <a:t>zasłynął</a:t>
            </a:r>
            <a:r>
              <a:rPr sz="2500" dirty="0"/>
              <a:t> </a:t>
            </a:r>
            <a:r>
              <a:rPr sz="2500" dirty="0" err="1"/>
              <a:t>potem</a:t>
            </a:r>
            <a:r>
              <a:rPr sz="2500" dirty="0"/>
              <a:t> </a:t>
            </a:r>
            <a:r>
              <a:rPr sz="2500" dirty="0" err="1"/>
              <a:t>podczas</a:t>
            </a:r>
            <a:r>
              <a:rPr sz="2500" dirty="0"/>
              <a:t> II </a:t>
            </a:r>
            <a:r>
              <a:rPr sz="2500" dirty="0" err="1"/>
              <a:t>wojny</a:t>
            </a:r>
            <a:r>
              <a:rPr sz="2500" dirty="0"/>
              <a:t> </a:t>
            </a:r>
            <a:r>
              <a:rPr sz="2500" dirty="0" err="1"/>
              <a:t>światowej</a:t>
            </a:r>
            <a:r>
              <a:rPr sz="2500" dirty="0"/>
              <a:t> </a:t>
            </a:r>
            <a:r>
              <a:rPr sz="2500" dirty="0" err="1"/>
              <a:t>był</a:t>
            </a:r>
            <a:endParaRPr sz="2500" dirty="0"/>
          </a:p>
        </p:txBody>
      </p:sp>
      <p:sp>
        <p:nvSpPr>
          <p:cNvPr id="62" name="A. Stanisław Sosabowski…"/>
          <p:cNvSpPr txBox="1">
            <a:spLocks noGrp="1"/>
          </p:cNvSpPr>
          <p:nvPr>
            <p:ph type="body" sz="half" idx="4294967295"/>
          </p:nvPr>
        </p:nvSpPr>
        <p:spPr>
          <a:xfrm>
            <a:off x="2010129" y="1896674"/>
            <a:ext cx="8229601" cy="28114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>
              <a:buSzTx/>
              <a:buFont typeface="Wingdings"/>
              <a:buNone/>
              <a:defRPr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500" dirty="0"/>
              <a:t>	A</a:t>
            </a:r>
            <a:r>
              <a:rPr sz="2500" dirty="0">
                <a:solidFill>
                  <a:srgbClr val="FFFFFF"/>
                </a:solidFill>
              </a:rPr>
              <a:t>. </a:t>
            </a:r>
            <a:r>
              <a:rPr sz="2500" dirty="0" err="1">
                <a:solidFill>
                  <a:srgbClr val="FFFFFF"/>
                </a:solidFill>
              </a:rPr>
              <a:t>Stanisław</a:t>
            </a:r>
            <a:r>
              <a:rPr sz="2500" dirty="0">
                <a:solidFill>
                  <a:srgbClr val="FFFFFF"/>
                </a:solidFill>
              </a:rPr>
              <a:t> </a:t>
            </a:r>
            <a:r>
              <a:rPr sz="2500" dirty="0" err="1">
                <a:solidFill>
                  <a:srgbClr val="FFFFFF"/>
                </a:solidFill>
              </a:rPr>
              <a:t>Sosabowski</a:t>
            </a:r>
            <a:endParaRPr sz="2500" dirty="0">
              <a:solidFill>
                <a:srgbClr val="FFFFFF"/>
              </a:solidFill>
            </a:endParaRPr>
          </a:p>
          <a:p>
            <a:pPr marL="0" indent="0">
              <a:buSzTx/>
              <a:buFont typeface="Wingdings"/>
              <a:buNone/>
              <a:defRPr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500" dirty="0"/>
              <a:t>	B</a:t>
            </a:r>
            <a:r>
              <a:rPr sz="2500" dirty="0">
                <a:solidFill>
                  <a:srgbClr val="FFFFFF"/>
                </a:solidFill>
              </a:rPr>
              <a:t>. </a:t>
            </a:r>
            <a:r>
              <a:rPr sz="2500" dirty="0" err="1">
                <a:solidFill>
                  <a:srgbClr val="FFFFFF"/>
                </a:solidFill>
              </a:rPr>
              <a:t>Stanisław</a:t>
            </a:r>
            <a:r>
              <a:rPr sz="2500" dirty="0">
                <a:solidFill>
                  <a:srgbClr val="FFFFFF"/>
                </a:solidFill>
              </a:rPr>
              <a:t> </a:t>
            </a:r>
            <a:r>
              <a:rPr sz="2500" dirty="0" err="1">
                <a:solidFill>
                  <a:srgbClr val="FFFFFF"/>
                </a:solidFill>
              </a:rPr>
              <a:t>Maczek</a:t>
            </a:r>
            <a:endParaRPr sz="2500" dirty="0">
              <a:solidFill>
                <a:srgbClr val="FFFFFF"/>
              </a:solidFill>
            </a:endParaRPr>
          </a:p>
          <a:p>
            <a:pPr marL="0" indent="0">
              <a:buSzTx/>
              <a:buFont typeface="Wingdings"/>
              <a:buNone/>
              <a:defRPr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500" dirty="0"/>
              <a:t>	C</a:t>
            </a:r>
            <a:r>
              <a:rPr sz="2500" dirty="0">
                <a:solidFill>
                  <a:srgbClr val="FFFFFF"/>
                </a:solidFill>
              </a:rPr>
              <a:t>. </a:t>
            </a:r>
            <a:r>
              <a:rPr sz="2500" dirty="0" err="1">
                <a:solidFill>
                  <a:srgbClr val="FFFFFF"/>
                </a:solidFill>
              </a:rPr>
              <a:t>Władysław</a:t>
            </a:r>
            <a:r>
              <a:rPr sz="2500" dirty="0">
                <a:solidFill>
                  <a:srgbClr val="FFFFFF"/>
                </a:solidFill>
              </a:rPr>
              <a:t> Anders</a:t>
            </a:r>
          </a:p>
          <a:p>
            <a:pPr marL="0" indent="0">
              <a:buSzTx/>
              <a:buFont typeface="Wingdings"/>
              <a:buNone/>
              <a:defRPr>
                <a:solidFill>
                  <a:srgbClr val="FFC000"/>
                </a:solidFill>
                <a:effectLst>
                  <a:outerShdw blurRad="12700" dist="25400" dir="2700000" rotWithShape="0">
                    <a:srgbClr val="000000"/>
                  </a:outerShdw>
                </a:effectLst>
              </a:defRPr>
            </a:pPr>
            <a:r>
              <a:rPr sz="2500" dirty="0"/>
              <a:t>	D</a:t>
            </a:r>
            <a:r>
              <a:rPr sz="2500" dirty="0">
                <a:solidFill>
                  <a:srgbClr val="FFFFFF"/>
                </a:solidFill>
              </a:rPr>
              <a:t>. </a:t>
            </a:r>
            <a:r>
              <a:rPr sz="2500" dirty="0" err="1">
                <a:solidFill>
                  <a:srgbClr val="FFFFFF"/>
                </a:solidFill>
              </a:rPr>
              <a:t>Władysław</a:t>
            </a:r>
            <a:r>
              <a:rPr sz="2500" dirty="0">
                <a:solidFill>
                  <a:srgbClr val="FFFFFF"/>
                </a:solidFill>
              </a:rPr>
              <a:t> Sikorski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Szczelina">
  <a:themeElements>
    <a:clrScheme name="Szczelina">
      <a:dk1>
        <a:srgbClr val="720000"/>
      </a:dk1>
      <a:lt1>
        <a:srgbClr val="720000"/>
      </a:lt1>
      <a:dk2>
        <a:srgbClr val="A7A7A7"/>
      </a:dk2>
      <a:lt2>
        <a:srgbClr val="535353"/>
      </a:lt2>
      <a:accent1>
        <a:srgbClr val="FF3300"/>
      </a:accent1>
      <a:accent2>
        <a:srgbClr val="BE796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zczel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zczel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2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2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Szczelina">
  <a:themeElements>
    <a:clrScheme name="Szczelina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3300"/>
      </a:accent1>
      <a:accent2>
        <a:srgbClr val="BE7960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Szczelina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Szczel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2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720000"/>
            </a:solidFill>
            <a:effectLst/>
            <a:uFillTx/>
            <a:latin typeface="Tahoma"/>
            <a:ea typeface="Tahoma"/>
            <a:cs typeface="Tahoma"/>
            <a:sym typeface="Tahoma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379</Words>
  <Application>Microsoft Office PowerPoint</Application>
  <PresentationFormat>Pokaz na ekranie (4:3)</PresentationFormat>
  <Paragraphs>84</Paragraphs>
  <Slides>17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Calibri</vt:lpstr>
      <vt:lpstr>Tahoma</vt:lpstr>
      <vt:lpstr>Tahoma Bold</vt:lpstr>
      <vt:lpstr>Wingdings</vt:lpstr>
      <vt:lpstr>Szczelina</vt:lpstr>
      <vt:lpstr>Prezentacja programu PowerPoint</vt:lpstr>
      <vt:lpstr>1. WIELKOPOLSKA  W WYNIKU ROZBIORÓW STAŁA SIĘ CZĘŚCIĄ PAŃSTWA </vt:lpstr>
      <vt:lpstr>2. Swój sukces powstanie zawdzięcza m.in. pracy organicznej XIX wiecznych Wielkopolan. Kto z poniższych postaci nie był wielkopolskim organicznikiem?</vt:lpstr>
      <vt:lpstr>3. Ignacy Jan Paderewski przybył do Poznania</vt:lpstr>
      <vt:lpstr>4. Ochotnicy do oddziałów powstańczych nie rekrutowali się z</vt:lpstr>
      <vt:lpstr>5. Skrót NRL to</vt:lpstr>
      <vt:lpstr>6. Przedstawiona postać to</vt:lpstr>
      <vt:lpstr>7. Powstanie Wielkopolskie 27 XII 1918 – 16 II 1919 trwało</vt:lpstr>
      <vt:lpstr>8. Oficerem, który przybył z generałem Józefem Dowbor-Musnickim, a zasłynął potem podczas II wojny światowej był</vt:lpstr>
      <vt:lpstr>9. Jakiego frontu nie było podczas walk powstania wielkopolskiego</vt:lpstr>
      <vt:lpstr>10. Który ciąg chronologiczny jest prawidłowy?</vt:lpstr>
      <vt:lpstr>11. Akcją zdobycia Ławicy dowodził</vt:lpstr>
      <vt:lpstr>12. Przed służbą w wojsku polskim generał Józef Dowbor – Muśnicki służył w armii</vt:lpstr>
      <vt:lpstr>13. Rozejm kończący powstanie podpisano 16 II 1919 w</vt:lpstr>
      <vt:lpstr>14. Przedstawione odznaczenie to</vt:lpstr>
      <vt:lpstr>15. Najdłużej żyjącym Powstańcem Wielkopolskim był</vt:lpstr>
      <vt:lpstr>16. Które z miast mimo zwycięskiego Powstania Wielkopolskiego nie znalazło się w odrodzonym państwie polskim?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cp:lastModifiedBy>Admin</cp:lastModifiedBy>
  <cp:revision>1</cp:revision>
  <dcterms:modified xsi:type="dcterms:W3CDTF">2021-04-09T09:04:32Z</dcterms:modified>
</cp:coreProperties>
</file>